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4"/>
  </p:handoutMasterIdLst>
  <p:sldIdLst>
    <p:sldId id="264" r:id="rId2"/>
    <p:sldId id="256" r:id="rId3"/>
    <p:sldId id="263" r:id="rId4"/>
    <p:sldId id="266" r:id="rId5"/>
    <p:sldId id="267" r:id="rId6"/>
    <p:sldId id="260" r:id="rId7"/>
    <p:sldId id="268" r:id="rId8"/>
    <p:sldId id="265" r:id="rId9"/>
    <p:sldId id="271" r:id="rId10"/>
    <p:sldId id="272" r:id="rId11"/>
    <p:sldId id="275" r:id="rId12"/>
    <p:sldId id="27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2C7C62C-6075-426B-B9CE-B65FA7FF71B9}">
          <p14:sldIdLst>
            <p14:sldId id="264"/>
            <p14:sldId id="256"/>
            <p14:sldId id="263"/>
            <p14:sldId id="266"/>
            <p14:sldId id="267"/>
            <p14:sldId id="260"/>
            <p14:sldId id="268"/>
            <p14:sldId id="265"/>
            <p14:sldId id="271"/>
            <p14:sldId id="272"/>
            <p14:sldId id="275"/>
            <p14:sldId id="27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F1F1"/>
    <a:srgbClr val="C6D4DF"/>
    <a:srgbClr val="3A5896"/>
    <a:srgbClr val="F3F0ED"/>
    <a:srgbClr val="E1DAD2"/>
    <a:srgbClr val="FEFEFE"/>
    <a:srgbClr val="C1C9CD"/>
    <a:srgbClr val="7C96A3"/>
    <a:srgbClr val="FFFFFF"/>
    <a:srgbClr val="0033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1124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952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412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420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272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949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15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885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881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101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374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99293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1073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8685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1797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3379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51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t>8/29/2022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pic>
        <p:nvPicPr>
          <p:cNvPr id="18" name="Picture 54"/>
          <p:cNvPicPr>
            <a:picLocks noChangeAspect="1"/>
          </p:cNvPicPr>
          <p:nvPr userDrawn="1"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36" r="62442"/>
          <a:stretch/>
        </p:blipFill>
        <p:spPr>
          <a:xfrm>
            <a:off x="0" y="5144"/>
            <a:ext cx="9144000" cy="6852856"/>
          </a:xfrm>
          <a:prstGeom prst="rect">
            <a:avLst/>
          </a:prstGeom>
        </p:spPr>
      </p:pic>
      <p:sp>
        <p:nvSpPr>
          <p:cNvPr id="19" name="Rectangle 55"/>
          <p:cNvSpPr/>
          <p:nvPr userDrawn="1"/>
        </p:nvSpPr>
        <p:spPr>
          <a:xfrm>
            <a:off x="180753" y="163209"/>
            <a:ext cx="8803760" cy="6558269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8000"/>
                </a:schemeClr>
              </a:gs>
              <a:gs pos="100000">
                <a:schemeClr val="bg1">
                  <a:alpha val="8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249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EA7E9343-A9AA-405F-B6E7-9DC4C3212D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664" y="3226277"/>
            <a:ext cx="3678268" cy="302787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85B68D84-5FD4-44CF-A204-F684823D93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1191" y="3226277"/>
            <a:ext cx="3842015" cy="302787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6570DF7E-472B-452A-90B6-9D0B01E80E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752" y="327801"/>
            <a:ext cx="3634180" cy="257302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846584C-C715-456A-B051-7E1699D745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2076" y="327801"/>
            <a:ext cx="4571131" cy="257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214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0" y="3487479"/>
            <a:ext cx="9144000" cy="1953201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71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9"/>
          <a:stretch/>
        </p:blipFill>
        <p:spPr>
          <a:xfrm rot="10800000">
            <a:off x="2779383" y="4250055"/>
            <a:ext cx="6104640" cy="2381250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3925722" y="5519623"/>
            <a:ext cx="4761077" cy="7883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n-lt"/>
              </a:rPr>
              <a:t>Computer Problems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93459" y="4150659"/>
            <a:ext cx="3570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Spotlight 9. Module 4. 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objectives</a:t>
            </a:r>
          </a:p>
        </p:txBody>
      </p:sp>
      <p:grpSp>
        <p:nvGrpSpPr>
          <p:cNvPr id="42" name="Group 7"/>
          <p:cNvGrpSpPr>
            <a:grpSpLocks/>
          </p:cNvGrpSpPr>
          <p:nvPr/>
        </p:nvGrpSpPr>
        <p:grpSpPr bwMode="auto">
          <a:xfrm>
            <a:off x="2069802" y="1763231"/>
            <a:ext cx="5105400" cy="555625"/>
            <a:chOff x="1248" y="2030"/>
            <a:chExt cx="3216" cy="350"/>
          </a:xfrm>
        </p:grpSpPr>
        <p:sp>
          <p:nvSpPr>
            <p:cNvPr id="43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4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792" y="2072"/>
              <a:ext cx="248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en-US" sz="2400" dirty="0"/>
                <a:t>To learn new vocabulary</a:t>
              </a:r>
            </a:p>
          </p:txBody>
        </p:sp>
        <p:sp>
          <p:nvSpPr>
            <p:cNvPr id="46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47" name="Group 12"/>
          <p:cNvGrpSpPr>
            <a:grpSpLocks/>
          </p:cNvGrpSpPr>
          <p:nvPr/>
        </p:nvGrpSpPr>
        <p:grpSpPr bwMode="auto">
          <a:xfrm>
            <a:off x="2069802" y="2601431"/>
            <a:ext cx="6350002" cy="555625"/>
            <a:chOff x="1248" y="2640"/>
            <a:chExt cx="4000" cy="350"/>
          </a:xfrm>
        </p:grpSpPr>
        <p:sp>
          <p:nvSpPr>
            <p:cNvPr id="48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49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0" name="Text Box 15"/>
            <p:cNvSpPr txBox="1">
              <a:spLocks noChangeArrowheads="1"/>
            </p:cNvSpPr>
            <p:nvPr/>
          </p:nvSpPr>
          <p:spPr bwMode="gray">
            <a:xfrm>
              <a:off x="1792" y="2682"/>
              <a:ext cx="345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en-US" sz="2400" dirty="0"/>
                <a:t>To use new vocabulary in the speech</a:t>
              </a:r>
            </a:p>
          </p:txBody>
        </p:sp>
        <p:sp>
          <p:nvSpPr>
            <p:cNvPr id="51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52" name="Group 17"/>
          <p:cNvGrpSpPr>
            <a:grpSpLocks/>
          </p:cNvGrpSpPr>
          <p:nvPr/>
        </p:nvGrpSpPr>
        <p:grpSpPr bwMode="auto">
          <a:xfrm>
            <a:off x="2069802" y="3439631"/>
            <a:ext cx="5105400" cy="555625"/>
            <a:chOff x="1248" y="3230"/>
            <a:chExt cx="3216" cy="350"/>
          </a:xfrm>
        </p:grpSpPr>
        <p:sp>
          <p:nvSpPr>
            <p:cNvPr id="53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4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55" name="Text Box 20"/>
            <p:cNvSpPr txBox="1">
              <a:spLocks noChangeArrowheads="1"/>
            </p:cNvSpPr>
            <p:nvPr/>
          </p:nvSpPr>
          <p:spPr bwMode="gray">
            <a:xfrm>
              <a:off x="1873" y="3272"/>
              <a:ext cx="253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en-US" sz="2400" dirty="0"/>
                <a:t>To develop our listening skills</a:t>
              </a:r>
            </a:p>
          </p:txBody>
        </p:sp>
        <p:sp>
          <p:nvSpPr>
            <p:cNvPr id="56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72410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4">
            <a:extLst>
              <a:ext uri="{FF2B5EF4-FFF2-40B4-BE49-F238E27FC236}">
                <a16:creationId xmlns="" xmlns:a16="http://schemas.microsoft.com/office/drawing/2014/main" id="{A7B04B6D-6DC0-4DB8-B759-385DF0218C8E}"/>
              </a:ext>
            </a:extLst>
          </p:cNvPr>
          <p:cNvGrpSpPr>
            <a:grpSpLocks/>
          </p:cNvGrpSpPr>
          <p:nvPr/>
        </p:nvGrpSpPr>
        <p:grpSpPr bwMode="auto">
          <a:xfrm>
            <a:off x="214313" y="642938"/>
            <a:ext cx="8593599" cy="5643562"/>
            <a:chOff x="292" y="2414"/>
            <a:chExt cx="11027" cy="5196"/>
          </a:xfrm>
        </p:grpSpPr>
        <p:sp>
          <p:nvSpPr>
            <p:cNvPr id="12291" name="Oval 5">
              <a:extLst>
                <a:ext uri="{FF2B5EF4-FFF2-40B4-BE49-F238E27FC236}">
                  <a16:creationId xmlns="" xmlns:a16="http://schemas.microsoft.com/office/drawing/2014/main" id="{56C6A1DF-D66F-4506-A690-0A0BF96972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9" y="4255"/>
              <a:ext cx="3942" cy="177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57150">
              <a:solidFill>
                <a:srgbClr val="0070C0"/>
              </a:solidFill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+mn-cs"/>
                </a:rPr>
                <a:t>People</a:t>
              </a: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/>
                  <a:ea typeface="+mn-ea"/>
                  <a:cs typeface="+mn-cs"/>
                </a:rPr>
                <a:t> who work with computers</a:t>
              </a:r>
            </a:p>
          </p:txBody>
        </p:sp>
        <p:sp>
          <p:nvSpPr>
            <p:cNvPr id="4100" name="Oval 6">
              <a:extLst>
                <a:ext uri="{FF2B5EF4-FFF2-40B4-BE49-F238E27FC236}">
                  <a16:creationId xmlns="" xmlns:a16="http://schemas.microsoft.com/office/drawing/2014/main" id="{C0BBE5BB-A1A1-42D5-91B1-CF69CA62F1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" y="3795"/>
              <a:ext cx="3300" cy="125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webmaster</a:t>
              </a:r>
              <a:endPara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Calibri" pitchFamily="34" charset="0"/>
              </a:endParaRPr>
            </a:p>
          </p:txBody>
        </p:sp>
        <p:sp>
          <p:nvSpPr>
            <p:cNvPr id="4101" name="Oval 7">
              <a:extLst>
                <a:ext uri="{FF2B5EF4-FFF2-40B4-BE49-F238E27FC236}">
                  <a16:creationId xmlns="" xmlns:a16="http://schemas.microsoft.com/office/drawing/2014/main" id="{23322A99-769B-44B5-922F-41C02B2DF2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30" y="3653"/>
              <a:ext cx="2789" cy="108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web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itchFamily="34" charset="0"/>
                  <a:ea typeface="+mn-ea"/>
                  <a:cs typeface="Calibri" pitchFamily="34" charset="0"/>
                </a:rPr>
                <a:t> designer</a:t>
              </a:r>
              <a:endPara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Calibri" pitchFamily="34" charset="0"/>
              </a:endParaRPr>
            </a:p>
          </p:txBody>
        </p:sp>
        <p:sp>
          <p:nvSpPr>
            <p:cNvPr id="4102" name="Oval 8">
              <a:extLst>
                <a:ext uri="{FF2B5EF4-FFF2-40B4-BE49-F238E27FC236}">
                  <a16:creationId xmlns="" xmlns:a16="http://schemas.microsoft.com/office/drawing/2014/main" id="{33F758C8-AEDF-4B5D-AC4A-2768CC84DD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7" y="6426"/>
              <a:ext cx="3392" cy="1184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software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itchFamily="34" charset="0"/>
                  <a:ea typeface="+mn-ea"/>
                  <a:cs typeface="Calibri" pitchFamily="34" charset="0"/>
                </a:rPr>
                <a:t> engineer</a:t>
              </a:r>
              <a:endPara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Calibri" pitchFamily="34" charset="0"/>
              </a:endParaRPr>
            </a:p>
          </p:txBody>
        </p:sp>
        <p:sp>
          <p:nvSpPr>
            <p:cNvPr id="4103" name="Oval 9">
              <a:extLst>
                <a:ext uri="{FF2B5EF4-FFF2-40B4-BE49-F238E27FC236}">
                  <a16:creationId xmlns="" xmlns:a16="http://schemas.microsoft.com/office/drawing/2014/main" id="{DA3CD060-91CB-4DE1-8CE6-B5B3825C10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6099"/>
              <a:ext cx="3522" cy="107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administrator</a:t>
              </a:r>
              <a:endPara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Calibri" pitchFamily="34" charset="0"/>
              </a:endParaRPr>
            </a:p>
          </p:txBody>
        </p:sp>
        <p:sp>
          <p:nvSpPr>
            <p:cNvPr id="4104" name="Oval 10">
              <a:extLst>
                <a:ext uri="{FF2B5EF4-FFF2-40B4-BE49-F238E27FC236}">
                  <a16:creationId xmlns="" xmlns:a16="http://schemas.microsoft.com/office/drawing/2014/main" id="{84596512-AE8D-4DDD-83E0-0492B8A6A5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67" y="5634"/>
              <a:ext cx="2974" cy="126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itchFamily="34" charset="0"/>
                  <a:ea typeface="+mn-ea"/>
                  <a:cs typeface="Calibri" pitchFamily="34" charset="0"/>
                </a:rPr>
                <a:t>IT specialist</a:t>
              </a:r>
              <a:endPara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Calibri" pitchFamily="34" charset="0"/>
              </a:endParaRPr>
            </a:p>
          </p:txBody>
        </p:sp>
        <p:sp>
          <p:nvSpPr>
            <p:cNvPr id="4105" name="Oval 11">
              <a:extLst>
                <a:ext uri="{FF2B5EF4-FFF2-40B4-BE49-F238E27FC236}">
                  <a16:creationId xmlns="" xmlns:a16="http://schemas.microsoft.com/office/drawing/2014/main" id="{5E9A0055-26B1-403C-B7FE-43E864F786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34" y="2414"/>
              <a:ext cx="3392" cy="126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user</a:t>
              </a:r>
              <a:endPara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Calibri" pitchFamily="34" charset="0"/>
              </a:endParaRPr>
            </a:p>
          </p:txBody>
        </p:sp>
        <p:sp>
          <p:nvSpPr>
            <p:cNvPr id="4106" name="Oval 12">
              <a:extLst>
                <a:ext uri="{FF2B5EF4-FFF2-40B4-BE49-F238E27FC236}">
                  <a16:creationId xmlns="" xmlns:a16="http://schemas.microsoft.com/office/drawing/2014/main" id="{9A0703DD-DAF6-427A-A393-BCACFC38F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42" y="2480"/>
              <a:ext cx="3667" cy="108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programmer</a:t>
              </a:r>
              <a:endParaRPr kumimoji="0" lang="ru-RU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Calibri" pitchFamily="34" charset="0"/>
              </a:endParaRPr>
            </a:p>
          </p:txBody>
        </p:sp>
        <p:sp>
          <p:nvSpPr>
            <p:cNvPr id="4107" name="Line 13">
              <a:extLst>
                <a:ext uri="{FF2B5EF4-FFF2-40B4-BE49-F238E27FC236}">
                  <a16:creationId xmlns="" xmlns:a16="http://schemas.microsoft.com/office/drawing/2014/main" id="{D598BF44-D6E9-4EFE-B2D8-14AA7E37F5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6" y="4614"/>
              <a:ext cx="552" cy="18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108" name="Line 14">
              <a:extLst>
                <a:ext uri="{FF2B5EF4-FFF2-40B4-BE49-F238E27FC236}">
                  <a16:creationId xmlns="" xmlns:a16="http://schemas.microsoft.com/office/drawing/2014/main" id="{8FD08A61-ADC3-4CAD-BF0A-0A74EC3417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25" y="3598"/>
              <a:ext cx="1008" cy="65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109" name="Line 15">
              <a:extLst>
                <a:ext uri="{FF2B5EF4-FFF2-40B4-BE49-F238E27FC236}">
                  <a16:creationId xmlns="" xmlns:a16="http://schemas.microsoft.com/office/drawing/2014/main" id="{3AA1F761-922F-4087-97FE-6A92E7BD83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689" y="4194"/>
              <a:ext cx="84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110" name="Line 16">
              <a:extLst>
                <a:ext uri="{FF2B5EF4-FFF2-40B4-BE49-F238E27FC236}">
                  <a16:creationId xmlns="" xmlns:a16="http://schemas.microsoft.com/office/drawing/2014/main" id="{A538B820-BBF1-40EC-9438-A64EF706F7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42" y="5703"/>
              <a:ext cx="1283" cy="4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111" name="Line 17">
              <a:extLst>
                <a:ext uri="{FF2B5EF4-FFF2-40B4-BE49-F238E27FC236}">
                  <a16:creationId xmlns="" xmlns:a16="http://schemas.microsoft.com/office/drawing/2014/main" id="{70FE104C-8931-49A9-BCF6-84923FE7FF3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604" y="5703"/>
              <a:ext cx="755" cy="3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112" name="Line 18">
              <a:extLst>
                <a:ext uri="{FF2B5EF4-FFF2-40B4-BE49-F238E27FC236}">
                  <a16:creationId xmlns="" xmlns:a16="http://schemas.microsoft.com/office/drawing/2014/main" id="{C973AA7A-0680-4715-AD33-0ACD4A9FEAA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433" y="3532"/>
              <a:ext cx="1024" cy="7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113" name="Line 19">
              <a:extLst>
                <a:ext uri="{FF2B5EF4-FFF2-40B4-BE49-F238E27FC236}">
                  <a16:creationId xmlns="" xmlns:a16="http://schemas.microsoft.com/office/drawing/2014/main" id="{C9A1E820-C2E5-47B9-9757-5841FB8AA6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5893" y="6028"/>
              <a:ext cx="7" cy="3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4">
            <a:extLst>
              <a:ext uri="{FF2B5EF4-FFF2-40B4-BE49-F238E27FC236}">
                <a16:creationId xmlns="" xmlns:a16="http://schemas.microsoft.com/office/drawing/2014/main" id="{560E7018-6A5C-4740-9213-5FBFB18CDCA8}"/>
              </a:ext>
            </a:extLst>
          </p:cNvPr>
          <p:cNvGrpSpPr>
            <a:grpSpLocks/>
          </p:cNvGrpSpPr>
          <p:nvPr/>
        </p:nvGrpSpPr>
        <p:grpSpPr bwMode="auto">
          <a:xfrm>
            <a:off x="428625" y="357188"/>
            <a:ext cx="8144131" cy="6286500"/>
            <a:chOff x="842" y="2197"/>
            <a:chExt cx="10451" cy="5789"/>
          </a:xfrm>
        </p:grpSpPr>
        <p:sp>
          <p:nvSpPr>
            <p:cNvPr id="12291" name="Oval 5">
              <a:extLst>
                <a:ext uri="{FF2B5EF4-FFF2-40B4-BE49-F238E27FC236}">
                  <a16:creationId xmlns="" xmlns:a16="http://schemas.microsoft.com/office/drawing/2014/main" id="{73E91B64-ED15-4C95-9195-EDE2EC6224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1" y="3907"/>
              <a:ext cx="3207" cy="208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41275">
              <a:solidFill>
                <a:srgbClr val="0070C0"/>
              </a:solidFill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Things you usually do on your computer</a:t>
              </a:r>
            </a:p>
          </p:txBody>
        </p:sp>
        <p:sp>
          <p:nvSpPr>
            <p:cNvPr id="2" name="Oval 6">
              <a:extLst>
                <a:ext uri="{FF2B5EF4-FFF2-40B4-BE49-F238E27FC236}">
                  <a16:creationId xmlns="" xmlns:a16="http://schemas.microsoft.com/office/drawing/2014/main" id="{319A3DC4-9B51-4004-8647-5DF1EA6E7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2" y="3445"/>
              <a:ext cx="2809" cy="125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itchFamily="34" charset="0"/>
                  <a:ea typeface="+mn-ea"/>
                  <a:cs typeface="Calibri" pitchFamily="34" charset="0"/>
                </a:rPr>
                <a:t>Shut down your computer</a:t>
              </a:r>
              <a:endPara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Calibri" pitchFamily="34" charset="0"/>
              </a:endParaRPr>
            </a:p>
          </p:txBody>
        </p:sp>
        <p:sp>
          <p:nvSpPr>
            <p:cNvPr id="4101" name="Oval 7">
              <a:extLst>
                <a:ext uri="{FF2B5EF4-FFF2-40B4-BE49-F238E27FC236}">
                  <a16:creationId xmlns="" xmlns:a16="http://schemas.microsoft.com/office/drawing/2014/main" id="{5F5CC5ED-6D63-49F7-B4C9-4B42C44281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51" y="3184"/>
              <a:ext cx="2750" cy="121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Enter information</a:t>
              </a:r>
              <a:endPara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Calibri" pitchFamily="34" charset="0"/>
              </a:endParaRPr>
            </a:p>
          </p:txBody>
        </p:sp>
        <p:sp>
          <p:nvSpPr>
            <p:cNvPr id="4102" name="Oval 8">
              <a:extLst>
                <a:ext uri="{FF2B5EF4-FFF2-40B4-BE49-F238E27FC236}">
                  <a16:creationId xmlns="" xmlns:a16="http://schemas.microsoft.com/office/drawing/2014/main" id="{5B977EB5-CDA2-43ED-BB70-51DD2846B5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4" y="6473"/>
              <a:ext cx="3489" cy="151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Download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itchFamily="34" charset="0"/>
                  <a:ea typeface="+mn-ea"/>
                  <a:cs typeface="Calibri" pitchFamily="34" charset="0"/>
                </a:rPr>
                <a:t>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files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 pitchFamily="34" charset="0"/>
                  <a:ea typeface="+mn-ea"/>
                  <a:cs typeface="Calibri" pitchFamily="34" charset="0"/>
                </a:rPr>
                <a:t> or pictures from the Internet</a:t>
              </a:r>
              <a:endPara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Calibri" pitchFamily="34" charset="0"/>
              </a:endParaRPr>
            </a:p>
          </p:txBody>
        </p:sp>
        <p:sp>
          <p:nvSpPr>
            <p:cNvPr id="4103" name="Oval 9">
              <a:extLst>
                <a:ext uri="{FF2B5EF4-FFF2-40B4-BE49-F238E27FC236}">
                  <a16:creationId xmlns="" xmlns:a16="http://schemas.microsoft.com/office/drawing/2014/main" id="{C2372638-8B21-4DB7-A420-BE46245416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42" y="6012"/>
              <a:ext cx="2881" cy="105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Close a file or document</a:t>
              </a:r>
              <a:endPara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Calibri" pitchFamily="34" charset="0"/>
              </a:endParaRPr>
            </a:p>
          </p:txBody>
        </p:sp>
        <p:sp>
          <p:nvSpPr>
            <p:cNvPr id="4104" name="Oval 10">
              <a:extLst>
                <a:ext uri="{FF2B5EF4-FFF2-40B4-BE49-F238E27FC236}">
                  <a16:creationId xmlns="" xmlns:a16="http://schemas.microsoft.com/office/drawing/2014/main" id="{E7ADCB9D-AD6D-488F-9E2E-DF81705C2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59" y="5947"/>
              <a:ext cx="2934" cy="125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Delete things you don’t want</a:t>
              </a:r>
              <a:endPara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Calibri" pitchFamily="34" charset="0"/>
              </a:endParaRPr>
            </a:p>
          </p:txBody>
        </p:sp>
        <p:sp>
          <p:nvSpPr>
            <p:cNvPr id="4105" name="Oval 11">
              <a:extLst>
                <a:ext uri="{FF2B5EF4-FFF2-40B4-BE49-F238E27FC236}">
                  <a16:creationId xmlns="" xmlns:a16="http://schemas.microsoft.com/office/drawing/2014/main" id="{D05F678A-A94F-421D-BD46-9802D19655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7" y="2197"/>
              <a:ext cx="3074" cy="13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Calibri" pitchFamily="34" charset="0"/>
                </a:rPr>
                <a:t>Start up your computer</a:t>
              </a:r>
              <a:endPara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Calibri" pitchFamily="34" charset="0"/>
              </a:endParaRPr>
            </a:p>
          </p:txBody>
        </p:sp>
        <p:sp>
          <p:nvSpPr>
            <p:cNvPr id="4106" name="Oval 12">
              <a:extLst>
                <a:ext uri="{FF2B5EF4-FFF2-40B4-BE49-F238E27FC236}">
                  <a16:creationId xmlns="" xmlns:a16="http://schemas.microsoft.com/office/drawing/2014/main" id="{3B60DD9C-0A1C-4FDD-8F7A-8458178B0C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59" y="2263"/>
              <a:ext cx="2960" cy="127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ea typeface="+mn-ea"/>
                  <a:cs typeface="+mn-cs"/>
                </a:rPr>
                <a:t>Open a file or document</a:t>
              </a:r>
              <a:endPara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5134" name="Line 13">
              <a:extLst>
                <a:ext uri="{FF2B5EF4-FFF2-40B4-BE49-F238E27FC236}">
                  <a16:creationId xmlns="" xmlns:a16="http://schemas.microsoft.com/office/drawing/2014/main" id="{7755938D-00EA-4E95-BF1E-1315C8D5A4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51" y="4216"/>
              <a:ext cx="1036" cy="33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135" name="Line 14">
              <a:extLst>
                <a:ext uri="{FF2B5EF4-FFF2-40B4-BE49-F238E27FC236}">
                  <a16:creationId xmlns="" xmlns:a16="http://schemas.microsoft.com/office/drawing/2014/main" id="{5BE5F8A7-34A3-4DF9-BA14-DF71BF9BE2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84" y="3578"/>
              <a:ext cx="641" cy="4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136" name="Line 15">
              <a:extLst>
                <a:ext uri="{FF2B5EF4-FFF2-40B4-BE49-F238E27FC236}">
                  <a16:creationId xmlns="" xmlns:a16="http://schemas.microsoft.com/office/drawing/2014/main" id="{4D3CBF2B-4601-4808-B8FC-290422AEA3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717" y="4105"/>
              <a:ext cx="917" cy="4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137" name="Line 16">
              <a:extLst>
                <a:ext uri="{FF2B5EF4-FFF2-40B4-BE49-F238E27FC236}">
                  <a16:creationId xmlns="" xmlns:a16="http://schemas.microsoft.com/office/drawing/2014/main" id="{54795EDB-D7CF-4486-84B5-6312C522B80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20" y="5634"/>
              <a:ext cx="869" cy="39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138" name="Line 17">
              <a:extLst>
                <a:ext uri="{FF2B5EF4-FFF2-40B4-BE49-F238E27FC236}">
                  <a16:creationId xmlns="" xmlns:a16="http://schemas.microsoft.com/office/drawing/2014/main" id="{0A0B43EE-4874-403A-9483-EB329FB1041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461" y="5634"/>
              <a:ext cx="126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139" name="Line 18">
              <a:extLst>
                <a:ext uri="{FF2B5EF4-FFF2-40B4-BE49-F238E27FC236}">
                  <a16:creationId xmlns="" xmlns:a16="http://schemas.microsoft.com/office/drawing/2014/main" id="{425703C4-34FB-40F9-8B79-3BA9813248D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892" y="3513"/>
              <a:ext cx="825" cy="5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140" name="Line 19">
              <a:extLst>
                <a:ext uri="{FF2B5EF4-FFF2-40B4-BE49-F238E27FC236}">
                  <a16:creationId xmlns="" xmlns:a16="http://schemas.microsoft.com/office/drawing/2014/main" id="{8BE2CE0B-553B-4CE1-8B23-B8D2351A655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407" y="5989"/>
              <a:ext cx="40" cy="4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5141" name="Line 13">
              <a:extLst>
                <a:ext uri="{FF2B5EF4-FFF2-40B4-BE49-F238E27FC236}">
                  <a16:creationId xmlns="" xmlns:a16="http://schemas.microsoft.com/office/drawing/2014/main" id="{8A184144-B1AA-4330-B8D7-4E30279760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45" y="5089"/>
              <a:ext cx="855" cy="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19" name="Oval 6">
            <a:extLst>
              <a:ext uri="{FF2B5EF4-FFF2-40B4-BE49-F238E27FC236}">
                <a16:creationId xmlns="" xmlns:a16="http://schemas.microsoft.com/office/drawing/2014/main" id="{4E506B74-DC85-4248-8C18-712958209C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3286125"/>
            <a:ext cx="2119313" cy="117316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Save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Calibri" pitchFamily="34" charset="0"/>
              </a:rPr>
              <a:t>your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work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5124" name="Line 15">
            <a:extLst>
              <a:ext uri="{FF2B5EF4-FFF2-40B4-BE49-F238E27FC236}">
                <a16:creationId xmlns="" xmlns:a16="http://schemas.microsoft.com/office/drawing/2014/main" id="{C0437614-E3A7-4CDD-BF42-11FFE56762AA}"/>
              </a:ext>
            </a:extLst>
          </p:cNvPr>
          <p:cNvSpPr>
            <a:spLocks noChangeShapeType="1"/>
          </p:cNvSpPr>
          <p:nvPr/>
        </p:nvSpPr>
        <p:spPr bwMode="auto">
          <a:xfrm>
            <a:off x="5857875" y="3643313"/>
            <a:ext cx="857250" cy="714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1" name="Oval 7">
            <a:extLst>
              <a:ext uri="{FF2B5EF4-FFF2-40B4-BE49-F238E27FC236}">
                <a16:creationId xmlns="" xmlns:a16="http://schemas.microsoft.com/office/drawing/2014/main" id="{DC89EABC-6870-4736-8A5F-CE2B61AB5E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5125" y="3000375"/>
            <a:ext cx="2214563" cy="117316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Calibri" pitchFamily="34" charset="0"/>
              </a:rPr>
              <a:t>Copy files or programs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EBED6226-654C-4787-9F57-DEBDD848E477}"/>
              </a:ext>
            </a:extLst>
          </p:cNvPr>
          <p:cNvSpPr/>
          <p:nvPr/>
        </p:nvSpPr>
        <p:spPr>
          <a:xfrm>
            <a:off x="250825" y="187325"/>
            <a:ext cx="2484438" cy="620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Eras Demi ITC" pitchFamily="34" charset="0"/>
                <a:ea typeface="+mn-ea"/>
                <a:cs typeface="+mn-cs"/>
              </a:rPr>
              <a:t>internet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FB45AD94-4A2C-45DE-B586-057D3FC25117}"/>
              </a:ext>
            </a:extLst>
          </p:cNvPr>
          <p:cNvSpPr/>
          <p:nvPr/>
        </p:nvSpPr>
        <p:spPr>
          <a:xfrm>
            <a:off x="3159412" y="187325"/>
            <a:ext cx="2827319" cy="620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Eras Demi ITC" pitchFamily="34" charset="0"/>
                <a:ea typeface="+mn-ea"/>
                <a:cs typeface="+mn-cs"/>
              </a:rPr>
              <a:t>computers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43122ACF-705C-4D53-A3F4-0956400760EB}"/>
              </a:ext>
            </a:extLst>
          </p:cNvPr>
          <p:cNvSpPr/>
          <p:nvPr/>
        </p:nvSpPr>
        <p:spPr>
          <a:xfrm>
            <a:off x="6340415" y="197643"/>
            <a:ext cx="2614255" cy="6072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Eras Demi ITC" pitchFamily="34" charset="0"/>
                <a:ea typeface="+mn-ea"/>
                <a:cs typeface="+mn-cs"/>
              </a:rPr>
              <a:t>hardware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B1A92A68-0336-41A2-BBE0-B77BD7F18100}"/>
              </a:ext>
            </a:extLst>
          </p:cNvPr>
          <p:cNvSpPr/>
          <p:nvPr/>
        </p:nvSpPr>
        <p:spPr>
          <a:xfrm>
            <a:off x="325676" y="1671847"/>
            <a:ext cx="2268538" cy="576263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connection</a:t>
            </a:r>
            <a:endParaRPr lang="ru-RU" altLang="ru-RU" sz="3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E9E4B5F2-037A-4DE9-8CAC-E369D39CCE00}"/>
              </a:ext>
            </a:extLst>
          </p:cNvPr>
          <p:cNvSpPr/>
          <p:nvPr/>
        </p:nvSpPr>
        <p:spPr>
          <a:xfrm>
            <a:off x="309055" y="2400748"/>
            <a:ext cx="2266950" cy="596451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download</a:t>
            </a:r>
            <a:endParaRPr lang="ru-RU" altLang="ru-RU" sz="3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83724ABD-8A8B-420E-9CA4-D21B3614328E}"/>
              </a:ext>
            </a:extLst>
          </p:cNvPr>
          <p:cNvSpPr/>
          <p:nvPr/>
        </p:nvSpPr>
        <p:spPr>
          <a:xfrm>
            <a:off x="306120" y="3111919"/>
            <a:ext cx="2301156" cy="576263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broadband</a:t>
            </a:r>
            <a:endParaRPr lang="ru-RU" altLang="ru-RU" sz="3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C5DA0D34-7065-4A62-B296-D92392C028FE}"/>
              </a:ext>
            </a:extLst>
          </p:cNvPr>
          <p:cNvSpPr/>
          <p:nvPr/>
        </p:nvSpPr>
        <p:spPr>
          <a:xfrm>
            <a:off x="317232" y="3861008"/>
            <a:ext cx="2290044" cy="1484313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World Wide Web</a:t>
            </a:r>
            <a:endParaRPr lang="ru-RU" altLang="ru-RU" sz="3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66" name="Прямоугольник 65">
            <a:extLst>
              <a:ext uri="{FF2B5EF4-FFF2-40B4-BE49-F238E27FC236}">
                <a16:creationId xmlns="" xmlns:a16="http://schemas.microsoft.com/office/drawing/2014/main" id="{BBA5A772-58E0-45E7-90BE-2AAC81966C80}"/>
              </a:ext>
            </a:extLst>
          </p:cNvPr>
          <p:cNvSpPr/>
          <p:nvPr/>
        </p:nvSpPr>
        <p:spPr>
          <a:xfrm>
            <a:off x="3455987" y="941717"/>
            <a:ext cx="2232025" cy="586447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network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68" name="Прямоугольник 67">
            <a:extLst>
              <a:ext uri="{FF2B5EF4-FFF2-40B4-BE49-F238E27FC236}">
                <a16:creationId xmlns="" xmlns:a16="http://schemas.microsoft.com/office/drawing/2014/main" id="{A685EED0-AAC9-4460-A475-B31046EAECEF}"/>
              </a:ext>
            </a:extLst>
          </p:cNvPr>
          <p:cNvSpPr/>
          <p:nvPr/>
        </p:nvSpPr>
        <p:spPr>
          <a:xfrm>
            <a:off x="3455987" y="1657584"/>
            <a:ext cx="2232025" cy="558006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memory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" name="Прямоугольник 68">
            <a:extLst>
              <a:ext uri="{FF2B5EF4-FFF2-40B4-BE49-F238E27FC236}">
                <a16:creationId xmlns="" xmlns:a16="http://schemas.microsoft.com/office/drawing/2014/main" id="{DF1312C6-7111-4A5E-9EBB-145A1E1853F6}"/>
              </a:ext>
            </a:extLst>
          </p:cNvPr>
          <p:cNvSpPr/>
          <p:nvPr/>
        </p:nvSpPr>
        <p:spPr>
          <a:xfrm>
            <a:off x="3442263" y="2364238"/>
            <a:ext cx="2241263" cy="615283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laptop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71" name="Прямоугольник 70">
            <a:extLst>
              <a:ext uri="{FF2B5EF4-FFF2-40B4-BE49-F238E27FC236}">
                <a16:creationId xmlns="" xmlns:a16="http://schemas.microsoft.com/office/drawing/2014/main" id="{FBF5243F-2555-4767-90E7-3AFB8B8A863C}"/>
              </a:ext>
            </a:extLst>
          </p:cNvPr>
          <p:cNvSpPr/>
          <p:nvPr/>
        </p:nvSpPr>
        <p:spPr>
          <a:xfrm>
            <a:off x="3442262" y="3092613"/>
            <a:ext cx="2241263" cy="576262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desktop</a:t>
            </a:r>
            <a:endParaRPr lang="ru-RU" altLang="ru-RU" sz="3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Прямоугольник 73">
            <a:extLst>
              <a:ext uri="{FF2B5EF4-FFF2-40B4-BE49-F238E27FC236}">
                <a16:creationId xmlns="" xmlns:a16="http://schemas.microsoft.com/office/drawing/2014/main" id="{26AAA9D2-B1A8-45F7-BD3A-0B7283243D1E}"/>
              </a:ext>
            </a:extLst>
          </p:cNvPr>
          <p:cNvSpPr/>
          <p:nvPr/>
        </p:nvSpPr>
        <p:spPr>
          <a:xfrm>
            <a:off x="3451367" y="3771791"/>
            <a:ext cx="2241263" cy="550489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technology</a:t>
            </a:r>
          </a:p>
        </p:txBody>
      </p:sp>
      <p:sp>
        <p:nvSpPr>
          <p:cNvPr id="81" name="Прямоугольник 80">
            <a:extLst>
              <a:ext uri="{FF2B5EF4-FFF2-40B4-BE49-F238E27FC236}">
                <a16:creationId xmlns="" xmlns:a16="http://schemas.microsoft.com/office/drawing/2014/main" id="{1FC8FAFD-5630-4304-B304-5AFC1A1A30AE}"/>
              </a:ext>
            </a:extLst>
          </p:cNvPr>
          <p:cNvSpPr/>
          <p:nvPr/>
        </p:nvSpPr>
        <p:spPr>
          <a:xfrm>
            <a:off x="4067175" y="4403277"/>
            <a:ext cx="2449513" cy="504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Eras Demi ITC" pitchFamily="34" charset="0"/>
                <a:ea typeface="+mn-ea"/>
                <a:cs typeface="+mn-cs"/>
              </a:rPr>
              <a:t>software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6" name="Прямоугольник 85">
            <a:extLst>
              <a:ext uri="{FF2B5EF4-FFF2-40B4-BE49-F238E27FC236}">
                <a16:creationId xmlns="" xmlns:a16="http://schemas.microsoft.com/office/drawing/2014/main" id="{5CFD4FB1-38B3-4EF4-B44F-56C62C02BE8E}"/>
              </a:ext>
            </a:extLst>
          </p:cNvPr>
          <p:cNvSpPr/>
          <p:nvPr/>
        </p:nvSpPr>
        <p:spPr>
          <a:xfrm>
            <a:off x="3965574" y="4959485"/>
            <a:ext cx="2713039" cy="503237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document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7" name="Прямоугольник 86">
            <a:extLst>
              <a:ext uri="{FF2B5EF4-FFF2-40B4-BE49-F238E27FC236}">
                <a16:creationId xmlns="" xmlns:a16="http://schemas.microsoft.com/office/drawing/2014/main" id="{1EB9CDAC-11C1-4038-AD60-F0C3D1F4541F}"/>
              </a:ext>
            </a:extLst>
          </p:cNvPr>
          <p:cNvSpPr/>
          <p:nvPr/>
        </p:nvSpPr>
        <p:spPr>
          <a:xfrm>
            <a:off x="3970343" y="5520425"/>
            <a:ext cx="2736845" cy="527418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programmes</a:t>
            </a:r>
            <a:endParaRPr lang="ru-RU" altLang="ru-RU" sz="3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89" name="Прямоугольник 88">
            <a:extLst>
              <a:ext uri="{FF2B5EF4-FFF2-40B4-BE49-F238E27FC236}">
                <a16:creationId xmlns="" xmlns:a16="http://schemas.microsoft.com/office/drawing/2014/main" id="{E8E9AEEB-CABC-4B9B-82C9-2E11E9E066F0}"/>
              </a:ext>
            </a:extLst>
          </p:cNvPr>
          <p:cNvSpPr/>
          <p:nvPr/>
        </p:nvSpPr>
        <p:spPr>
          <a:xfrm>
            <a:off x="3969550" y="6131631"/>
            <a:ext cx="2736845" cy="496542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applications</a:t>
            </a:r>
            <a:endParaRPr lang="ru-RU" altLang="ru-RU" sz="3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5" name="Прямоугольник 94">
            <a:extLst>
              <a:ext uri="{FF2B5EF4-FFF2-40B4-BE49-F238E27FC236}">
                <a16:creationId xmlns="" xmlns:a16="http://schemas.microsoft.com/office/drawing/2014/main" id="{A1B40E3C-5643-413A-9D4A-B6F0A700F355}"/>
              </a:ext>
            </a:extLst>
          </p:cNvPr>
          <p:cNvSpPr/>
          <p:nvPr/>
        </p:nvSpPr>
        <p:spPr>
          <a:xfrm>
            <a:off x="6549785" y="970430"/>
            <a:ext cx="2195513" cy="568287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monitor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96" name="Прямоугольник 95">
            <a:extLst>
              <a:ext uri="{FF2B5EF4-FFF2-40B4-BE49-F238E27FC236}">
                <a16:creationId xmlns="" xmlns:a16="http://schemas.microsoft.com/office/drawing/2014/main" id="{07536DA9-A056-4472-AAFF-59EC445F7FE4}"/>
              </a:ext>
            </a:extLst>
          </p:cNvPr>
          <p:cNvSpPr/>
          <p:nvPr/>
        </p:nvSpPr>
        <p:spPr>
          <a:xfrm>
            <a:off x="6549784" y="1628255"/>
            <a:ext cx="2195513" cy="557287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disk drive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97" name="Прямоугольник 96">
            <a:extLst>
              <a:ext uri="{FF2B5EF4-FFF2-40B4-BE49-F238E27FC236}">
                <a16:creationId xmlns="" xmlns:a16="http://schemas.microsoft.com/office/drawing/2014/main" id="{4F37F3B8-86E9-4501-B84D-0BEE1AF1BD4E}"/>
              </a:ext>
            </a:extLst>
          </p:cNvPr>
          <p:cNvSpPr/>
          <p:nvPr/>
        </p:nvSpPr>
        <p:spPr>
          <a:xfrm>
            <a:off x="6549784" y="2307896"/>
            <a:ext cx="2223505" cy="558543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scanner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98" name="Прямоугольник 97">
            <a:extLst>
              <a:ext uri="{FF2B5EF4-FFF2-40B4-BE49-F238E27FC236}">
                <a16:creationId xmlns="" xmlns:a16="http://schemas.microsoft.com/office/drawing/2014/main" id="{80129F89-9C8C-4AA0-BF68-9338D65F8853}"/>
              </a:ext>
            </a:extLst>
          </p:cNvPr>
          <p:cNvSpPr/>
          <p:nvPr/>
        </p:nvSpPr>
        <p:spPr>
          <a:xfrm>
            <a:off x="6549784" y="3035522"/>
            <a:ext cx="2241263" cy="576262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keyboard</a:t>
            </a:r>
            <a:endParaRPr lang="ru-RU" altLang="ru-RU" sz="3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9" name="Прямоугольник 98">
            <a:extLst>
              <a:ext uri="{FF2B5EF4-FFF2-40B4-BE49-F238E27FC236}">
                <a16:creationId xmlns="" xmlns:a16="http://schemas.microsoft.com/office/drawing/2014/main" id="{0008662C-7EC8-48CE-9B2E-49416B674652}"/>
              </a:ext>
            </a:extLst>
          </p:cNvPr>
          <p:cNvSpPr/>
          <p:nvPr/>
        </p:nvSpPr>
        <p:spPr>
          <a:xfrm>
            <a:off x="6553529" y="3714314"/>
            <a:ext cx="2241262" cy="576262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3200" b="1">
                <a:solidFill>
                  <a:prstClr val="black"/>
                </a:solidFill>
                <a:latin typeface="Comic Sans MS" panose="030F0702030302020204" pitchFamily="66" charset="0"/>
              </a:rPr>
              <a:t>mouse</a:t>
            </a:r>
            <a:endParaRPr lang="ru-RU" altLang="ru-RU" sz="3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29" name="Прямая соединительная линия 128">
            <a:extLst>
              <a:ext uri="{FF2B5EF4-FFF2-40B4-BE49-F238E27FC236}">
                <a16:creationId xmlns="" xmlns:a16="http://schemas.microsoft.com/office/drawing/2014/main" id="{54CAE4C7-1251-4424-ACD4-C8CCC2243AE9}"/>
              </a:ext>
            </a:extLst>
          </p:cNvPr>
          <p:cNvCxnSpPr/>
          <p:nvPr/>
        </p:nvCxnSpPr>
        <p:spPr>
          <a:xfrm>
            <a:off x="4284663" y="6165850"/>
            <a:ext cx="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Прямоугольник 66">
            <a:extLst>
              <a:ext uri="{FF2B5EF4-FFF2-40B4-BE49-F238E27FC236}">
                <a16:creationId xmlns="" xmlns:a16="http://schemas.microsoft.com/office/drawing/2014/main" id="{30EE3BF9-3F89-4159-A9F0-ACB86DD55DA1}"/>
              </a:ext>
            </a:extLst>
          </p:cNvPr>
          <p:cNvSpPr/>
          <p:nvPr/>
        </p:nvSpPr>
        <p:spPr>
          <a:xfrm>
            <a:off x="325676" y="942946"/>
            <a:ext cx="2268538" cy="576263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3200" b="1" dirty="0">
                <a:solidFill>
                  <a:prstClr val="black"/>
                </a:solidFill>
                <a:latin typeface="Comic Sans MS" panose="030F0702030302020204" pitchFamily="66" charset="0"/>
              </a:rPr>
              <a:t>website</a:t>
            </a:r>
            <a:endParaRPr lang="ru-RU" altLang="ru-RU" sz="3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66" grpId="0" animBg="1"/>
      <p:bldP spid="68" grpId="0" animBg="1"/>
      <p:bldP spid="69" grpId="0" animBg="1"/>
      <p:bldP spid="71" grpId="0" animBg="1"/>
      <p:bldP spid="74" grpId="0" animBg="1"/>
      <p:bldP spid="86" grpId="0" animBg="1"/>
      <p:bldP spid="87" grpId="0" animBg="1"/>
      <p:bldP spid="89" grpId="0" animBg="1"/>
      <p:bldP spid="95" grpId="0" animBg="1"/>
      <p:bldP spid="96" grpId="0" animBg="1"/>
      <p:bldP spid="97" grpId="0" animBg="1"/>
      <p:bldP spid="98" grpId="0" animBg="1"/>
      <p:bldP spid="9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0">
            <a:extLst>
              <a:ext uri="{FF2B5EF4-FFF2-40B4-BE49-F238E27FC236}">
                <a16:creationId xmlns="" xmlns:a16="http://schemas.microsoft.com/office/drawing/2014/main" id="{3DD53782-C454-4064-8FC8-1DE3561D2C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2664" y="2071688"/>
            <a:ext cx="2856961" cy="5715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bug</a:t>
            </a:r>
            <a:endParaRPr kumimoji="0" lang="ru-RU" alt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23" name="Text Box 25">
            <a:extLst>
              <a:ext uri="{FF2B5EF4-FFF2-40B4-BE49-F238E27FC236}">
                <a16:creationId xmlns="" xmlns:a16="http://schemas.microsoft.com/office/drawing/2014/main" id="{233159E8-41A4-4D1B-A235-76EA9CDB8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2063" y="571500"/>
            <a:ext cx="3786187" cy="1071563"/>
          </a:xfrm>
          <a:prstGeom prst="rect">
            <a:avLst/>
          </a:prstGeom>
          <a:solidFill>
            <a:schemeClr val="bg1">
              <a:lumMod val="85000"/>
            </a:schemeClr>
          </a:solidFill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Calibri" pitchFamily="34" charset="0"/>
              </a:rPr>
              <a:t>Computer problems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</a:endParaRPr>
          </a:p>
        </p:txBody>
      </p:sp>
      <p:sp>
        <p:nvSpPr>
          <p:cNvPr id="6148" name="Text Box 26">
            <a:extLst>
              <a:ext uri="{FF2B5EF4-FFF2-40B4-BE49-F238E27FC236}">
                <a16:creationId xmlns="" xmlns:a16="http://schemas.microsoft.com/office/drawing/2014/main" id="{ACF7816F-3F23-4FC2-A00E-F59F1D671C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1412875"/>
            <a:ext cx="1841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0555" name="Text Box 27">
            <a:extLst>
              <a:ext uri="{FF2B5EF4-FFF2-40B4-BE49-F238E27FC236}">
                <a16:creationId xmlns="" xmlns:a16="http://schemas.microsoft.com/office/drawing/2014/main" id="{5E76FB7F-CC17-47F5-990E-0D0E7F429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571500"/>
            <a:ext cx="4175125" cy="1071563"/>
          </a:xfrm>
          <a:prstGeom prst="rect">
            <a:avLst/>
          </a:prstGeom>
          <a:solidFill>
            <a:schemeClr val="bg1">
              <a:lumMod val="85000"/>
            </a:schemeClr>
          </a:solidFill>
          <a:ln w="76200">
            <a:solidFill>
              <a:srgbClr val="00B050"/>
            </a:solidFill>
            <a:miter lim="800000"/>
            <a:headEnd/>
            <a:tailEnd/>
          </a:ln>
        </p:spPr>
        <p:txBody>
          <a:bodyPr/>
          <a:lstStyle>
            <a:defPPr>
              <a:defRPr lang="ru-RU"/>
            </a:defPPr>
            <a:lvl1pPr eaLnBrk="1" hangingPunct="1">
              <a:defRPr sz="3200">
                <a:solidFill>
                  <a:schemeClr val="bg1"/>
                </a:solidFill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Someone who breaks into a computer system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6150" name="Text Box 29">
            <a:extLst>
              <a:ext uri="{FF2B5EF4-FFF2-40B4-BE49-F238E27FC236}">
                <a16:creationId xmlns="" xmlns:a16="http://schemas.microsoft.com/office/drawing/2014/main" id="{1304BA6C-968D-47B1-85B6-CD4EFDBA12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205038"/>
            <a:ext cx="1871663" cy="5842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hacker</a:t>
            </a:r>
            <a:endParaRPr kumimoji="0" lang="ru-RU" altLang="ru-RU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51" name="Text Box 31">
            <a:extLst>
              <a:ext uri="{FF2B5EF4-FFF2-40B4-BE49-F238E27FC236}">
                <a16:creationId xmlns="" xmlns:a16="http://schemas.microsoft.com/office/drawing/2014/main" id="{A15A2A35-7B4A-4C0B-8511-AC193A13E3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852738"/>
            <a:ext cx="1871663" cy="6477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cracker</a:t>
            </a:r>
            <a:endParaRPr kumimoji="0" lang="ru-RU" altLang="ru-RU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52" name="Text Box 35">
            <a:extLst>
              <a:ext uri="{FF2B5EF4-FFF2-40B4-BE49-F238E27FC236}">
                <a16:creationId xmlns="" xmlns:a16="http://schemas.microsoft.com/office/drawing/2014/main" id="{EDEB15AE-5051-4D18-9F2D-66FF120688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124" y="2734814"/>
            <a:ext cx="2786063" cy="5842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virus</a:t>
            </a:r>
            <a:endParaRPr kumimoji="0" lang="ru-RU" alt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53" name="Text Box 37">
            <a:extLst>
              <a:ext uri="{FF2B5EF4-FFF2-40B4-BE49-F238E27FC236}">
                <a16:creationId xmlns="" xmlns:a16="http://schemas.microsoft.com/office/drawing/2014/main" id="{570853AB-A7A2-442D-BE2B-CE2E767805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124" y="3429000"/>
            <a:ext cx="2786064" cy="5715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error</a:t>
            </a:r>
            <a:endParaRPr kumimoji="0" lang="ru-RU" alt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54" name="Text Box 38">
            <a:extLst>
              <a:ext uri="{FF2B5EF4-FFF2-40B4-BE49-F238E27FC236}">
                <a16:creationId xmlns="" xmlns:a16="http://schemas.microsoft.com/office/drawing/2014/main" id="{C9BBEAB4-0DF6-425B-BA81-C53581C419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122" y="4110486"/>
            <a:ext cx="2786065" cy="5842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corrupted</a:t>
            </a: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file</a:t>
            </a:r>
            <a:endParaRPr kumimoji="0" lang="ru-RU" alt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155" name="Text Box 41">
            <a:extLst>
              <a:ext uri="{FF2B5EF4-FFF2-40B4-BE49-F238E27FC236}">
                <a16:creationId xmlns="" xmlns:a16="http://schemas.microsoft.com/office/drawing/2014/main" id="{02097B96-17CB-4000-8F84-BDCAA16373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122" y="4804672"/>
            <a:ext cx="2786066" cy="5842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crash</a:t>
            </a:r>
            <a:endParaRPr kumimoji="0" lang="ru-RU" alt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71" name="Oval 43">
            <a:extLst>
              <a:ext uri="{FF2B5EF4-FFF2-40B4-BE49-F238E27FC236}">
                <a16:creationId xmlns="" xmlns:a16="http://schemas.microsoft.com/office/drawing/2014/main" id="{A7F7B760-7339-4F99-A2AB-F477327CC8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6686" y="3038924"/>
            <a:ext cx="2786062" cy="1071562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solidFill>
              <a:srgbClr val="0070C0"/>
            </a:solidFill>
            <a:miter lim="800000"/>
            <a:headEnd/>
            <a:tailE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Computers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6157" name="Line 44">
            <a:extLst>
              <a:ext uri="{FF2B5EF4-FFF2-40B4-BE49-F238E27FC236}">
                <a16:creationId xmlns="" xmlns:a16="http://schemas.microsoft.com/office/drawing/2014/main" id="{7B1530ED-0257-40E7-93AE-279EC24D1D1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000375" y="1643063"/>
            <a:ext cx="714375" cy="1357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158" name="Line 45">
            <a:extLst>
              <a:ext uri="{FF2B5EF4-FFF2-40B4-BE49-F238E27FC236}">
                <a16:creationId xmlns="" xmlns:a16="http://schemas.microsoft.com/office/drawing/2014/main" id="{AF1E1B41-08C5-4C36-92F7-1BFC9F2925B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714875" y="1643062"/>
            <a:ext cx="714375" cy="139586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8D8E319E-14C4-4237-BDA7-1C69306778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938" y="4269684"/>
            <a:ext cx="2238375" cy="223837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0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  <p:bldP spid="30723" grpId="0" animBg="1"/>
      <p:bldP spid="150555" grpId="0" animBg="1"/>
      <p:bldP spid="6150" grpId="0" animBg="1"/>
      <p:bldP spid="6151" grpId="0" animBg="1"/>
      <p:bldP spid="6152" grpId="0" animBg="1"/>
      <p:bldP spid="6153" grpId="0" animBg="1"/>
      <p:bldP spid="6154" grpId="0" animBg="1"/>
      <p:bldP spid="61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10D1F35F-1AC7-4E39-BBCA-F41123D6E169}"/>
              </a:ext>
            </a:extLst>
          </p:cNvPr>
          <p:cNvSpPr/>
          <p:nvPr/>
        </p:nvSpPr>
        <p:spPr>
          <a:xfrm>
            <a:off x="345057" y="1593112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1">
              <a:defRPr/>
            </a:pP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Have a virus		</a:t>
            </a:r>
          </a:p>
          <a:p>
            <a:pPr>
              <a:defRPr/>
            </a:pP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 not connect	 </a:t>
            </a:r>
          </a:p>
          <a:p>
            <a:pPr>
              <a:defRPr/>
            </a:pP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the Internet</a:t>
            </a:r>
          </a:p>
          <a:p>
            <a:pPr>
              <a:defRPr/>
            </a:pP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Computer crashed	</a:t>
            </a:r>
          </a:p>
          <a:p>
            <a:pPr>
              <a:defRPr/>
            </a:pP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Lost some files		</a:t>
            </a:r>
          </a:p>
          <a:p>
            <a:pPr>
              <a:defRPr/>
            </a:pP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screen is freezing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ru-RU" dirty="0"/>
          </a:p>
        </p:txBody>
      </p:sp>
      <p:sp>
        <p:nvSpPr>
          <p:cNvPr id="5" name="Rectangle 7">
            <a:extLst>
              <a:ext uri="{FF2B5EF4-FFF2-40B4-BE49-F238E27FC236}">
                <a16:creationId xmlns="" xmlns:a16="http://schemas.microsoft.com/office/drawing/2014/main" id="{FF9BC062-1B59-4D94-922C-D0ACA4C9F1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4672" y="248130"/>
            <a:ext cx="8609271" cy="1143000"/>
          </a:xfrm>
          <a:solidFill>
            <a:schemeClr val="bg1">
              <a:lumMod val="95000"/>
            </a:schemeClr>
          </a:solidFill>
          <a:ln w="38100">
            <a:solidFill>
              <a:srgbClr val="C00000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Computer problems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EF033E92-4901-4752-A8EC-58F4A9538165}"/>
              </a:ext>
            </a:extLst>
          </p:cNvPr>
          <p:cNvSpPr/>
          <p:nvPr/>
        </p:nvSpPr>
        <p:spPr>
          <a:xfrm>
            <a:off x="4226943" y="1654300"/>
            <a:ext cx="4572000" cy="9787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use anti-virus software to do a full scan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01990D17-4AF2-4FF8-87C1-C5A2753C722B}"/>
              </a:ext>
            </a:extLst>
          </p:cNvPr>
          <p:cNvSpPr/>
          <p:nvPr/>
        </p:nvSpPr>
        <p:spPr>
          <a:xfrm>
            <a:off x="4226943" y="2633029"/>
            <a:ext cx="4572000" cy="9787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call your Internet service provider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661347C6-3433-4197-A824-18B628FDB433}"/>
              </a:ext>
            </a:extLst>
          </p:cNvPr>
          <p:cNvSpPr/>
          <p:nvPr/>
        </p:nvSpPr>
        <p:spPr>
          <a:xfrm>
            <a:off x="4321943" y="4054956"/>
            <a:ext cx="4019800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90000"/>
              </a:lnSpc>
              <a:spcBef>
                <a:spcPts val="500"/>
              </a:spcBef>
              <a:defRPr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reboot the system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94E5B8EF-6548-4ED2-80CF-CFA8338345EA}"/>
              </a:ext>
            </a:extLst>
          </p:cNvPr>
          <p:cNvSpPr/>
          <p:nvPr/>
        </p:nvSpPr>
        <p:spPr>
          <a:xfrm>
            <a:off x="4321943" y="4911312"/>
            <a:ext cx="24791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run a search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3BFF2F4F-98BC-40F2-AEC5-18A8B89137F0}"/>
              </a:ext>
            </a:extLst>
          </p:cNvPr>
          <p:cNvSpPr/>
          <p:nvPr/>
        </p:nvSpPr>
        <p:spPr>
          <a:xfrm>
            <a:off x="4321943" y="5693065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take it to the Computer service</a:t>
            </a:r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554C8BFC-5252-4B76-A8F6-80F52ACA76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4430" y="322095"/>
            <a:ext cx="1328468" cy="995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01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="" xmlns:a16="http://schemas.microsoft.com/office/drawing/2014/main" id="{37007D25-3E71-4645-8A1C-7A9CF8B67F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42875"/>
            <a:ext cx="8420710" cy="1071563"/>
          </a:xfr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4000" b="1" dirty="0">
                <a:solidFill>
                  <a:srgbClr val="002060"/>
                </a:solidFill>
              </a:rPr>
              <a:t>Are teenagers completely hooked on technology today?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14344" name="Rectangle 8">
            <a:extLst>
              <a:ext uri="{FF2B5EF4-FFF2-40B4-BE49-F238E27FC236}">
                <a16:creationId xmlns="" xmlns:a16="http://schemas.microsoft.com/office/drawing/2014/main" id="{20C3019A-325E-4160-85DD-4B50DC44262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428750"/>
            <a:ext cx="4038600" cy="3643313"/>
          </a:xfrm>
          <a:solidFill>
            <a:schemeClr val="bg1">
              <a:lumMod val="95000"/>
            </a:schemeClr>
          </a:solidFill>
        </p:spPr>
        <p:txBody>
          <a:bodyPr>
            <a:normAutofit fontScale="92500" lnSpcReduction="10000"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    </a:t>
            </a:r>
            <a:r>
              <a:rPr lang="en-US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Positive:</a:t>
            </a:r>
            <a:r>
              <a:rPr lang="en-US" sz="3600" b="1" dirty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using the Internet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help at school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 skills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make life more enjoyable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comfortable</a:t>
            </a:r>
            <a:r>
              <a:rPr lang="en-US" sz="1800" dirty="0"/>
              <a:t>					</a:t>
            </a:r>
            <a:endParaRPr lang="ru-RU" sz="1800" dirty="0"/>
          </a:p>
        </p:txBody>
      </p:sp>
      <p:sp>
        <p:nvSpPr>
          <p:cNvPr id="14345" name="Rectangle 9">
            <a:extLst>
              <a:ext uri="{FF2B5EF4-FFF2-40B4-BE49-F238E27FC236}">
                <a16:creationId xmlns="" xmlns:a16="http://schemas.microsoft.com/office/drawing/2014/main" id="{ABBFDD4E-4ECD-4A78-9A79-EA5B06ED1F69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000625" y="1428750"/>
            <a:ext cx="4143375" cy="469741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2000" dirty="0">
                <a:solidFill>
                  <a:srgbClr val="FF0000"/>
                </a:solidFill>
              </a:rPr>
              <a:t>	</a:t>
            </a:r>
            <a:r>
              <a:rPr lang="en-US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Negative:</a:t>
            </a:r>
            <a:endParaRPr lang="en-US" sz="2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can get distracted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waste a lot of time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become antisocial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life in a virtual reality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health problems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146A8832-B3BD-4338-B694-407B6E5F28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97104"/>
            <a:ext cx="3096884" cy="173588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C483B19E-681F-4183-8F60-C823B8468C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4535" y="4797105"/>
            <a:ext cx="3761085" cy="1735885"/>
          </a:xfrm>
          <a:prstGeom prst="rect">
            <a:avLst/>
          </a:prstGeom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34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3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3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3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3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3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  <p:bldP spid="14344" grpId="0" build="p" animBg="1"/>
      <p:bldP spid="14345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="" xmlns:a16="http://schemas.microsoft.com/office/drawing/2014/main" id="{6964B608-1B1C-462B-B524-3590559DEE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199" y="285749"/>
            <a:ext cx="8344580" cy="1008161"/>
          </a:xfrm>
          <a:solidFill>
            <a:schemeClr val="bg1">
              <a:lumMod val="95000"/>
            </a:schemeClr>
          </a:solidFill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Computer addiction: </a:t>
            </a:r>
            <a:r>
              <a:rPr 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symptoms</a:t>
            </a:r>
            <a:endParaRPr lang="ru-RU" sz="4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1" name="Rectangle 3">
            <a:extLst>
              <a:ext uri="{FF2B5EF4-FFF2-40B4-BE49-F238E27FC236}">
                <a16:creationId xmlns="" xmlns:a16="http://schemas.microsoft.com/office/drawing/2014/main" id="{75644D17-1B74-4FCB-B180-2BAD5366976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199" y="1600200"/>
            <a:ext cx="5063707" cy="4972050"/>
          </a:xfrm>
          <a:solidFill>
            <a:schemeClr val="bg1">
              <a:lumMod val="85000"/>
            </a:schemeClr>
          </a:solidFill>
        </p:spPr>
        <p:txBody>
          <a:bodyPr>
            <a:normAutofit fontScale="85000" lnSpcReduction="10000"/>
          </a:bodyPr>
          <a:lstStyle/>
          <a:p>
            <a:pPr eaLnBrk="1" hangingPunct="1">
              <a:buFont typeface="Arial" charset="0"/>
              <a:buChar char="•"/>
              <a:defRPr/>
            </a:pPr>
            <a:r>
              <a:rPr lang="en-US" sz="3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strange behavior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sz="3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spending large sums of money on computers and software 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sz="3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mental health problems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sz="3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neglecting school or family obligations </a:t>
            </a:r>
          </a:p>
          <a:p>
            <a:pPr eaLnBrk="1" hangingPunct="1">
              <a:buFont typeface="Arial" charset="0"/>
              <a:buChar char="•"/>
              <a:defRPr/>
            </a:pPr>
            <a:r>
              <a:rPr lang="en-US" sz="36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using the computer for pleasure or relief from stress</a:t>
            </a:r>
          </a:p>
          <a:p>
            <a:pPr eaLnBrk="1" hangingPunct="1">
              <a:buFont typeface="Arial" charset="0"/>
              <a:buChar char="•"/>
              <a:defRPr/>
            </a:pPr>
            <a:endParaRPr lang="ru-RU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0C9959B7-8686-43EC-809A-BE0CC5196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0717" y="1614166"/>
            <a:ext cx="3211062" cy="198838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="" xmlns:a16="http://schemas.microsoft.com/office/drawing/2014/main" id="{31E0A734-B09A-4109-9597-E414D1F68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8190"/>
              </p:ext>
            </p:extLst>
          </p:nvPr>
        </p:nvGraphicFramePr>
        <p:xfrm>
          <a:off x="276315" y="318880"/>
          <a:ext cx="8591370" cy="5931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8432">
                  <a:extLst>
                    <a:ext uri="{9D8B030D-6E8A-4147-A177-3AD203B41FA5}">
                      <a16:colId xmlns="" xmlns:a16="http://schemas.microsoft.com/office/drawing/2014/main" val="2119992713"/>
                    </a:ext>
                  </a:extLst>
                </a:gridCol>
                <a:gridCol w="4312938">
                  <a:extLst>
                    <a:ext uri="{9D8B030D-6E8A-4147-A177-3AD203B41FA5}">
                      <a16:colId xmlns="" xmlns:a16="http://schemas.microsoft.com/office/drawing/2014/main" val="2417752324"/>
                    </a:ext>
                  </a:extLst>
                </a:gridCol>
              </a:tblGrid>
              <a:tr h="497673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Translate (V1)</a:t>
                      </a:r>
                      <a:endParaRPr lang="ru-RU" sz="2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39" marR="91439" marT="45721" marB="457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Translate (V2)</a:t>
                      </a:r>
                      <a:endParaRPr lang="ru-RU" sz="2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39" marR="91439" marT="45721" marB="45721"/>
                </a:tc>
                <a:extLst>
                  <a:ext uri="{0D108BD9-81ED-4DB2-BD59-A6C34878D82A}">
                    <a16:rowId xmlns="" xmlns:a16="http://schemas.microsoft.com/office/drawing/2014/main" val="351079901"/>
                  </a:ext>
                </a:extLst>
              </a:tr>
              <a:tr h="612196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интернет-сайт</a:t>
                      </a:r>
                    </a:p>
                  </a:txBody>
                  <a:tcPr marL="91439" marR="91439" marT="45721" marB="45721"/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загружать из интернета</a:t>
                      </a:r>
                    </a:p>
                  </a:txBody>
                  <a:tcPr marL="91439" marR="91439" marT="45721" marB="45721"/>
                </a:tc>
                <a:extLst>
                  <a:ext uri="{0D108BD9-81ED-4DB2-BD59-A6C34878D82A}">
                    <a16:rowId xmlns="" xmlns:a16="http://schemas.microsoft.com/office/drawing/2014/main" val="3860586225"/>
                  </a:ext>
                </a:extLst>
              </a:tr>
              <a:tr h="511671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соединение с интернетом</a:t>
                      </a:r>
                    </a:p>
                  </a:txBody>
                  <a:tcPr marL="91439" marR="91439" marT="45721" marB="45721"/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хранить</a:t>
                      </a:r>
                    </a:p>
                  </a:txBody>
                  <a:tcPr marL="91439" marR="91439" marT="45721" marB="45721"/>
                </a:tc>
                <a:extLst>
                  <a:ext uri="{0D108BD9-81ED-4DB2-BD59-A6C34878D82A}">
                    <a16:rowId xmlns="" xmlns:a16="http://schemas.microsoft.com/office/drawing/2014/main" val="3628823196"/>
                  </a:ext>
                </a:extLst>
              </a:tr>
              <a:tr h="497673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удалять</a:t>
                      </a:r>
                    </a:p>
                  </a:txBody>
                  <a:tcPr marL="91439" marR="91439" marT="45721" marB="45721"/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ноутбук</a:t>
                      </a:r>
                    </a:p>
                  </a:txBody>
                  <a:tcPr marL="91439" marR="91439" marT="45721" marB="45721"/>
                </a:tc>
                <a:extLst>
                  <a:ext uri="{0D108BD9-81ED-4DB2-BD59-A6C34878D82A}">
                    <a16:rowId xmlns="" xmlns:a16="http://schemas.microsoft.com/office/drawing/2014/main" val="3070966512"/>
                  </a:ext>
                </a:extLst>
              </a:tr>
              <a:tr h="497673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дисковод</a:t>
                      </a:r>
                    </a:p>
                  </a:txBody>
                  <a:tcPr marL="91439" marR="91439" marT="45721" marB="45721"/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монитор</a:t>
                      </a:r>
                    </a:p>
                  </a:txBody>
                  <a:tcPr marL="91439" marR="91439" marT="45721" marB="45721"/>
                </a:tc>
                <a:extLst>
                  <a:ext uri="{0D108BD9-81ED-4DB2-BD59-A6C34878D82A}">
                    <a16:rowId xmlns="" xmlns:a16="http://schemas.microsoft.com/office/drawing/2014/main" val="341443039"/>
                  </a:ext>
                </a:extLst>
              </a:tr>
              <a:tr h="497673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сканер</a:t>
                      </a:r>
                    </a:p>
                  </a:txBody>
                  <a:tcPr marL="91439" marR="91439" marT="45721" marB="45721"/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компьютерная мышь</a:t>
                      </a:r>
                    </a:p>
                  </a:txBody>
                  <a:tcPr marL="91439" marR="91439" marT="45721" marB="45721"/>
                </a:tc>
                <a:extLst>
                  <a:ext uri="{0D108BD9-81ED-4DB2-BD59-A6C34878D82A}">
                    <a16:rowId xmlns="" xmlns:a16="http://schemas.microsoft.com/office/drawing/2014/main" val="3077834016"/>
                  </a:ext>
                </a:extLst>
              </a:tr>
              <a:tr h="497673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экран</a:t>
                      </a:r>
                    </a:p>
                  </a:txBody>
                  <a:tcPr marL="91439" marR="91439" marT="45721" marB="45721"/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программное обеспечение</a:t>
                      </a:r>
                    </a:p>
                  </a:txBody>
                  <a:tcPr marL="91439" marR="91439" marT="45721" marB="45721"/>
                </a:tc>
                <a:extLst>
                  <a:ext uri="{0D108BD9-81ED-4DB2-BD59-A6C34878D82A}">
                    <a16:rowId xmlns="" xmlns:a16="http://schemas.microsoft.com/office/drawing/2014/main" val="2290581679"/>
                  </a:ext>
                </a:extLst>
              </a:tr>
              <a:tr h="497673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файлы</a:t>
                      </a:r>
                    </a:p>
                  </a:txBody>
                  <a:tcPr marL="91439" marR="91439" marT="45721" marB="45721"/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ссылка</a:t>
                      </a:r>
                    </a:p>
                  </a:txBody>
                  <a:tcPr marL="91439" marR="91439" marT="45721" marB="45721"/>
                </a:tc>
                <a:extLst>
                  <a:ext uri="{0D108BD9-81ED-4DB2-BD59-A6C34878D82A}">
                    <a16:rowId xmlns="" xmlns:a16="http://schemas.microsoft.com/office/drawing/2014/main" val="2975345482"/>
                  </a:ext>
                </a:extLst>
              </a:tr>
              <a:tr h="497673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комплектующие</a:t>
                      </a:r>
                    </a:p>
                  </a:txBody>
                  <a:tcPr marL="91439" marR="91439" marT="45721" marB="45721"/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перезагружать</a:t>
                      </a:r>
                    </a:p>
                  </a:txBody>
                  <a:tcPr marL="91439" marR="91439" marT="45721" marB="45721"/>
                </a:tc>
                <a:extLst>
                  <a:ext uri="{0D108BD9-81ED-4DB2-BD59-A6C34878D82A}">
                    <a16:rowId xmlns="" xmlns:a16="http://schemas.microsoft.com/office/drawing/2014/main" val="1580178635"/>
                  </a:ext>
                </a:extLst>
              </a:tr>
              <a:tr h="7476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компьютерная память</a:t>
                      </a:r>
                    </a:p>
                  </a:txBody>
                  <a:tcPr marL="91439" marR="91439" marT="45721" marB="45721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клавиатура</a:t>
                      </a:r>
                    </a:p>
                  </a:txBody>
                  <a:tcPr marL="91439" marR="91439" marT="45721" marB="45721"/>
                </a:tc>
                <a:extLst>
                  <a:ext uri="{0D108BD9-81ED-4DB2-BD59-A6C34878D82A}">
                    <a16:rowId xmlns="" xmlns:a16="http://schemas.microsoft.com/office/drawing/2014/main" val="118318575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78B8F5DA-E9B7-4307-A1D4-CCA22F276A5A}"/>
              </a:ext>
            </a:extLst>
          </p:cNvPr>
          <p:cNvSpPr/>
          <p:nvPr/>
        </p:nvSpPr>
        <p:spPr>
          <a:xfrm>
            <a:off x="319176" y="1368328"/>
            <a:ext cx="837624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spc="-25" dirty="0">
                <a:ea typeface="Times New Roman" panose="02020603050405020304" pitchFamily="18" charset="0"/>
              </a:rPr>
              <a:t>What was new for you?</a:t>
            </a:r>
          </a:p>
          <a:p>
            <a:r>
              <a:rPr lang="en-US" sz="3600" spc="-25" dirty="0">
                <a:ea typeface="Times New Roman" panose="02020603050405020304" pitchFamily="18" charset="0"/>
              </a:rPr>
              <a:t>What was the most interesting to you?</a:t>
            </a:r>
          </a:p>
          <a:p>
            <a:r>
              <a:rPr lang="en-US" sz="3600" spc="-25" dirty="0">
                <a:ea typeface="Times New Roman" panose="02020603050405020304" pitchFamily="18" charset="0"/>
              </a:rPr>
              <a:t>What  could  be improved?</a:t>
            </a:r>
          </a:p>
          <a:p>
            <a:r>
              <a:rPr lang="en-US" sz="3600" spc="-25" dirty="0">
                <a:ea typeface="Times New Roman" panose="02020603050405020304" pitchFamily="18" charset="0"/>
              </a:rPr>
              <a:t>Who was the TOP student today?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BBF04717-3B54-44D0-B47A-A94ACAE91C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8625" y="246392"/>
            <a:ext cx="8501063" cy="714375"/>
          </a:xfr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/>
          <a:lstStyle/>
          <a:p>
            <a:pPr algn="ctr" eaLnBrk="1" hangingPunct="1">
              <a:defRPr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Reflection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BA388D8C-4959-411E-AD79-49C028F579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4188" y="3676652"/>
            <a:ext cx="4252823" cy="283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31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695</TotalTime>
  <Words>271</Words>
  <Application>Microsoft Office PowerPoint</Application>
  <PresentationFormat>Экран (4:3)</PresentationFormat>
  <Paragraphs>119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Calibri</vt:lpstr>
      <vt:lpstr>Comic Sans MS</vt:lpstr>
      <vt:lpstr>Eras Demi ITC</vt:lpstr>
      <vt:lpstr>Times New Roman</vt:lpstr>
      <vt:lpstr>Trebuchet MS</vt:lpstr>
      <vt:lpstr>Wingdings</vt:lpstr>
      <vt:lpstr>Wingdings 3</vt:lpstr>
      <vt:lpstr>Грань</vt:lpstr>
      <vt:lpstr>Презентация PowerPoint</vt:lpstr>
      <vt:lpstr>Презентация PowerPoint</vt:lpstr>
      <vt:lpstr>Our objectives</vt:lpstr>
      <vt:lpstr>Презентация PowerPoint</vt:lpstr>
      <vt:lpstr>Презентация PowerPoint</vt:lpstr>
      <vt:lpstr>Презентация PowerPoint</vt:lpstr>
      <vt:lpstr>Презентация PowerPoint</vt:lpstr>
      <vt:lpstr>Computer problems</vt:lpstr>
      <vt:lpstr>Are teenagers completely hooked on technology today?</vt:lpstr>
      <vt:lpstr>Computer addiction: symptoms</vt:lpstr>
      <vt:lpstr>Презентация PowerPoint</vt:lpstr>
      <vt:lpstr>Reflection</vt:lpstr>
    </vt:vector>
  </TitlesOfParts>
  <Company>PJSC "New Engineering Technologies"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Учетная запись Майкрософт</cp:lastModifiedBy>
  <cp:revision>158</cp:revision>
  <dcterms:created xsi:type="dcterms:W3CDTF">2016-11-18T14:12:19Z</dcterms:created>
  <dcterms:modified xsi:type="dcterms:W3CDTF">2022-08-29T16:31:24Z</dcterms:modified>
</cp:coreProperties>
</file>