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3/19/2020</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3/19/2020</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hyperlink" Target="https://simple.wikipedia.org/wiki/United_States_of_America" TargetMode="External"/><Relationship Id="rId7" Type="http://schemas.openxmlformats.org/officeDocument/2006/relationships/hyperlink" Target="https://simple.wikipedia.org/wiki/Independence" TargetMode="External"/><Relationship Id="rId2" Type="http://schemas.openxmlformats.org/officeDocument/2006/relationships/hyperlink" Target="https://simple.wikipedia.org/wiki/Civil_war" TargetMode="External"/><Relationship Id="rId1" Type="http://schemas.openxmlformats.org/officeDocument/2006/relationships/slideLayout" Target="../slideLayouts/slideLayout2.xml"/><Relationship Id="rId6" Type="http://schemas.openxmlformats.org/officeDocument/2006/relationships/hyperlink" Target="https://simple.wikipedia.org/wiki/Country" TargetMode="External"/><Relationship Id="rId5" Type="http://schemas.openxmlformats.org/officeDocument/2006/relationships/hyperlink" Target="https://simple.wikipedia.org/wiki/Confederate_States_of_America" TargetMode="External"/><Relationship Id="rId4" Type="http://schemas.openxmlformats.org/officeDocument/2006/relationships/hyperlink" Target="https://simple.wikipedia.org/wiki/Southern_United_State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simple.wikipedia.org/wiki/President" TargetMode="External"/><Relationship Id="rId7" Type="http://schemas.openxmlformats.org/officeDocument/2006/relationships/image" Target="../media/image8.jpeg"/><Relationship Id="rId2" Type="http://schemas.openxmlformats.org/officeDocument/2006/relationships/hyperlink" Target="https://simple.wikipedia.org/wiki/Jefferson_Davis" TargetMode="External"/><Relationship Id="rId1" Type="http://schemas.openxmlformats.org/officeDocument/2006/relationships/slideLayout" Target="../slideLayouts/slideLayout2.xml"/><Relationship Id="rId6" Type="http://schemas.openxmlformats.org/officeDocument/2006/relationships/hyperlink" Target="https://simple.wikipedia.org/wiki/Border_states" TargetMode="External"/><Relationship Id="rId5" Type="http://schemas.openxmlformats.org/officeDocument/2006/relationships/hyperlink" Target="https://simple.wikipedia.org/wiki/North" TargetMode="External"/><Relationship Id="rId4" Type="http://schemas.openxmlformats.org/officeDocument/2006/relationships/hyperlink" Target="https://simple.wikipedia.org/wiki/Union_(American_Civil_War)"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s://simple.wikipedia.org/wiki/Surrender_(military)" TargetMode="External"/><Relationship Id="rId13" Type="http://schemas.openxmlformats.org/officeDocument/2006/relationships/hyperlink" Target="https://simple.wikipedia.org/wiki/Weapon" TargetMode="External"/><Relationship Id="rId3" Type="http://schemas.openxmlformats.org/officeDocument/2006/relationships/hyperlink" Target="https://simple.wikipedia.org/wiki/Union_Army" TargetMode="External"/><Relationship Id="rId7" Type="http://schemas.openxmlformats.org/officeDocument/2006/relationships/hyperlink" Target="https://simple.wikipedia.org/wiki/Control" TargetMode="External"/><Relationship Id="rId12" Type="http://schemas.openxmlformats.org/officeDocument/2006/relationships/hyperlink" Target="https://simple.wikipedia.org/wiki/Good_(economics)" TargetMode="External"/><Relationship Id="rId2" Type="http://schemas.openxmlformats.org/officeDocument/2006/relationships/hyperlink" Target="https://simple.wikipedia.org/wiki/Bombardment" TargetMode="External"/><Relationship Id="rId1" Type="http://schemas.openxmlformats.org/officeDocument/2006/relationships/slideLayout" Target="../slideLayouts/slideLayout2.xml"/><Relationship Id="rId6" Type="http://schemas.openxmlformats.org/officeDocument/2006/relationships/hyperlink" Target="https://simple.wikipedia.org/wiki/South_Carolina" TargetMode="External"/><Relationship Id="rId11" Type="http://schemas.openxmlformats.org/officeDocument/2006/relationships/hyperlink" Target="https://simple.wikipedia.org/wiki/Cotton" TargetMode="External"/><Relationship Id="rId5" Type="http://schemas.openxmlformats.org/officeDocument/2006/relationships/hyperlink" Target="https://simple.wikipedia.org/wiki/Building" TargetMode="External"/><Relationship Id="rId15" Type="http://schemas.openxmlformats.org/officeDocument/2006/relationships/image" Target="../media/image10.jpeg"/><Relationship Id="rId10" Type="http://schemas.openxmlformats.org/officeDocument/2006/relationships/hyperlink" Target="https://simple.wikipedia.org/wiki/United_States_Navy" TargetMode="External"/><Relationship Id="rId4" Type="http://schemas.openxmlformats.org/officeDocument/2006/relationships/hyperlink" Target="https://simple.wikipedia.org/wiki/Federal_government_of_the_United_States" TargetMode="External"/><Relationship Id="rId9" Type="http://schemas.openxmlformats.org/officeDocument/2006/relationships/hyperlink" Target="https://simple.wiktionary.org/wiki/volunteer" TargetMode="External"/><Relationship Id="rId14" Type="http://schemas.openxmlformats.org/officeDocument/2006/relationships/hyperlink" Target="https://simple.wikipedia.org/w/index.php?title=Military_logistics&amp;action=edit&amp;redlink=1"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692398" y="2257497"/>
            <a:ext cx="6815669" cy="1515533"/>
          </a:xfrm>
        </p:spPr>
        <p:txBody>
          <a:bodyPr/>
          <a:lstStyle/>
          <a:p>
            <a:r>
              <a:rPr lang="en-US" b="1" dirty="0"/>
              <a:t>American Civil </a:t>
            </a:r>
            <a:r>
              <a:rPr lang="en-US" b="1" dirty="0" smtClean="0"/>
              <a:t>War</a:t>
            </a:r>
            <a:r>
              <a:rPr lang="ru-RU" dirty="0"/>
              <a:t/>
            </a:r>
            <a:br>
              <a:rPr lang="ru-RU" dirty="0"/>
            </a:br>
            <a:endParaRPr lang="ru-RU" dirty="0"/>
          </a:p>
        </p:txBody>
      </p:sp>
      <p:sp>
        <p:nvSpPr>
          <p:cNvPr id="3" name="Подзаголовок 2"/>
          <p:cNvSpPr>
            <a:spLocks noGrp="1"/>
          </p:cNvSpPr>
          <p:nvPr>
            <p:ph type="subTitle" idx="1"/>
          </p:nvPr>
        </p:nvSpPr>
        <p:spPr/>
        <p:txBody>
          <a:bodyPr/>
          <a:lstStyle/>
          <a:p>
            <a:r>
              <a:rPr lang="en-US" dirty="0"/>
              <a:t>Prepared by student</a:t>
            </a:r>
            <a:r>
              <a:rPr lang="ru-RU" dirty="0"/>
              <a:t>: </a:t>
            </a:r>
            <a:r>
              <a:rPr lang="en-US" dirty="0" err="1"/>
              <a:t>Pogorelov</a:t>
            </a:r>
            <a:r>
              <a:rPr lang="en-US" dirty="0"/>
              <a:t> Sergey</a:t>
            </a:r>
            <a:r>
              <a:rPr lang="ru-RU" dirty="0"/>
              <a:t> </a:t>
            </a:r>
            <a:endParaRPr lang="en-US" dirty="0"/>
          </a:p>
          <a:p>
            <a:endParaRPr lang="ru-RU" dirty="0"/>
          </a:p>
        </p:txBody>
      </p:sp>
    </p:spTree>
    <p:extLst>
      <p:ext uri="{BB962C8B-B14F-4D97-AF65-F5344CB8AC3E}">
        <p14:creationId xmlns:p14="http://schemas.microsoft.com/office/powerpoint/2010/main" val="2449231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2000" dirty="0"/>
              <a:t>The </a:t>
            </a:r>
            <a:r>
              <a:rPr lang="ru-RU" sz="2000" b="1" dirty="0" err="1"/>
              <a:t>American</a:t>
            </a:r>
            <a:r>
              <a:rPr lang="ru-RU" sz="2000" b="1" dirty="0"/>
              <a:t> </a:t>
            </a:r>
            <a:r>
              <a:rPr lang="ru-RU" sz="2000" b="1" dirty="0" err="1"/>
              <a:t>Civil</a:t>
            </a:r>
            <a:r>
              <a:rPr lang="ru-RU" sz="2000" b="1" dirty="0"/>
              <a:t> </a:t>
            </a:r>
            <a:r>
              <a:rPr lang="ru-RU" sz="2000" b="1" dirty="0" err="1"/>
              <a:t>War</a:t>
            </a:r>
            <a:r>
              <a:rPr lang="ru-RU" sz="2000" dirty="0"/>
              <a:t> (1861–1865) </a:t>
            </a:r>
            <a:r>
              <a:rPr lang="ru-RU" sz="2000" dirty="0" err="1"/>
              <a:t>was</a:t>
            </a:r>
            <a:r>
              <a:rPr lang="ru-RU" sz="2000" dirty="0"/>
              <a:t> a </a:t>
            </a:r>
            <a:r>
              <a:rPr lang="en-US" sz="2000" dirty="0">
                <a:hlinkClick r:id="rId2" tooltip="Civil war"/>
              </a:rPr>
              <a:t>civil war</a:t>
            </a:r>
            <a:r>
              <a:rPr lang="en-US" sz="2000" dirty="0"/>
              <a:t> in the </a:t>
            </a:r>
            <a:r>
              <a:rPr lang="en-US" sz="2000" dirty="0">
                <a:hlinkClick r:id="rId3" tooltip="United States of America"/>
              </a:rPr>
              <a:t>United States of America</a:t>
            </a:r>
            <a:r>
              <a:rPr lang="en-US" sz="2000" dirty="0"/>
              <a:t>. It is sometimes called "The War Between the States." Thirteen </a:t>
            </a:r>
            <a:r>
              <a:rPr lang="en-US" sz="2000" dirty="0">
                <a:hlinkClick r:id="rId4" tooltip="Southern United States"/>
              </a:rPr>
              <a:t>Southern</a:t>
            </a:r>
            <a:r>
              <a:rPr lang="en-US" sz="2000" dirty="0"/>
              <a:t> wanted to leave the United States of America. They formed the </a:t>
            </a:r>
            <a:r>
              <a:rPr lang="en-US" sz="2000" dirty="0">
                <a:hlinkClick r:id="rId5" tooltip="Confederate States of America"/>
              </a:rPr>
              <a:t>Confederate States of America</a:t>
            </a:r>
            <a:r>
              <a:rPr lang="en-US" sz="2000" dirty="0"/>
              <a:t>, also called "the Confederacy". They wanted the Confederate States of America to be its own </a:t>
            </a:r>
            <a:r>
              <a:rPr lang="en-US" sz="2000" dirty="0">
                <a:hlinkClick r:id="rId6" tooltip="Country"/>
              </a:rPr>
              <a:t>country</a:t>
            </a:r>
            <a:r>
              <a:rPr lang="en-US" sz="2000" dirty="0"/>
              <a:t>, separate and </a:t>
            </a:r>
            <a:r>
              <a:rPr lang="en-US" sz="2000" dirty="0">
                <a:hlinkClick r:id="rId7" tooltip="Independence"/>
              </a:rPr>
              <a:t>independent</a:t>
            </a:r>
            <a:r>
              <a:rPr lang="en-US" sz="2000" dirty="0"/>
              <a:t> from the United States. </a:t>
            </a:r>
            <a:endParaRPr lang="ru-RU" sz="2000" dirty="0"/>
          </a:p>
        </p:txBody>
      </p:sp>
      <p:pic>
        <p:nvPicPr>
          <p:cNvPr id="1026" name="Picture 2" descr="https://avatars.mds.yandex.net/get-pdb/1927440/b3f133da-94a3-439e-837e-1a43384cea27/s1200?webp=fals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59239" y="2544053"/>
            <a:ext cx="5473521" cy="4044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3671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79493" y="827585"/>
            <a:ext cx="4616001" cy="5161090"/>
          </a:xfrm>
        </p:spPr>
        <p:txBody>
          <a:bodyPr>
            <a:noAutofit/>
          </a:bodyPr>
          <a:lstStyle/>
          <a:p>
            <a:r>
              <a:rPr lang="en-US" sz="2400" dirty="0">
                <a:hlinkClick r:id="rId2" tooltip="Jefferson Davis"/>
              </a:rPr>
              <a:t>Jefferson Davis</a:t>
            </a:r>
            <a:r>
              <a:rPr lang="en-US" sz="2400" dirty="0"/>
              <a:t> was chosen as </a:t>
            </a:r>
            <a:r>
              <a:rPr lang="en-US" sz="2400" dirty="0">
                <a:hlinkClick r:id="rId3" tooltip="President"/>
              </a:rPr>
              <a:t>president</a:t>
            </a:r>
            <a:r>
              <a:rPr lang="en-US" sz="2400" dirty="0"/>
              <a:t> of the Confederacy. The U.S government and the states that remained loyal to it were called the </a:t>
            </a:r>
            <a:r>
              <a:rPr lang="en-US" sz="2400" dirty="0">
                <a:hlinkClick r:id="rId4" tooltip="Union (American Civil War)"/>
              </a:rPr>
              <a:t>Union</a:t>
            </a:r>
            <a:r>
              <a:rPr lang="en-US" sz="2400" dirty="0"/>
              <a:t>. The Union is sometimes called "the North". E Most of these states were in the </a:t>
            </a:r>
            <a:r>
              <a:rPr lang="en-US" sz="2400" dirty="0">
                <a:hlinkClick r:id="rId5" tooltip="North"/>
              </a:rPr>
              <a:t>North</a:t>
            </a:r>
            <a:r>
              <a:rPr lang="en-US" sz="2400" dirty="0"/>
              <a:t>. Five states where slavery was legal also supported the Union. These were called the "</a:t>
            </a:r>
            <a:r>
              <a:rPr lang="ru-RU" sz="2400" dirty="0" err="1">
                <a:hlinkClick r:id="rId6" tooltip="Border states"/>
              </a:rPr>
              <a:t>border</a:t>
            </a:r>
            <a:r>
              <a:rPr lang="ru-RU" sz="2400" dirty="0">
                <a:hlinkClick r:id="rId6" tooltip="Border states"/>
              </a:rPr>
              <a:t> </a:t>
            </a:r>
            <a:r>
              <a:rPr lang="ru-RU" sz="2400" dirty="0" err="1">
                <a:hlinkClick r:id="rId6" tooltip="Border states"/>
              </a:rPr>
              <a:t>states</a:t>
            </a:r>
            <a:r>
              <a:rPr lang="ru-RU" sz="2400" dirty="0"/>
              <a:t>".</a:t>
            </a:r>
            <a:br>
              <a:rPr lang="ru-RU" sz="2400" dirty="0"/>
            </a:br>
            <a:endParaRPr lang="ru-RU" sz="2400" dirty="0"/>
          </a:p>
        </p:txBody>
      </p:sp>
      <p:pic>
        <p:nvPicPr>
          <p:cNvPr id="2050" name="Picture 2" descr="https://eus-www.sway-cdn.com/s/GBWx_jFDdclCGPYM/images/0WEigpKR_bVVMB?quality=1080&amp;amp;isThumbnail=Tru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67472" y="696863"/>
            <a:ext cx="3760629" cy="5422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9789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3074" name="Picture 2" descr="https://urok.1sept.ru/%D1%81%D1%82%D0%B0%D1%82%D1%8C%D0%B8/511237/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0132" y="602160"/>
            <a:ext cx="8550543" cy="5478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340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7896" y="707138"/>
            <a:ext cx="4611756" cy="3699588"/>
          </a:xfrm>
        </p:spPr>
        <p:txBody>
          <a:bodyPr>
            <a:noAutofit/>
          </a:bodyPr>
          <a:lstStyle/>
          <a:p>
            <a:r>
              <a:rPr lang="en-US" sz="2000" dirty="0">
                <a:solidFill>
                  <a:schemeClr val="tx2"/>
                </a:solidFill>
              </a:rPr>
              <a:t>Fighting started when the Confederates </a:t>
            </a:r>
            <a:r>
              <a:rPr lang="en-US" sz="2000" dirty="0">
                <a:solidFill>
                  <a:schemeClr val="tx2"/>
                </a:solidFill>
                <a:hlinkClick r:id="rId2" tooltip="Bombardment"/>
              </a:rPr>
              <a:t>bombarded</a:t>
            </a:r>
            <a:r>
              <a:rPr lang="en-US" sz="2000" dirty="0">
                <a:solidFill>
                  <a:schemeClr val="tx2"/>
                </a:solidFill>
              </a:rPr>
              <a:t> Fort Sumter, a </a:t>
            </a:r>
            <a:r>
              <a:rPr lang="en-US" sz="2000" dirty="0">
                <a:solidFill>
                  <a:schemeClr val="tx2"/>
                </a:solidFill>
                <a:hlinkClick r:id="rId3" tooltip="Union Army"/>
              </a:rPr>
              <a:t>Union Army</a:t>
            </a:r>
            <a:r>
              <a:rPr lang="en-US" sz="2000" dirty="0">
                <a:solidFill>
                  <a:schemeClr val="tx2"/>
                </a:solidFill>
              </a:rPr>
              <a:t> fort. Lincoln then asked the Union states to raise soldiers to fight the Confederates. </a:t>
            </a:r>
            <a:r>
              <a:rPr lang="ru-RU" sz="2000" dirty="0">
                <a:solidFill>
                  <a:schemeClr val="tx2"/>
                </a:solidFill>
              </a:rPr>
              <a:t/>
            </a:r>
            <a:br>
              <a:rPr lang="ru-RU" sz="2000" dirty="0">
                <a:solidFill>
                  <a:schemeClr val="tx2"/>
                </a:solidFill>
              </a:rPr>
            </a:br>
            <a:r>
              <a:rPr lang="en-US" sz="2000" dirty="0">
                <a:solidFill>
                  <a:schemeClr val="tx2"/>
                </a:solidFill>
              </a:rPr>
              <a:t>The Confederate States claimed that they owned all forts and other </a:t>
            </a:r>
            <a:r>
              <a:rPr lang="en-US" sz="2000" dirty="0">
                <a:solidFill>
                  <a:schemeClr val="tx2"/>
                </a:solidFill>
                <a:hlinkClick r:id="rId4" tooltip="Federal government of the United States"/>
              </a:rPr>
              <a:t>federal</a:t>
            </a:r>
            <a:r>
              <a:rPr lang="en-US" sz="2000" dirty="0">
                <a:solidFill>
                  <a:schemeClr val="tx2"/>
                </a:solidFill>
              </a:rPr>
              <a:t> </a:t>
            </a:r>
            <a:r>
              <a:rPr lang="en-US" sz="2000" dirty="0">
                <a:solidFill>
                  <a:schemeClr val="tx2"/>
                </a:solidFill>
                <a:hlinkClick r:id="rId5" tooltip="Building"/>
              </a:rPr>
              <a:t>buildings</a:t>
            </a:r>
            <a:r>
              <a:rPr lang="en-US" sz="2000" dirty="0">
                <a:solidFill>
                  <a:schemeClr val="tx2"/>
                </a:solidFill>
              </a:rPr>
              <a:t> in the South. Fort Sumter was in </a:t>
            </a:r>
            <a:r>
              <a:rPr lang="en-US" sz="2000" dirty="0">
                <a:solidFill>
                  <a:schemeClr val="tx2"/>
                </a:solidFill>
                <a:hlinkClick r:id="rId6" tooltip="South Carolina"/>
              </a:rPr>
              <a:t>South Carolina</a:t>
            </a:r>
            <a:r>
              <a:rPr lang="en-US" sz="2000" dirty="0">
                <a:solidFill>
                  <a:schemeClr val="tx2"/>
                </a:solidFill>
              </a:rPr>
              <a:t> - one of the Confederate States. However, the fort was </a:t>
            </a:r>
            <a:r>
              <a:rPr lang="en-US" sz="2000" dirty="0">
                <a:solidFill>
                  <a:schemeClr val="tx2"/>
                </a:solidFill>
                <a:hlinkClick r:id="rId7" tooltip="Control"/>
              </a:rPr>
              <a:t>controlled</a:t>
            </a:r>
            <a:r>
              <a:rPr lang="en-US" sz="2000" dirty="0">
                <a:solidFill>
                  <a:schemeClr val="tx2"/>
                </a:solidFill>
              </a:rPr>
              <a:t> by the Union. On April 12, 1861, Confederate forces attacked the fort. They forced the Union soldiers inside the fort to </a:t>
            </a:r>
            <a:r>
              <a:rPr lang="en-US" sz="2000" dirty="0">
                <a:solidFill>
                  <a:schemeClr val="tx2"/>
                </a:solidFill>
                <a:hlinkClick r:id="rId8" tooltip="Surrender (military)"/>
              </a:rPr>
              <a:t>surrender</a:t>
            </a:r>
            <a:r>
              <a:rPr lang="en-US" sz="2000" dirty="0">
                <a:solidFill>
                  <a:schemeClr val="tx2"/>
                </a:solidFill>
              </a:rPr>
              <a:t>.</a:t>
            </a:r>
            <a:endParaRPr lang="ru-RU" sz="2000" dirty="0">
              <a:solidFill>
                <a:schemeClr val="tx2"/>
              </a:solidFill>
            </a:endParaRPr>
          </a:p>
        </p:txBody>
      </p:sp>
      <p:sp>
        <p:nvSpPr>
          <p:cNvPr id="3" name="Объект 2"/>
          <p:cNvSpPr>
            <a:spLocks noGrp="1"/>
          </p:cNvSpPr>
          <p:nvPr>
            <p:ph idx="1"/>
          </p:nvPr>
        </p:nvSpPr>
        <p:spPr>
          <a:xfrm>
            <a:off x="887896" y="4611756"/>
            <a:ext cx="10008701" cy="1616766"/>
          </a:xfrm>
        </p:spPr>
        <p:txBody>
          <a:bodyPr>
            <a:normAutofit fontScale="85000" lnSpcReduction="20000"/>
          </a:bodyPr>
          <a:lstStyle/>
          <a:p>
            <a:pPr marL="0" indent="0">
              <a:buNone/>
            </a:pPr>
            <a:r>
              <a:rPr lang="en-US" dirty="0"/>
              <a:t>After this, President Lincoln asked every Union state for </a:t>
            </a:r>
            <a:r>
              <a:rPr lang="en-US" dirty="0">
                <a:hlinkClick r:id="rId9" tooltip="wikt:volunteer"/>
              </a:rPr>
              <a:t>volunteers</a:t>
            </a:r>
            <a:r>
              <a:rPr lang="en-US" dirty="0"/>
              <a:t> to join the </a:t>
            </a:r>
            <a:r>
              <a:rPr lang="en-US" dirty="0">
                <a:hlinkClick r:id="rId3" tooltip="Union Army"/>
              </a:rPr>
              <a:t>Union Army</a:t>
            </a:r>
            <a:r>
              <a:rPr lang="en-US" dirty="0"/>
              <a:t>. Quickly, four more southern slave states joined with the Confederates instead of supplying forces to fight them.</a:t>
            </a:r>
            <a:endParaRPr lang="ru-RU" dirty="0"/>
          </a:p>
          <a:p>
            <a:r>
              <a:rPr lang="en-US" dirty="0"/>
              <a:t>The blockade by the </a:t>
            </a:r>
            <a:r>
              <a:rPr lang="en-US" dirty="0">
                <a:hlinkClick r:id="rId10" tooltip="United States Navy"/>
              </a:rPr>
              <a:t>United States Navy</a:t>
            </a:r>
            <a:r>
              <a:rPr lang="en-US" dirty="0"/>
              <a:t> stopped the Confederacy from selling its </a:t>
            </a:r>
            <a:r>
              <a:rPr lang="en-US" dirty="0">
                <a:hlinkClick r:id="rId11" tooltip="Cotton"/>
              </a:rPr>
              <a:t>cotton</a:t>
            </a:r>
            <a:r>
              <a:rPr lang="en-US" dirty="0"/>
              <a:t> and other </a:t>
            </a:r>
            <a:r>
              <a:rPr lang="en-US" dirty="0">
                <a:hlinkClick r:id="rId12" tooltip="Good (economics)"/>
              </a:rPr>
              <a:t>goods</a:t>
            </a:r>
            <a:r>
              <a:rPr lang="en-US" dirty="0"/>
              <a:t>. It also made it harder for them to buy </a:t>
            </a:r>
            <a:r>
              <a:rPr lang="en-US" dirty="0">
                <a:hlinkClick r:id="rId13" tooltip="Weapon"/>
              </a:rPr>
              <a:t>weapons</a:t>
            </a:r>
            <a:r>
              <a:rPr lang="en-US" dirty="0"/>
              <a:t> and </a:t>
            </a:r>
            <a:r>
              <a:rPr lang="en-US" dirty="0">
                <a:hlinkClick r:id="rId14" tooltip="Military logistics (not yet started)"/>
              </a:rPr>
              <a:t>military supplies</a:t>
            </a:r>
            <a:r>
              <a:rPr lang="en-US" dirty="0"/>
              <a:t>.</a:t>
            </a:r>
            <a:endParaRPr lang="ru-RU" dirty="0"/>
          </a:p>
          <a:p>
            <a:endParaRPr lang="ru-RU" dirty="0"/>
          </a:p>
        </p:txBody>
      </p:sp>
      <p:pic>
        <p:nvPicPr>
          <p:cNvPr id="4098" name="Picture 2" descr="https://www.washingtonpost.com/rf/image_1484w/2010-2019/WashingtonPost/2011/04/01/Style/Images/KDfortSumterCover10.jpg?t=2017051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645426" y="632398"/>
            <a:ext cx="5950017" cy="3849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2456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54590" y="492735"/>
            <a:ext cx="4675031" cy="5875868"/>
          </a:xfrm>
        </p:spPr>
        <p:txBody>
          <a:bodyPr>
            <a:noAutofit/>
          </a:bodyPr>
          <a:lstStyle/>
          <a:p>
            <a:r>
              <a:rPr lang="en-US" sz="2400" dirty="0"/>
              <a:t>The first collision occurred on April 12, 1861. It was the battle of Fort Sumter that prompted the Declaration of war by the Union against the Confederacy. Lincoln, in response to aggression from the South, declared a General mobilization.</a:t>
            </a:r>
            <a:r>
              <a:rPr lang="ru-RU" sz="2400" dirty="0"/>
              <a:t/>
            </a:r>
            <a:br>
              <a:rPr lang="ru-RU" sz="2400" dirty="0"/>
            </a:br>
            <a:r>
              <a:rPr lang="en-US" sz="2400" dirty="0"/>
              <a:t>On July 16 of that year, the battle of Blackburn's Ford began and the Union army was defeated there. Five days later, the battle of Bull Run took place (then there were several other battles), where the Union soldiers were again defeated.</a:t>
            </a:r>
            <a:endParaRPr lang="ru-RU" sz="2400" dirty="0"/>
          </a:p>
        </p:txBody>
      </p:sp>
      <p:pic>
        <p:nvPicPr>
          <p:cNvPr id="6146" name="Picture 2" descr="https://regnum.ru/uploads/pictures/news/2016/04/13/regnum_picture_1460538280247544_norm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062" y="1173454"/>
            <a:ext cx="6310167" cy="415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9069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2681" y="299552"/>
            <a:ext cx="9601196" cy="1303867"/>
          </a:xfrm>
        </p:spPr>
        <p:txBody>
          <a:bodyPr/>
          <a:lstStyle/>
          <a:p>
            <a:r>
              <a:rPr lang="en-US" b="1" dirty="0"/>
              <a:t>Battle</a:t>
            </a:r>
            <a:r>
              <a:rPr lang="en-US" dirty="0"/>
              <a:t> of Ball's </a:t>
            </a:r>
            <a:r>
              <a:rPr lang="en-US" b="1" dirty="0"/>
              <a:t>Bluff</a:t>
            </a:r>
            <a:endParaRPr lang="ru-RU" dirty="0"/>
          </a:p>
        </p:txBody>
      </p:sp>
      <p:sp>
        <p:nvSpPr>
          <p:cNvPr id="3" name="Объект 2"/>
          <p:cNvSpPr>
            <a:spLocks noGrp="1"/>
          </p:cNvSpPr>
          <p:nvPr>
            <p:ph idx="1"/>
          </p:nvPr>
        </p:nvSpPr>
        <p:spPr/>
        <p:txBody>
          <a:bodyPr/>
          <a:lstStyle/>
          <a:p>
            <a:endParaRPr lang="ru-RU"/>
          </a:p>
        </p:txBody>
      </p:sp>
      <p:pic>
        <p:nvPicPr>
          <p:cNvPr id="5122" name="Picture 2" descr="https://www.mycivilwar.com/_images/maps/611021c.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0948" y="1297045"/>
            <a:ext cx="8053058" cy="5458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7758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7170" name="Picture 2" descr="http://myznaniya.ru/images/com_communityanswers/dbaa4943877c5b5a32523df505e108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499" y="155507"/>
            <a:ext cx="5715000" cy="6581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59441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99188" y="995011"/>
            <a:ext cx="5041004" cy="5173969"/>
          </a:xfrm>
        </p:spPr>
        <p:txBody>
          <a:bodyPr>
            <a:noAutofit/>
          </a:bodyPr>
          <a:lstStyle/>
          <a:p>
            <a:r>
              <a:rPr lang="en-US" sz="3600" dirty="0"/>
              <a:t>In may 1863, the northerners suffered a disastrous defeat by General Lee's army at the battle of Chancellorsville. In early July of the same year, the southern army suffered more losses at the battle of Gettysburg and was forced to retreat.</a:t>
            </a:r>
            <a:r>
              <a:rPr lang="ru-RU" sz="3600" dirty="0"/>
              <a:t/>
            </a:r>
            <a:br>
              <a:rPr lang="ru-RU" sz="3600" dirty="0"/>
            </a:br>
            <a:endParaRPr lang="ru-RU" sz="3600" dirty="0"/>
          </a:p>
        </p:txBody>
      </p:sp>
      <p:pic>
        <p:nvPicPr>
          <p:cNvPr id="8194" name="Picture 2" descr="https://upload.wikimedia.org/wikipedia/commons/9/94/Chancellorsville_Hooker%27s_Pla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9589" y="107824"/>
            <a:ext cx="5057104" cy="6539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51321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9218" name="Picture 2" descr="http://ysia.ru/wp-content/uploads/2018/02/linloln_5-e15174360689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4369" y="610248"/>
            <a:ext cx="9334500" cy="5734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7579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42231" y="982132"/>
            <a:ext cx="6900269" cy="4414116"/>
          </a:xfrm>
        </p:spPr>
        <p:txBody>
          <a:bodyPr>
            <a:noAutofit/>
          </a:bodyPr>
          <a:lstStyle/>
          <a:p>
            <a:r>
              <a:rPr lang="ru-RU" sz="2800" dirty="0"/>
              <a:t>* 13-я поправка гласила, что рабство не допускается нигде в Соединенных Штатах. На этом завершилась работа по провозглашению эмансипации</a:t>
            </a:r>
            <a:r>
              <a:rPr lang="ru-RU" sz="2800" dirty="0" smtClean="0"/>
              <a:t>.</a:t>
            </a:r>
            <a:br>
              <a:rPr lang="ru-RU" sz="2800" dirty="0" smtClean="0"/>
            </a:br>
            <a:r>
              <a:rPr lang="ru-RU" sz="2800" dirty="0" smtClean="0"/>
              <a:t>* </a:t>
            </a:r>
            <a:r>
              <a:rPr lang="ru-RU" sz="2800" dirty="0"/>
              <a:t>14-я поправка четко указала, что все люди, родившиеся в Соединенных Штатах, являются гражданами </a:t>
            </a:r>
            <a:r>
              <a:rPr lang="ru-RU" sz="2800" dirty="0" smtClean="0"/>
              <a:t>с равными правами.</a:t>
            </a:r>
            <a:br>
              <a:rPr lang="ru-RU" sz="2800" dirty="0" smtClean="0"/>
            </a:br>
            <a:r>
              <a:rPr lang="ru-RU" sz="2800" dirty="0" smtClean="0"/>
              <a:t>* В 15-й поправке говорилось, что люди в Соединенных Штатах не могут быть лишены права голоса из-за своей </a:t>
            </a:r>
            <a:r>
              <a:rPr lang="ru-RU" sz="2800" dirty="0"/>
              <a:t>расы.</a:t>
            </a:r>
          </a:p>
        </p:txBody>
      </p:sp>
      <p:pic>
        <p:nvPicPr>
          <p:cNvPr id="10242" name="Picture 2" descr="https://fsd.kopilkaurokov.ru/up/html/2017/05/18/k_591d547f755e3/img_user_file_591d547ff1fc5_20.jpg"/>
          <p:cNvPicPr>
            <a:picLocks noChangeAspect="1" noChangeArrowheads="1"/>
          </p:cNvPicPr>
          <p:nvPr/>
        </p:nvPicPr>
        <p:blipFill rotWithShape="1">
          <a:blip r:embed="rId2">
            <a:extLst>
              <a:ext uri="{28A0092B-C50C-407E-A947-70E740481C1C}">
                <a14:useLocalDpi xmlns:a14="http://schemas.microsoft.com/office/drawing/2010/main" val="0"/>
              </a:ext>
            </a:extLst>
          </a:blip>
          <a:srcRect l="23646" t="29398" r="22482" b="11953"/>
          <a:stretch/>
        </p:blipFill>
        <p:spPr bwMode="auto">
          <a:xfrm>
            <a:off x="695457" y="982132"/>
            <a:ext cx="4046774" cy="3348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78669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1266" name="Picture 2" descr="https://avatars.mds.yandex.net/get-zen_doc/248942/pub_5d42a231fc69ab00ae270727_5d42a255182b5800adc1a0b7/scale_1200"/>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69712" y="540911"/>
            <a:ext cx="7452575" cy="5589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03682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43</TotalTime>
  <Words>140</Words>
  <Application>Microsoft Office PowerPoint</Application>
  <PresentationFormat>Широкоэкранный</PresentationFormat>
  <Paragraphs>11</Paragraphs>
  <Slides>12</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12</vt:i4>
      </vt:variant>
    </vt:vector>
  </HeadingPairs>
  <TitlesOfParts>
    <vt:vector size="15" baseType="lpstr">
      <vt:lpstr>Arial</vt:lpstr>
      <vt:lpstr>Garamond</vt:lpstr>
      <vt:lpstr>Натуральные материалы</vt:lpstr>
      <vt:lpstr>American Civil War </vt:lpstr>
      <vt:lpstr>The American Civil War (1861–1865) was a civil war in the United States of America. It is sometimes called "The War Between the States." Thirteen Southern wanted to leave the United States of America. They formed the Confederate States of America, also called "the Confederacy". They wanted the Confederate States of America to be its own country, separate and independent from the United States. </vt:lpstr>
      <vt:lpstr>Jefferson Davis was chosen as president of the Confederacy. The U.S government and the states that remained loyal to it were called the Union. The Union is sometimes called "the North". E Most of these states were in the North. Five states where slavery was legal also supported the Union. These were called the "border states". </vt:lpstr>
      <vt:lpstr>Презентация PowerPoint</vt:lpstr>
      <vt:lpstr>Fighting started when the Confederates bombarded Fort Sumter, a Union Army fort. Lincoln then asked the Union states to raise soldiers to fight the Confederates.  The Confederate States claimed that they owned all forts and other federal buildings in the South. Fort Sumter was in South Carolina - one of the Confederate States. However, the fort was controlled by the Union. On April 12, 1861, Confederate forces attacked the fort. They forced the Union soldiers inside the fort to surrender.</vt:lpstr>
      <vt:lpstr>The first collision occurred on April 12, 1861. It was the battle of Fort Sumter that prompted the Declaration of war by the Union against the Confederacy. Lincoln, in response to aggression from the South, declared a General mobilization. On July 16 of that year, the battle of Blackburn's Ford began and the Union army was defeated there. Five days later, the battle of Bull Run took place (then there were several other battles), where the Union soldiers were again defeated.</vt:lpstr>
      <vt:lpstr>Battle of Ball's Bluff</vt:lpstr>
      <vt:lpstr>Презентация PowerPoint</vt:lpstr>
      <vt:lpstr>In may 1863, the northerners suffered a disastrous defeat by General Lee's army at the battle of Chancellorsville. In early July of the same year, the southern army suffered more losses at the battle of Gettysburg and was forced to retreat. </vt:lpstr>
      <vt:lpstr>Презентация PowerPoint</vt:lpstr>
      <vt:lpstr>* 13-я поправка гласила, что рабство не допускается нигде в Соединенных Штатах. На этом завершилась работа по провозглашению эмансипации. * 14-я поправка четко указала, что все люди, родившиеся в Соединенных Штатах, являются гражданами с равными правами. * В 15-й поправке говорилось, что люди в Соединенных Штатах не могут быть лишены права голоса из-за своей расы.</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American Civil War</dc:title>
  <dc:creator>МАНЯ</dc:creator>
  <cp:lastModifiedBy>МАНЯ</cp:lastModifiedBy>
  <cp:revision>4</cp:revision>
  <dcterms:created xsi:type="dcterms:W3CDTF">2020-03-19T17:48:37Z</dcterms:created>
  <dcterms:modified xsi:type="dcterms:W3CDTF">2020-03-19T18:31:41Z</dcterms:modified>
</cp:coreProperties>
</file>