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5" r:id="rId7"/>
    <p:sldId id="262" r:id="rId8"/>
    <p:sldId id="264" r:id="rId9"/>
    <p:sldId id="263" r:id="rId10"/>
    <p:sldId id="266" r:id="rId11"/>
    <p:sldId id="267" r:id="rId12"/>
    <p:sldId id="268" r:id="rId13"/>
    <p:sldId id="269" r:id="rId14"/>
    <p:sldId id="270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4984B-5CAF-4049-B409-C54B95CEF174}" type="datetimeFigureOut">
              <a:rPr lang="ru-RU" smtClean="0"/>
              <a:t>14.05.2022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F28AE-FD4B-4117-AB9F-AE6B6F0150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66950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4984B-5CAF-4049-B409-C54B95CEF174}" type="datetimeFigureOut">
              <a:rPr lang="ru-RU" smtClean="0"/>
              <a:t>14.05.2022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F28AE-FD4B-4117-AB9F-AE6B6F0150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3834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4984B-5CAF-4049-B409-C54B95CEF174}" type="datetimeFigureOut">
              <a:rPr lang="ru-RU" smtClean="0"/>
              <a:t>14.05.2022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F28AE-FD4B-4117-AB9F-AE6B6F0150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8795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4984B-5CAF-4049-B409-C54B95CEF174}" type="datetimeFigureOut">
              <a:rPr lang="ru-RU" smtClean="0"/>
              <a:t>14.05.2022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F28AE-FD4B-4117-AB9F-AE6B6F0150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97648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4984B-5CAF-4049-B409-C54B95CEF174}" type="datetimeFigureOut">
              <a:rPr lang="ru-RU" smtClean="0"/>
              <a:t>14.05.2022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F28AE-FD4B-4117-AB9F-AE6B6F0150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58304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4984B-5CAF-4049-B409-C54B95CEF174}" type="datetimeFigureOut">
              <a:rPr lang="ru-RU" smtClean="0"/>
              <a:t>14.05.2022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F28AE-FD4B-4117-AB9F-AE6B6F0150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9354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4984B-5CAF-4049-B409-C54B95CEF174}" type="datetimeFigureOut">
              <a:rPr lang="ru-RU" smtClean="0"/>
              <a:t>14.05.2022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F28AE-FD4B-4117-AB9F-AE6B6F0150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2244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4984B-5CAF-4049-B409-C54B95CEF174}" type="datetimeFigureOut">
              <a:rPr lang="ru-RU" smtClean="0"/>
              <a:t>14.05.2022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F28AE-FD4B-4117-AB9F-AE6B6F0150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21561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4984B-5CAF-4049-B409-C54B95CEF174}" type="datetimeFigureOut">
              <a:rPr lang="ru-RU" smtClean="0"/>
              <a:t>14.05.2022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F28AE-FD4B-4117-AB9F-AE6B6F0150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65269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4984B-5CAF-4049-B409-C54B95CEF174}" type="datetimeFigureOut">
              <a:rPr lang="ru-RU" smtClean="0"/>
              <a:t>14.05.2022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F28AE-FD4B-4117-AB9F-AE6B6F0150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24215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4984B-5CAF-4049-B409-C54B95CEF174}" type="datetimeFigureOut">
              <a:rPr lang="ru-RU" smtClean="0"/>
              <a:t>14.05.2022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F28AE-FD4B-4117-AB9F-AE6B6F0150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76249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44984B-5CAF-4049-B409-C54B95CEF174}" type="datetimeFigureOut">
              <a:rPr lang="ru-RU" smtClean="0"/>
              <a:t>14.05.2022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4F28AE-FD4B-4117-AB9F-AE6B6F0150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6548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microsoft.com/office/2007/relationships/hdphoto" Target="../media/hdphoto5.wdp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8259" y="1680883"/>
            <a:ext cx="12192000" cy="182562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общеобразовательное учреждение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 Астрахани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 Средняя общеобразовательная школа №56 имени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А.С.Пушкина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Индивидуальный проект 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теме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«Закономерности изменчивости»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3506507"/>
            <a:ext cx="12192000" cy="3351493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Обучающиеся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Шишбаева Элеонора, Мин Валерия, </a:t>
            </a:r>
          </a:p>
          <a:p>
            <a:pPr marL="0" indent="0" algn="r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Борович Ирина, Цебекова Анастасия</a:t>
            </a:r>
          </a:p>
          <a:p>
            <a:pPr marL="0" indent="0" algn="r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 проекта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Калмыкова Лариса Павловна </a:t>
            </a:r>
          </a:p>
          <a:p>
            <a:pPr marL="0" indent="0" algn="r">
              <a:buNone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 Астрахань, 2022   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3090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6061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Оглавление</a:t>
            </a:r>
            <a:r>
              <a:rPr lang="ru-RU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860612"/>
            <a:ext cx="12192000" cy="5997387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ru-RU" dirty="0" smtClean="0"/>
              <a:t>Введение</a:t>
            </a:r>
          </a:p>
          <a:p>
            <a:pPr marL="514350" indent="-514350">
              <a:buAutoNum type="arabicPeriod"/>
            </a:pPr>
            <a:r>
              <a:rPr lang="ru-RU" dirty="0" smtClean="0"/>
              <a:t>Понятие об изменчивости</a:t>
            </a:r>
          </a:p>
          <a:p>
            <a:pPr marL="514350" indent="-514350">
              <a:buAutoNum type="arabicPeriod"/>
            </a:pPr>
            <a:r>
              <a:rPr lang="ru-RU" dirty="0" smtClean="0"/>
              <a:t>Наследственная изменчивость</a:t>
            </a:r>
          </a:p>
          <a:p>
            <a:pPr marL="514350" indent="-514350">
              <a:buAutoNum type="arabicPeriod"/>
            </a:pPr>
            <a:r>
              <a:rPr lang="ru-RU" dirty="0"/>
              <a:t>Виды мутационной изменчивости</a:t>
            </a:r>
            <a:endParaRPr lang="ru-RU" dirty="0" smtClean="0"/>
          </a:p>
          <a:p>
            <a:pPr marL="514350" indent="-514350">
              <a:buAutoNum type="arabicPeriod" startAt="4"/>
            </a:pPr>
            <a:r>
              <a:rPr lang="ru-RU" dirty="0" smtClean="0"/>
              <a:t>Ненаследственная изменчивость</a:t>
            </a:r>
          </a:p>
          <a:p>
            <a:pPr marL="514350" indent="-514350">
              <a:buAutoNum type="arabicPeriod" startAt="4"/>
            </a:pPr>
            <a:r>
              <a:rPr lang="ru-RU" dirty="0"/>
              <a:t>Онтогенетическая </a:t>
            </a:r>
            <a:r>
              <a:rPr lang="ru-RU" dirty="0" smtClean="0"/>
              <a:t>изменчивость</a:t>
            </a:r>
          </a:p>
          <a:p>
            <a:pPr marL="514350" indent="-514350">
              <a:buAutoNum type="arabicPeriod" startAt="4"/>
            </a:pPr>
            <a:r>
              <a:rPr lang="ru-RU" dirty="0"/>
              <a:t>Норма </a:t>
            </a:r>
            <a:r>
              <a:rPr lang="ru-RU" dirty="0" smtClean="0"/>
              <a:t>реакции</a:t>
            </a:r>
          </a:p>
          <a:p>
            <a:pPr marL="514350" indent="-514350">
              <a:buAutoNum type="arabicPeriod" startAt="4"/>
            </a:pPr>
            <a:r>
              <a:rPr lang="ru-RU" dirty="0"/>
              <a:t>Мутационная </a:t>
            </a:r>
            <a:r>
              <a:rPr lang="ru-RU" dirty="0" smtClean="0"/>
              <a:t>изменчивость</a:t>
            </a:r>
          </a:p>
          <a:p>
            <a:pPr marL="514350" indent="-514350">
              <a:buAutoNum type="arabicPeriod" startAt="4"/>
            </a:pPr>
            <a:r>
              <a:rPr lang="ru-RU" dirty="0"/>
              <a:t>Генные </a:t>
            </a:r>
            <a:r>
              <a:rPr lang="ru-RU" dirty="0" smtClean="0"/>
              <a:t>мутации</a:t>
            </a:r>
          </a:p>
          <a:p>
            <a:pPr marL="514350" indent="-514350">
              <a:buAutoNum type="arabicPeriod" startAt="4"/>
            </a:pPr>
            <a:r>
              <a:rPr lang="ru-RU" dirty="0"/>
              <a:t>Причины, вызывающие хромосомные </a:t>
            </a:r>
            <a:r>
              <a:rPr lang="ru-RU" dirty="0" smtClean="0"/>
              <a:t>мутации</a:t>
            </a:r>
          </a:p>
          <a:p>
            <a:pPr marL="514350" indent="-514350">
              <a:buAutoNum type="arabicPeriod" startAt="4"/>
            </a:pPr>
            <a:r>
              <a:rPr lang="ru-RU" dirty="0"/>
              <a:t>Причины, вызывающие геномные мутации</a:t>
            </a:r>
            <a:endParaRPr lang="ru-RU" dirty="0" smtClean="0"/>
          </a:p>
          <a:p>
            <a:pPr marL="514350" indent="-514350">
              <a:buAutoNum type="arabicPeriod" startAt="4"/>
            </a:pPr>
            <a:endParaRPr lang="ru-RU" dirty="0" smtClean="0"/>
          </a:p>
          <a:p>
            <a:pPr marL="514350" indent="-514350">
              <a:buAutoNum type="arabicPeriod" startAt="4"/>
            </a:pPr>
            <a:endParaRPr lang="ru-RU" dirty="0" smtClean="0"/>
          </a:p>
          <a:p>
            <a:pPr marL="514350" indent="-514350">
              <a:buAutoNum type="arabicPeriod" startAt="4"/>
            </a:pPr>
            <a:endParaRPr lang="ru-RU" dirty="0" smtClean="0"/>
          </a:p>
          <a:p>
            <a:pPr marL="514350" indent="-514350">
              <a:buAutoNum type="arabicPeriod" startAt="4"/>
            </a:pPr>
            <a:endParaRPr lang="ru-RU" dirty="0"/>
          </a:p>
          <a:p>
            <a:pPr marL="514350" indent="-514350">
              <a:buAutoNum type="arabicPeriod" startAt="4"/>
            </a:pPr>
            <a:endParaRPr lang="ru-RU" dirty="0" smtClean="0"/>
          </a:p>
          <a:p>
            <a:pPr marL="514350" indent="-514350">
              <a:buAutoNum type="arabicPeriod" startAt="4"/>
            </a:pPr>
            <a:endParaRPr lang="ru-RU" dirty="0" smtClean="0"/>
          </a:p>
          <a:p>
            <a:pPr marL="514350" indent="-514350">
              <a:buAutoNum type="arabicPeriod"/>
            </a:pPr>
            <a:endParaRPr lang="ru-RU" dirty="0" smtClean="0"/>
          </a:p>
          <a:p>
            <a:pPr marL="514350" indent="-514350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01314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627093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627094"/>
            <a:ext cx="12192000" cy="5230906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данном проекте, мы хотим изучить закономерности наследственной, ненаследственной и мутационной изменчивости определить в связи с чем она возникает.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4167" b="95833" l="13250" r="853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741" y="-1432112"/>
            <a:ext cx="10031506" cy="7523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284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1999" cy="1048871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Понятие об изменчивости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" y="1048872"/>
            <a:ext cx="12191998" cy="58091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Изменчивость – общее свойство всех организмов. Это свойство живых организмов существовать в различных формах, обеспечивающих им способность  выживанию в изменяющихся условиях среды. Изменчивость, проявляется в связи с изменением генетического материала и называется она наследственной(мутационная и комбинативная) или генотипической. Мутационная изменчивость — изменчивость, вызванная действием на организм мутагенов, вследствие чего возникают мутации</a:t>
            </a:r>
          </a:p>
          <a:p>
            <a:pPr marL="0" indent="0">
              <a:buNone/>
            </a:pP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61" b="95828" l="0" r="99805">
                        <a14:backgroundMark x1="23242" y1="24641" x2="72070" y2="24120"/>
                        <a14:backgroundMark x1="70996" y1="24120" x2="69531" y2="12647"/>
                        <a14:backgroundMark x1="23242" y1="23598" x2="23242" y2="14081"/>
                        <a14:backgroundMark x1="23438" y1="14342" x2="70605" y2="13820"/>
                        <a14:backgroundMark x1="70801" y1="1434" x2="91895" y2="99218"/>
                        <a14:backgroundMark x1="17383" y1="1695" x2="21680" y2="99739"/>
                        <a14:backgroundMark x1="80957" y1="52021" x2="80957" y2="52021"/>
                        <a14:backgroundMark x1="70605" y1="2608" x2="76172" y2="956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483" y="2933431"/>
            <a:ext cx="6242304" cy="4675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957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3039034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Наследственная изменчивость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089212"/>
            <a:ext cx="12192000" cy="576878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Наследственная изменчивость (генотипическая изменчивость) обусловлена возникновением разных типов мутаций и их комбинаций, которые передаются по наследству и впоследствии проявляются у потомства. Это могут быть крупные хорошо заметные изменения(например, короткие ноги у овец). Мутационная изменчивость — изменчивость, вызванная действием на организм мутагенов, вследствие чего возникают мутации. </a:t>
            </a:r>
          </a:p>
          <a:p>
            <a:pPr marL="0" indent="0">
              <a:buNone/>
            </a:pPr>
            <a:r>
              <a:rPr lang="ru-RU" dirty="0" smtClean="0"/>
              <a:t>Комбинативная изменчивость  — изменчивость, которая возникает вследствие рекомбинации генов во время слияния гамет. Основными механизмами комбинативной изменчивости</a:t>
            </a:r>
          </a:p>
          <a:p>
            <a:pPr marL="514350" indent="-514350">
              <a:buAutoNum type="arabicPeriod"/>
            </a:pPr>
            <a:r>
              <a:rPr lang="ru-RU" dirty="0" smtClean="0"/>
              <a:t>Кроссинговер </a:t>
            </a:r>
          </a:p>
          <a:p>
            <a:pPr marL="514350" indent="-514350">
              <a:buAutoNum type="arabicPeriod"/>
            </a:pPr>
            <a:r>
              <a:rPr lang="ru-RU" dirty="0" smtClean="0"/>
              <a:t>Независимое расхождение гомологических хромосом в анафазе 1 мейоза</a:t>
            </a:r>
          </a:p>
          <a:p>
            <a:pPr marL="514350" indent="-514350">
              <a:buAutoNum type="arabicPeriod"/>
            </a:pPr>
            <a:r>
              <a:rPr lang="ru-RU" dirty="0" smtClean="0"/>
              <a:t>Случайное соединение гамет при оплодотворении</a:t>
            </a:r>
          </a:p>
        </p:txBody>
      </p:sp>
    </p:spTree>
    <p:extLst>
      <p:ext uri="{BB962C8B-B14F-4D97-AF65-F5344CB8AC3E}">
        <p14:creationId xmlns:p14="http://schemas.microsoft.com/office/powerpoint/2010/main" val="3881898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290917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Виды мутационной изменчивости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" y="1290918"/>
            <a:ext cx="12192000" cy="5567081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ru-RU" dirty="0" smtClean="0"/>
              <a:t>Генная изменчивость-это изменение в последовательности азотистых оснований нуклеотидов в гене</a:t>
            </a:r>
          </a:p>
          <a:p>
            <a:pPr marL="514350" indent="-514350">
              <a:buAutoNum type="arabicPeriod"/>
            </a:pPr>
            <a:r>
              <a:rPr lang="ru-RU" dirty="0" smtClean="0"/>
              <a:t>Хромосомная изменчивость- это изменение в структуре отдельных хромосом</a:t>
            </a:r>
            <a:r>
              <a:rPr lang="en-US" dirty="0" smtClean="0"/>
              <a:t>:</a:t>
            </a:r>
            <a:r>
              <a:rPr lang="ru-RU" dirty="0" smtClean="0"/>
              <a:t>половых и </a:t>
            </a:r>
            <a:r>
              <a:rPr lang="ru-RU" dirty="0" err="1" smtClean="0"/>
              <a:t>аутосом</a:t>
            </a:r>
            <a:r>
              <a:rPr lang="ru-RU" dirty="0" smtClean="0"/>
              <a:t> (телесных)</a:t>
            </a:r>
          </a:p>
          <a:p>
            <a:pPr marL="514350" indent="-514350">
              <a:buAutoNum type="arabicPeriod"/>
            </a:pPr>
            <a:r>
              <a:rPr lang="ru-RU" dirty="0" smtClean="0"/>
              <a:t>Геномная изменчивость- это изменение количества хромосом</a:t>
            </a:r>
            <a:r>
              <a:rPr lang="en-US" dirty="0" smtClean="0"/>
              <a:t>:</a:t>
            </a:r>
            <a:r>
              <a:rPr lang="ru-RU" dirty="0" smtClean="0"/>
              <a:t> увеличение, уменьшение, удвоение кратно гаплоидному набору</a:t>
            </a:r>
          </a:p>
          <a:p>
            <a:pPr marL="0" indent="0">
              <a:buNone/>
            </a:pPr>
            <a:r>
              <a:rPr lang="ru-RU" dirty="0" smtClean="0"/>
              <a:t>Генотипическая изменчивость присуща всем живым организмам. Она является основным источником генетического разнообразия особей внутри вида, чем обуславливает эволюцию видов в природе и отбор лучших форм в селекции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7226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690688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Ненаследственная изменчивость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690688"/>
            <a:ext cx="12192000" cy="5167311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Ненаследственная (модификационная) изменчивость- это результат не изменений генотипа, а его реакций на условия окружающей среды.  При модификационной изменчивости наследственный материал не изменяется,-изменяется проявление генов. Приводит к адаптации организма к меняющимся </a:t>
            </a:r>
            <a:r>
              <a:rPr lang="ru-RU" dirty="0"/>
              <a:t>условиям среды. Примером модификационной изменчивости человека служит загар, который зимой постепенно </a:t>
            </a:r>
            <a:r>
              <a:rPr lang="ru-RU" dirty="0" smtClean="0"/>
              <a:t>исчезает. 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68889" l="43333" r="986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730" y="3082737"/>
            <a:ext cx="7579659" cy="5684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449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169893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Онтогенетическая изменчивость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788460"/>
            <a:ext cx="12192000" cy="5069540"/>
          </a:xfrm>
        </p:spPr>
        <p:txBody>
          <a:bodyPr numCol="1"/>
          <a:lstStyle/>
          <a:p>
            <a:pPr marL="0" indent="0">
              <a:buNone/>
            </a:pPr>
            <a:r>
              <a:rPr lang="ru-RU" dirty="0" smtClean="0"/>
              <a:t>Онтогенетическая наследственность-закономерные изменение организма, произошедшие в ходе его онтогенеза-индивидуального развития в течении всей жизни. Онтогенетическая изменчивость отражает закономерные изменения входе индивидуального развития организма. Происходят изменения фенотипа в эмбриональный и постэмбриональный период.  Например, половое созревание, старение. 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9167" b="99861" l="16354" r="890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1481" y="3247464"/>
            <a:ext cx="4616824" cy="3462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322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196787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Норма реакции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196788"/>
            <a:ext cx="12192000" cy="5661211"/>
          </a:xfrm>
        </p:spPr>
        <p:txBody>
          <a:bodyPr/>
          <a:lstStyle/>
          <a:p>
            <a:r>
              <a:rPr lang="ru-RU" dirty="0" smtClean="0"/>
              <a:t>Норма реакции- это способность генотипа формировать в онтогенезе, в зависимости от условий среды, разные фенотипы. Она характеризует долю участия среды в реализации признака и определяет модификационную изменчивость вида. Чем шире норма реакции, тем больше влияние среды и тем меньше влияние генотипа в онтогенезе. 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452" y="-1260406"/>
            <a:ext cx="10200478" cy="7651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873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532964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Мутационная изменчивость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411941"/>
            <a:ext cx="12192000" cy="5446058"/>
          </a:xfrm>
        </p:spPr>
        <p:txBody>
          <a:bodyPr numCol="1">
            <a:normAutofit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Мутация-наследственные изменения генетического материала, передающего по наследству. Мутация по месту возникновения делится на генеративную и соматическую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уровню изменений наследственного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материала мутация делится на генные, хромосомные, геномные. </a:t>
            </a:r>
          </a:p>
          <a:p>
            <a:pPr marL="0" indent="0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Причины, вызывающие генный мутации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Генные мутации сопровождаются изменением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структуры генов. Выпадение одного или нескольких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нуклеотидов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молекулы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ДНК. Замена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одного нуклеотида на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другой. Мутации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могут затронуть любое свойство и любой признак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организма. </a:t>
            </a:r>
          </a:p>
          <a:p>
            <a:pPr marL="0" indent="0">
              <a:buNone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654335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586752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Генные мутации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586752"/>
            <a:ext cx="12192000" cy="5271247"/>
          </a:xfrm>
        </p:spPr>
        <p:txBody>
          <a:bodyPr numCol="3">
            <a:normAutofit/>
          </a:bodyPr>
          <a:lstStyle/>
          <a:p>
            <a:pPr marL="0" indent="0">
              <a:buNone/>
            </a:pPr>
            <a:r>
              <a:rPr lang="ru-RU" sz="1900" dirty="0"/>
              <a:t>Гликогеновая болезнь – </a:t>
            </a:r>
            <a:r>
              <a:rPr lang="ru-RU" sz="1900" dirty="0" smtClean="0"/>
              <a:t>заболевание нарушатся </a:t>
            </a:r>
            <a:r>
              <a:rPr lang="ru-RU" sz="1900" dirty="0"/>
              <a:t>цепь процессов, связанных с синтезом и разложением углеводов. При этом происходит накопление нормального или «неправильного» гликогена в органах и тканях человека, что и вызывает клинические </a:t>
            </a:r>
            <a:r>
              <a:rPr lang="ru-RU" sz="1900" dirty="0" smtClean="0"/>
              <a:t>проявления</a:t>
            </a:r>
          </a:p>
          <a:p>
            <a:pPr marL="0" indent="0">
              <a:buNone/>
            </a:pPr>
            <a:endParaRPr lang="ru-RU" sz="1900" dirty="0"/>
          </a:p>
          <a:p>
            <a:pPr marL="0" indent="0">
              <a:buNone/>
            </a:pPr>
            <a:endParaRPr lang="ru-RU" sz="1900" dirty="0" smtClean="0"/>
          </a:p>
          <a:p>
            <a:pPr marL="0" indent="0">
              <a:buNone/>
            </a:pPr>
            <a:endParaRPr lang="ru-RU" sz="1900" dirty="0"/>
          </a:p>
          <a:p>
            <a:pPr marL="0" indent="0">
              <a:buNone/>
            </a:pPr>
            <a:endParaRPr lang="ru-RU" sz="1900" dirty="0" smtClean="0"/>
          </a:p>
          <a:p>
            <a:pPr marL="0" indent="0">
              <a:buNone/>
            </a:pPr>
            <a:endParaRPr lang="ru-RU" sz="1900" dirty="0"/>
          </a:p>
          <a:p>
            <a:pPr marL="0" indent="0">
              <a:buNone/>
            </a:pPr>
            <a:endParaRPr lang="ru-RU" sz="1900" dirty="0" smtClean="0"/>
          </a:p>
          <a:p>
            <a:pPr marL="0" indent="0">
              <a:buNone/>
            </a:pPr>
            <a:endParaRPr lang="ru-RU" sz="1900" dirty="0"/>
          </a:p>
          <a:p>
            <a:pPr marL="0" indent="0">
              <a:buNone/>
            </a:pPr>
            <a:r>
              <a:rPr lang="ru-RU" sz="1900" dirty="0"/>
              <a:t>Синдром Марфана - это генетическое </a:t>
            </a:r>
            <a:r>
              <a:rPr lang="ru-RU" sz="1900" dirty="0" smtClean="0"/>
              <a:t>заболевание</a:t>
            </a:r>
            <a:r>
              <a:rPr lang="ru-RU" sz="1900" dirty="0"/>
              <a:t>, при котором патологические изменения затрагивают соединительную ткань. Из-за этого у пациента развиваются нарушения в строении скелета и работе сердца, а также ухудшается зрение</a:t>
            </a:r>
            <a:r>
              <a:rPr lang="ru-RU" sz="1900" dirty="0" smtClean="0"/>
              <a:t>.</a:t>
            </a:r>
          </a:p>
          <a:p>
            <a:pPr marL="0" indent="0">
              <a:buNone/>
            </a:pPr>
            <a:endParaRPr lang="ru-RU" sz="1900" dirty="0"/>
          </a:p>
          <a:p>
            <a:pPr marL="0" indent="0">
              <a:buNone/>
            </a:pPr>
            <a:endParaRPr lang="ru-RU" sz="1900" dirty="0" smtClean="0"/>
          </a:p>
          <a:p>
            <a:pPr marL="0" indent="0">
              <a:buNone/>
            </a:pPr>
            <a:endParaRPr lang="ru-RU" sz="1900" dirty="0"/>
          </a:p>
          <a:p>
            <a:pPr marL="0" indent="0">
              <a:buNone/>
            </a:pPr>
            <a:endParaRPr lang="ru-RU" sz="1900" dirty="0" smtClean="0"/>
          </a:p>
          <a:p>
            <a:pPr marL="0" indent="0">
              <a:buNone/>
            </a:pPr>
            <a:endParaRPr lang="ru-RU" sz="1900" dirty="0"/>
          </a:p>
          <a:p>
            <a:pPr marL="0" indent="0">
              <a:buNone/>
            </a:pPr>
            <a:endParaRPr lang="ru-RU" sz="1900" dirty="0" smtClean="0"/>
          </a:p>
          <a:p>
            <a:pPr marL="0" indent="0">
              <a:buNone/>
            </a:pPr>
            <a:endParaRPr lang="ru-RU" sz="1900" dirty="0"/>
          </a:p>
          <a:p>
            <a:pPr marL="0" indent="0">
              <a:buNone/>
            </a:pPr>
            <a:r>
              <a:rPr lang="ru-RU" sz="1900" dirty="0"/>
              <a:t>М</a:t>
            </a:r>
            <a:r>
              <a:rPr lang="ru-RU" sz="1900" dirty="0" smtClean="0"/>
              <a:t>укополисахаридоз </a:t>
            </a:r>
            <a:r>
              <a:rPr lang="ru-RU" sz="1900" dirty="0"/>
              <a:t>типа </a:t>
            </a:r>
            <a:r>
              <a:rPr lang="ru-RU" sz="1900" dirty="0" smtClean="0"/>
              <a:t>1– </a:t>
            </a:r>
            <a:r>
              <a:rPr lang="ru-RU" sz="1900" dirty="0"/>
              <a:t>обусловленное нарушением обмена липидов и мукополисахаридов. Продукты обмена накапливаются в клетках головного мозга, сетчатке глаза, периферических нервах, печени, селезенке и других органов.</a:t>
            </a:r>
            <a:endParaRPr lang="ru-RU" sz="1900" dirty="0" smtClean="0"/>
          </a:p>
          <a:p>
            <a:pPr marL="0" indent="0">
              <a:buNone/>
            </a:pPr>
            <a:endParaRPr lang="ru-RU" sz="1900" dirty="0"/>
          </a:p>
          <a:p>
            <a:pPr marL="0" indent="0">
              <a:buNone/>
            </a:pPr>
            <a:endParaRPr lang="ru-RU" sz="1900" dirty="0" smtClean="0"/>
          </a:p>
          <a:p>
            <a:pPr marL="0" indent="0">
              <a:buNone/>
            </a:pPr>
            <a:endParaRPr lang="ru-RU" sz="1900" dirty="0"/>
          </a:p>
          <a:p>
            <a:pPr marL="0" indent="0">
              <a:buNone/>
            </a:pPr>
            <a:endParaRPr lang="ru-RU" sz="1900" dirty="0" smtClean="0"/>
          </a:p>
          <a:p>
            <a:pPr marL="0" indent="0">
              <a:buNone/>
            </a:pPr>
            <a:endParaRPr lang="ru-RU" sz="1900" dirty="0"/>
          </a:p>
          <a:p>
            <a:pPr marL="0" indent="0">
              <a:buNone/>
            </a:pPr>
            <a:endParaRPr lang="ru-RU" sz="1900" dirty="0" smtClean="0"/>
          </a:p>
          <a:p>
            <a:pPr marL="0" indent="0">
              <a:buNone/>
            </a:pPr>
            <a:endParaRPr lang="ru-RU" sz="1900" dirty="0"/>
          </a:p>
          <a:p>
            <a:pPr marL="0" indent="0">
              <a:buNone/>
            </a:pPr>
            <a:endParaRPr lang="ru-RU" sz="1900" dirty="0" smtClean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5494" y="2788584"/>
            <a:ext cx="4780430" cy="35853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0101" y="3550024"/>
            <a:ext cx="5037727" cy="282388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056" b="90000" l="50938" r="983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5725" y="2479302"/>
            <a:ext cx="9011769" cy="6758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895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918" y="1"/>
            <a:ext cx="12044082" cy="981634"/>
          </a:xfrm>
        </p:spPr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Причины, вызывающие хромосомные мутации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981634"/>
            <a:ext cx="12192000" cy="5876365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Хромосомные </a:t>
            </a:r>
            <a:r>
              <a:rPr lang="ru-RU" dirty="0" smtClean="0"/>
              <a:t>мутации, сопровождаются </a:t>
            </a:r>
            <a:r>
              <a:rPr lang="ru-RU" dirty="0"/>
              <a:t>изменением структуры </a:t>
            </a:r>
            <a:r>
              <a:rPr lang="ru-RU" dirty="0" smtClean="0"/>
              <a:t>хромосом, удвоение фрагмента </a:t>
            </a:r>
            <a:r>
              <a:rPr lang="ru-RU" dirty="0"/>
              <a:t>хромосомы, несущего несколько или множество </a:t>
            </a:r>
            <a:r>
              <a:rPr lang="ru-RU" dirty="0" smtClean="0"/>
              <a:t>генов, потеря</a:t>
            </a:r>
            <a:r>
              <a:rPr lang="ru-RU" dirty="0"/>
              <a:t>, разрыв участка </a:t>
            </a:r>
            <a:r>
              <a:rPr lang="ru-RU" dirty="0" smtClean="0"/>
              <a:t>хромосомы, перемещение </a:t>
            </a:r>
            <a:r>
              <a:rPr lang="ru-RU" dirty="0"/>
              <a:t>участка одной хромосомы на другую, негомологичную </a:t>
            </a:r>
            <a:r>
              <a:rPr lang="ru-RU" dirty="0" smtClean="0"/>
              <a:t>ей. </a:t>
            </a:r>
          </a:p>
          <a:p>
            <a:pPr marL="0" indent="0">
              <a:buNone/>
            </a:pPr>
            <a:r>
              <a:rPr lang="ru-RU" sz="2900" dirty="0" smtClean="0"/>
              <a:t>Примеры хромосомной мутации</a:t>
            </a:r>
            <a:r>
              <a:rPr lang="en-US" sz="2900" dirty="0" smtClean="0"/>
              <a:t>:</a:t>
            </a:r>
            <a:r>
              <a:rPr lang="ru-RU" sz="2900" dirty="0" smtClean="0"/>
              <a:t> </a:t>
            </a:r>
          </a:p>
          <a:p>
            <a:pPr marL="0" indent="0">
              <a:buNone/>
            </a:pPr>
            <a:r>
              <a:rPr lang="ru-RU" dirty="0" smtClean="0"/>
              <a:t>Отсутствие </a:t>
            </a:r>
            <a:r>
              <a:rPr lang="ru-RU" dirty="0"/>
              <a:t>оперенья у кур, вызывается потерей небольшого участка 8 </a:t>
            </a:r>
            <a:r>
              <a:rPr lang="ru-RU" dirty="0" smtClean="0"/>
              <a:t>хромосомы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948" y="3852580"/>
            <a:ext cx="4655699" cy="2726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643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223681"/>
          </a:xfrm>
        </p:spPr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Причины, вызывающие геномные мутации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411941"/>
            <a:ext cx="12192000" cy="5351930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Геномные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мутации сопровождаются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кратным изменением числа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хромосом, утеря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или появление лишних хромосом в результате нарушения процесса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мейоза, кратное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увеличение наборов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хромосом. </a:t>
            </a:r>
          </a:p>
          <a:p>
            <a:pPr marL="0" indent="0">
              <a:buNone/>
            </a:pP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Примеры геномных </a:t>
            </a:r>
            <a:r>
              <a:rPr lang="ru-RU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мутаций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AutoNum type="arabicPeriod"/>
            </a:pPr>
            <a:r>
              <a:rPr lang="ru-RU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Синдром Дауна. Во 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всех клетках не 46, а 47 хромосом, из – за наличия не двух, а трех хромосом номер </a:t>
            </a:r>
            <a:r>
              <a:rPr lang="ru-RU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21</a:t>
            </a:r>
          </a:p>
          <a:p>
            <a:pPr marL="0" indent="0">
              <a:buNone/>
            </a:pPr>
            <a:endParaRPr lang="ru-RU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7534" y="3751729"/>
            <a:ext cx="4249271" cy="2832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445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048870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048870"/>
            <a:ext cx="12192000" cy="5809129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этой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работе была рассмотрена интересная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тема-закономерности изменчивости. Изменчивость- это способность организмов приобретать новые признаки и свойства в процессе индивидуального развития. Мы узнали много интересного, какие бывают изменчивости, мутации. Также мы узнали чем вызвана изменчивость. Нам было очень интересно изучить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эту тему.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2569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393</TotalTime>
  <Words>789</Words>
  <Application>Microsoft Office PowerPoint</Application>
  <PresentationFormat>Широкоэкранный</PresentationFormat>
  <Paragraphs>89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Тема Office</vt:lpstr>
      <vt:lpstr>Муниципальное бюджетное общеобразовательное учреждение  г. Астрахани « Средняя общеобразовательная школа №56 имени А.С.Пушкина»   Индивидуальный проект  по теме:  «Закономерности изменчивости»   </vt:lpstr>
      <vt:lpstr>Оглавление </vt:lpstr>
      <vt:lpstr>Введение</vt:lpstr>
      <vt:lpstr>Понятие об изменчивости</vt:lpstr>
      <vt:lpstr>Наследственная изменчивость    </vt:lpstr>
      <vt:lpstr>Виды мутационной изменчивости</vt:lpstr>
      <vt:lpstr>Ненаследственная изменчивость </vt:lpstr>
      <vt:lpstr>  Онтогенетическая изменчивость   </vt:lpstr>
      <vt:lpstr>Норма реакции</vt:lpstr>
      <vt:lpstr>Мутационная изменчивость</vt:lpstr>
      <vt:lpstr>Генные мутации</vt:lpstr>
      <vt:lpstr>Причины, вызывающие хромосомные мутации</vt:lpstr>
      <vt:lpstr>Причины, вызывающие геномные мутации</vt:lpstr>
      <vt:lpstr>Заключение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общеобразовательное учреждение  г. Астрахани «</dc:title>
  <dc:creator>Сергей</dc:creator>
  <cp:lastModifiedBy>1</cp:lastModifiedBy>
  <cp:revision>41</cp:revision>
  <dcterms:created xsi:type="dcterms:W3CDTF">2022-04-08T17:24:36Z</dcterms:created>
  <dcterms:modified xsi:type="dcterms:W3CDTF">2022-05-14T06:45:58Z</dcterms:modified>
</cp:coreProperties>
</file>