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3"/>
    <p:sldId id="295" r:id="rId4"/>
    <p:sldId id="258" r:id="rId5"/>
    <p:sldId id="260" r:id="rId6"/>
    <p:sldId id="290" r:id="rId7"/>
    <p:sldId id="278" r:id="rId8"/>
    <p:sldId id="277" r:id="rId9"/>
    <p:sldId id="294" r:id="rId10"/>
    <p:sldId id="269" r:id="rId11"/>
    <p:sldId id="291" r:id="rId12"/>
    <p:sldId id="292" r:id="rId13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48F2D"/>
    <a:srgbClr val="00E300"/>
    <a:srgbClr val="F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54"/>
    <p:restoredTop sz="99458"/>
  </p:normalViewPr>
  <p:slideViewPr>
    <p:cSldViewPr snapToGrid="0" showGuides="1">
      <p:cViewPr>
        <p:scale>
          <a:sx n="95" d="100"/>
          <a:sy n="95" d="100"/>
        </p:scale>
        <p:origin x="-1027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FF1D404-53CC-430D-AFB4-C3AB115A3D7C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уровень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Третий уровень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Четвертый уровень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Пятый уровень</a:t>
            </a:r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>
              <a:buNone/>
            </a:pPr>
            <a:fld id="{9A0DB2DC-4C9A-4742-B13C-FB6460FD3503}" type="slidenum">
              <a:rPr lang="ru-RU" sz="1200" dirty="0"/>
            </a:fld>
            <a:endParaRPr lang="ru-RU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1435100"/>
            <a:ext cx="7772400" cy="965199"/>
          </a:xfrm>
          <a:solidFill>
            <a:srgbClr val="F48F2D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0" y="2725738"/>
            <a:ext cx="6858000" cy="474662"/>
          </a:xfrm>
          <a:solidFill>
            <a:schemeClr val="lt1">
              <a:alpha val="74000"/>
            </a:schemeClr>
          </a:solidFill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48F2D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lt1">
              <a:alpha val="81000"/>
            </a:schemeClr>
          </a:solidFill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ru-RU" altLang="ru-RU" dirty="0"/>
              <a:t>Образец текста</a:t>
            </a:r>
            <a:endParaRPr lang="ru-RU" altLang="ru-RU" dirty="0"/>
          </a:p>
          <a:p>
            <a:pPr lvl="1"/>
            <a:r>
              <a:rPr lang="ru-RU" altLang="ru-RU" dirty="0"/>
              <a:t>Второй уровень</a:t>
            </a:r>
            <a:endParaRPr lang="ru-RU" altLang="ru-RU" dirty="0"/>
          </a:p>
          <a:p>
            <a:pPr lvl="2"/>
            <a:r>
              <a:rPr lang="ru-RU" altLang="ru-RU" dirty="0"/>
              <a:t>Третий уровень</a:t>
            </a:r>
            <a:endParaRPr lang="ru-RU" altLang="ru-RU" dirty="0"/>
          </a:p>
          <a:p>
            <a:pPr lvl="3"/>
            <a:r>
              <a:rPr lang="ru-RU" altLang="ru-RU" dirty="0"/>
              <a:t>Четвертый уровень</a:t>
            </a:r>
            <a:endParaRPr lang="ru-RU" altLang="ru-RU" dirty="0"/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00A839A8-0279-4B10-B72B-16A55339FFC4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altLang="ru-RU" dirty="0">
                <a:latin typeface="Calibri" panose="020F0502020204030204" pitchFamily="34" charset="0"/>
              </a:rPr>
            </a:fld>
            <a:endParaRPr lang="ru-RU" altLang="ru-RU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TextBox 10"/>
          <p:cNvSpPr txBox="1">
            <a:spLocks noChangeArrowheads="1"/>
          </p:cNvSpPr>
          <p:nvPr/>
        </p:nvSpPr>
        <p:spPr bwMode="auto">
          <a:xfrm>
            <a:off x="385763" y="2959100"/>
            <a:ext cx="5386070" cy="299974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  <a:buNone/>
            </a:pP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выполнила: </a:t>
            </a:r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altLang="ru-RU" b="1" dirty="0">
                <a:solidFill>
                  <a:srgbClr val="F2F2F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Ручнова Ева</a:t>
            </a:r>
            <a:endParaRPr lang="ru-RU" altLang="ru-RU" b="1" dirty="0">
              <a:solidFill>
                <a:srgbClr val="F2F2F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 детский сад комбинированного вида №4 </a:t>
            </a:r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проекта : </a:t>
            </a:r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altLang="ru-RU" b="1" dirty="0">
                <a:solidFill>
                  <a:srgbClr val="F2F2F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Кулева Юлия Олеговна, </a:t>
            </a:r>
            <a:endParaRPr lang="ru-RU" altLang="ru-RU" b="1" dirty="0">
              <a:solidFill>
                <a:srgbClr val="F2F2F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endParaRPr lang="ru-RU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г.о.г. Выкса 2026г. </a:t>
            </a:r>
            <a:endParaRPr lang="ru-RU" altLang="ru-RU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51" name="TextBox 13"/>
          <p:cNvSpPr txBox="1">
            <a:spLocks noChangeArrowheads="1"/>
          </p:cNvSpPr>
          <p:nvPr/>
        </p:nvSpPr>
        <p:spPr bwMode="auto">
          <a:xfrm>
            <a:off x="198438" y="458788"/>
            <a:ext cx="7000875" cy="1570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p>
            <a:pPr algn="ctr"/>
            <a:r>
              <a:rPr lang="ru-RU" altLang="ru-RU" sz="4800" b="1" dirty="0">
                <a:solidFill>
                  <a:srgbClr val="F2F2F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«Соль наш друг или враг?»</a:t>
            </a:r>
            <a:endParaRPr lang="ru-RU" altLang="ru-RU" sz="4800" b="1" dirty="0">
              <a:solidFill>
                <a:srgbClr val="F2F2F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52" name="Picture 5" descr="C:\Users\Воспитатель2\Desktop\Ne-znayu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15225" y="0"/>
            <a:ext cx="1628775" cy="1828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Picture 2" descr="C:\Users\user\Desktop\1696592075_gas-kvas-com-p-kartinki-sup-1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425" y="3962400"/>
            <a:ext cx="3800475" cy="2527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5" name="Picture 3" descr="C:\Users\user\Desktop\post_5cb07d5fb01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5900" y="3962400"/>
            <a:ext cx="4373563" cy="2527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Picture 4" descr="C:\Users\user\Desktop\IMG-da16c6ecf0a1f15430852e1bf6ecd5e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538" y="207963"/>
            <a:ext cx="2927350" cy="3562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Скругленный прямоугольник 3"/>
          <p:cNvSpPr/>
          <p:nvPr/>
        </p:nvSpPr>
        <p:spPr>
          <a:xfrm>
            <a:off x="388938" y="2997200"/>
            <a:ext cx="53467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используется соль?</a:t>
            </a:r>
            <a:endParaRPr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endParaRPr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5500" y="5635625"/>
            <a:ext cx="53467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r>
              <a:rPr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польза соли для человека?  </a:t>
            </a: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endParaRPr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39713" y="461963"/>
            <a:ext cx="835660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Верно ли, что соль – это враг для человека</a:t>
            </a:r>
            <a:endParaRPr sz="32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Picture 4" descr="C:\Users\Воспитатель2\Desktop\никита проект\Новая папка\obrazovanie3_sol_so2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89088" y="0"/>
            <a:ext cx="6129337" cy="2543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49675"/>
            <a:ext cx="4343400" cy="3171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3" name="Рисунок 18" descr="https://avatars.mds.yandex.net/get-zen_doc/61795/pub_5abcaac648c85ef129c17307_5abcade148c85ef129c1733a/scale_6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4525" y="2862263"/>
            <a:ext cx="4756150" cy="2354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25" y="63500"/>
            <a:ext cx="2122488" cy="2882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Объект 1"/>
          <p:cNvSpPr>
            <a:spLocks noGrp="1"/>
          </p:cNvSpPr>
          <p:nvPr>
            <p:ph idx="1"/>
          </p:nvPr>
        </p:nvSpPr>
        <p:spPr>
          <a:solidFill>
            <a:schemeClr val="bg1">
              <a:alpha val="81175"/>
            </a:schemeClr>
          </a:solidFill>
          <a:ln/>
        </p:spPr>
        <p:txBody>
          <a:bodyPr vert="horz" wrap="square" lIns="91440" tIns="45720" rIns="91440" bIns="45720" anchor="t" anchorCtr="0"/>
          <a:p>
            <a:endParaRPr dirty="0"/>
          </a:p>
        </p:txBody>
      </p:sp>
      <p:pic>
        <p:nvPicPr>
          <p:cNvPr id="6147" name="Picture 9" descr="C:\Users\user\Desktop\1bce6584cb27e5987ca1ab26b0ef17e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275" y="4025900"/>
            <a:ext cx="3770313" cy="2314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10" descr="C:\Users\user\Desktop\73ca4b8135fedae50b292486207641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75" y="1508125"/>
            <a:ext cx="3838575" cy="2517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9" name="Picture 11" descr="C:\Users\user\Desktop\2146bfcc4d3ffb2f84daad7f12dba4c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5138" y="1489075"/>
            <a:ext cx="4379912" cy="2359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0" name="Picture 12" descr="C:\Users\user\Desktop\9984416f-7c75-482d-9054-0b913f371a75-800x800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0513" y="3941763"/>
            <a:ext cx="4554537" cy="2398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1" name="TextBox 2"/>
          <p:cNvSpPr txBox="1"/>
          <p:nvPr/>
        </p:nvSpPr>
        <p:spPr>
          <a:xfrm>
            <a:off x="2478088" y="609600"/>
            <a:ext cx="3059112" cy="8302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sz="4800" dirty="0">
                <a:solidFill>
                  <a:srgbClr val="FFFF00"/>
                </a:solidFill>
                <a:latin typeface="Calibri" panose="020F0502020204030204" pitchFamily="34" charset="0"/>
              </a:rPr>
              <a:t>Виды</a:t>
            </a:r>
            <a:r>
              <a:rPr dirty="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sz="4400" dirty="0">
                <a:solidFill>
                  <a:srgbClr val="FFFF00"/>
                </a:solidFill>
                <a:latin typeface="Calibri" panose="020F0502020204030204" pitchFamily="34" charset="0"/>
              </a:rPr>
              <a:t>соли :</a:t>
            </a:r>
            <a:endParaRPr sz="4400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300" y="365125"/>
            <a:ext cx="8147050" cy="784225"/>
          </a:xfrm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>
              <a:buNone/>
            </a:pPr>
            <a:r>
              <a:rPr sz="24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Эксперимент № 1  «Как соль помогает при гололедице?»    </a:t>
            </a:r>
            <a:endParaRPr sz="24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pic>
        <p:nvPicPr>
          <p:cNvPr id="12291" name="Содержимое 3" descr="C:\Users\Воспитатель2\Desktop\Новая папка\IMG_7307.JPG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223838" y="1120775"/>
            <a:ext cx="3814762" cy="3113088"/>
          </a:xfrm>
          <a:noFill/>
          <a:ln/>
        </p:spPr>
      </p:pic>
      <p:pic>
        <p:nvPicPr>
          <p:cNvPr id="12293" name="Picture 5" descr="C:\Users\Ирина\Desktop\7F5A300F-A0BE-4858-AA48-D6C5FAEA6F56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5425" y="4010025"/>
            <a:ext cx="3605213" cy="2705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Заголовок 1"/>
          <p:cNvSpPr txBox="1"/>
          <p:nvPr/>
        </p:nvSpPr>
        <p:spPr bwMode="auto">
          <a:xfrm>
            <a:off x="368300" y="3457575"/>
            <a:ext cx="8424863" cy="552450"/>
          </a:xfrm>
          <a:prstGeom prst="rect">
            <a:avLst/>
          </a:prstGeom>
          <a:solidFill>
            <a:srgbClr val="F48F2D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lnSpc>
                <a:spcPct val="90000"/>
              </a:lnSpc>
              <a:buNone/>
            </a:pPr>
            <a:r>
              <a:rPr sz="2800" b="1" dirty="0">
                <a:solidFill>
                  <a:srgbClr val="F2F2F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 соль способствует быстрому таянию льда!</a:t>
            </a:r>
            <a:endParaRPr sz="2800" b="1" dirty="0">
              <a:solidFill>
                <a:srgbClr val="F2F2F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,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,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43963" cy="574675"/>
          </a:xfrm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>
              <a:buNone/>
            </a:pPr>
            <a:r>
              <a:rPr sz="24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Эксперимент № 2   «Как соль помогает сохранять продукты?»</a:t>
            </a:r>
            <a:endParaRPr sz="24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7" name="Заголовок 1"/>
          <p:cNvSpPr txBox="1"/>
          <p:nvPr/>
        </p:nvSpPr>
        <p:spPr bwMode="auto">
          <a:xfrm>
            <a:off x="368300" y="3000375"/>
            <a:ext cx="8358188" cy="688975"/>
          </a:xfrm>
          <a:prstGeom prst="rect">
            <a:avLst/>
          </a:prstGeom>
          <a:solidFill>
            <a:srgbClr val="F48F2D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lnSpc>
                <a:spcPct val="90000"/>
              </a:lnSpc>
              <a:buNone/>
            </a:pPr>
            <a:r>
              <a:rPr sz="2800" b="1" dirty="0">
                <a:solidFill>
                  <a:srgbClr val="F2F2F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 соль увеличивает время хранения продуктов!</a:t>
            </a:r>
            <a:endParaRPr sz="2800" b="1" dirty="0">
              <a:solidFill>
                <a:srgbClr val="F2F2F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 bwMode="auto">
          <a:xfrm>
            <a:off x="560388" y="6007100"/>
            <a:ext cx="7367588" cy="654050"/>
          </a:xfrm>
          <a:prstGeom prst="rect">
            <a:avLst/>
          </a:prstGeom>
          <a:solidFill>
            <a:srgbClr val="F48F2D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lnSpc>
                <a:spcPct val="90000"/>
              </a:lnSpc>
              <a:buNone/>
            </a:pPr>
            <a:r>
              <a:rPr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Соль – друг!</a:t>
            </a:r>
            <a:endParaRPr sz="36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197" name="Объект 2"/>
          <p:cNvSpPr>
            <a:spLocks noGrp="1"/>
          </p:cNvSpPr>
          <p:nvPr>
            <p:ph idx="1"/>
          </p:nvPr>
        </p:nvSpPr>
        <p:spPr>
          <a:xfrm>
            <a:off x="8189913" y="5888038"/>
            <a:ext cx="325437" cy="288925"/>
          </a:xfrm>
          <a:solidFill>
            <a:schemeClr val="bg1">
              <a:alpha val="81175"/>
            </a:schemeClr>
          </a:solidFill>
          <a:ln/>
        </p:spPr>
        <p:txBody>
          <a:bodyPr vert="horz" wrap="square" lIns="91440" tIns="45720" rIns="91440" bIns="45720" anchor="t" anchorCtr="0"/>
          <a:p>
            <a:pPr marL="0" indent="0">
              <a:buNone/>
            </a:pPr>
            <a:endParaRPr dirty="0"/>
          </a:p>
        </p:txBody>
      </p:sp>
      <p:pic>
        <p:nvPicPr>
          <p:cNvPr id="8198" name="Рисунок 8" descr="hello_html_407c57e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8675" y="922338"/>
            <a:ext cx="2836863" cy="191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9" name="Рисунок 9" descr="hello_html_m2114865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8438" y="922338"/>
            <a:ext cx="3203575" cy="191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0" name="Рисунок 10" descr="hello_html_151234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50" y="3946525"/>
            <a:ext cx="3074988" cy="1844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1" name="Рисунок 11" descr="hello_html_13750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8888" y="3802063"/>
            <a:ext cx="3179762" cy="19891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,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,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,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,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5113" y="388938"/>
            <a:ext cx="7721600" cy="630238"/>
          </a:xfrm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Эксперимент №3: «Как соль влияет на рост растений?»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219" name="Объект 5" descr="hello_html_m52e16ead.jpg"/>
          <p:cNvPicPr>
            <a:picLocks noGrp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06388" y="1271588"/>
            <a:ext cx="3022600" cy="2627312"/>
          </a:xfrm>
          <a:noFill/>
          <a:ln/>
        </p:spPr>
      </p:pic>
      <p:pic>
        <p:nvPicPr>
          <p:cNvPr id="9220" name="Рисунок 6" descr="hello_html_m47945c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1650" y="4356100"/>
            <a:ext cx="3281363" cy="2436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96838" y="4427538"/>
            <a:ext cx="5341938" cy="17160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Вывод: Соль отрицательно влияет на рост комнатных растений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134938"/>
            <a:ext cx="8358188" cy="641350"/>
          </a:xfrm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>
              <a:buNone/>
            </a:pPr>
            <a:r>
              <a:rPr sz="24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Эксперимент № </a:t>
            </a:r>
            <a:r>
              <a:rPr lang="en-US" altLang="x-none" sz="24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4</a:t>
            </a:r>
            <a:r>
              <a:rPr sz="2400" kern="120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«Как соль вредит здоровью человека?»</a:t>
            </a:r>
            <a:endParaRPr sz="24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+mj-cs"/>
            </a:endParaRPr>
          </a:p>
        </p:txBody>
      </p:sp>
      <p:sp>
        <p:nvSpPr>
          <p:cNvPr id="8" name="Заголовок 1"/>
          <p:cNvSpPr txBox="1"/>
          <p:nvPr/>
        </p:nvSpPr>
        <p:spPr bwMode="auto">
          <a:xfrm>
            <a:off x="242888" y="1773238"/>
            <a:ext cx="8424863" cy="784225"/>
          </a:xfrm>
          <a:prstGeom prst="rect">
            <a:avLst/>
          </a:prstGeom>
          <a:solidFill>
            <a:srgbClr val="F48F2D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lnSpc>
                <a:spcPct val="90000"/>
              </a:lnSpc>
              <a:buNone/>
            </a:pPr>
            <a:r>
              <a:rPr sz="2800" b="1" dirty="0">
                <a:solidFill>
                  <a:srgbClr val="F2F2F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в больших количествах соль вредна для здоровья!</a:t>
            </a:r>
            <a:endParaRPr sz="2800" b="1" dirty="0">
              <a:solidFill>
                <a:srgbClr val="F2F2F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/>
          <p:nvPr/>
        </p:nvSpPr>
        <p:spPr bwMode="auto">
          <a:xfrm>
            <a:off x="185738" y="6091238"/>
            <a:ext cx="7367588" cy="654050"/>
          </a:xfrm>
          <a:prstGeom prst="rect">
            <a:avLst/>
          </a:prstGeom>
          <a:solidFill>
            <a:srgbClr val="F48F2D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lnSpc>
                <a:spcPct val="90000"/>
              </a:lnSpc>
              <a:buNone/>
            </a:pPr>
            <a:r>
              <a:rPr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Соль – враг!</a:t>
            </a:r>
            <a:endParaRPr sz="36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45" name="Рисунок 10" descr="https://arhivurokov.ru/multiurok/html/2017/04/30/s_5905715c96331/620106_8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3300" y="2651125"/>
            <a:ext cx="6353175" cy="3308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,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,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,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,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,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Скругленный прямоугольник 3"/>
          <p:cNvSpPr/>
          <p:nvPr/>
        </p:nvSpPr>
        <p:spPr>
          <a:xfrm>
            <a:off x="223838" y="669925"/>
            <a:ext cx="53467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r>
              <a:rPr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Уменьшить гололёд!</a:t>
            </a:r>
            <a:endParaRPr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endParaRPr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90513" y="1989138"/>
            <a:ext cx="53467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r>
              <a:rPr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Дольше сохранить продукты!</a:t>
            </a:r>
            <a:endParaRPr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endParaRPr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5888" y="5321300"/>
            <a:ext cx="835660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 eaLnBrk="1" hangingPunct="1">
              <a:buNone/>
            </a:pPr>
            <a:r>
              <a:rPr sz="32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больших количествах соль враг для сосудов человека!</a:t>
            </a:r>
            <a:endParaRPr sz="32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0513" y="3419475"/>
            <a:ext cx="5346700" cy="584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</a:lstStyle>
          <a:p>
            <a:pPr lvl="0" algn="ctr">
              <a:buNone/>
            </a:pPr>
            <a:endParaRPr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r>
              <a:rPr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Помочь при заболеваниях!</a:t>
            </a:r>
            <a:endParaRPr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buNone/>
            </a:pPr>
            <a:endParaRPr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5000" y="720725"/>
            <a:ext cx="6978650" cy="1146175"/>
          </a:xfrm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СПАСИБО ЗА ВНИМАНИЕ!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4612" y="3164282"/>
            <a:ext cx="184731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5400" b="1" i="0" u="none" strike="noStrike" kern="1200" cap="none" spc="0" normalizeH="0" baseline="0" noProof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5400" b="1" i="0" u="none" strike="noStrike" kern="1200" cap="none" spc="0" normalizeH="0" baseline="0" noProof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pic>
        <p:nvPicPr>
          <p:cNvPr id="12292" name="Picture 3" descr="C:\Users\Ирина\Desktop\13.jpg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422275" y="3162300"/>
            <a:ext cx="5035550" cy="3335338"/>
          </a:xfrm>
          <a:noFill/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0</TotalTime>
  <Words>910</Words>
  <Application>WPS Presentation</Application>
  <PresentationFormat>Экран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0" baseType="lpstr">
      <vt:lpstr>Arial</vt:lpstr>
      <vt:lpstr>SimSun</vt:lpstr>
      <vt:lpstr>Wingdings</vt:lpstr>
      <vt:lpstr>Calibri</vt:lpstr>
      <vt:lpstr>Calibri Light</vt:lpstr>
      <vt:lpstr>Times New Roman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Инна</dc:creator>
  <cp:lastModifiedBy>user</cp:lastModifiedBy>
  <cp:revision>124</cp:revision>
  <dcterms:created xsi:type="dcterms:W3CDTF">2015-02-19T20:52:53Z</dcterms:created>
  <dcterms:modified xsi:type="dcterms:W3CDTF">2026-04-10T06:34:35Z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35F186EA464B485AA13EE3E06B2FB1A4_12</vt:lpwstr>
  </property>
  <property fmtid="{D5CDD505-2E9C-101B-9397-08002B2CF9AE}" pid="3" name="KSOProductBuildVer">
    <vt:lpwstr>1049-12.2.0.20795</vt:lpwstr>
  </property>
</Properties>
</file>