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702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6" r:id="rId6"/>
    <p:sldId id="260" r:id="rId7"/>
    <p:sldId id="261" r:id="rId8"/>
    <p:sldId id="262" r:id="rId9"/>
    <p:sldId id="263" r:id="rId10"/>
    <p:sldId id="265" r:id="rId11"/>
  </p:sldIdLst>
  <p:sldSz cx="14630400" cy="8229600"/>
  <p:notesSz cx="8229600" cy="14630400"/>
  <p:embeddedFontLst>
    <p:embeddedFont>
      <p:font typeface="Palatino Linotype" pitchFamily="18" charset="0"/>
      <p:regular r:id="rId13"/>
      <p:bold r:id="rId14"/>
      <p:italic r:id="rId15"/>
      <p:boldItalic r:id="rId16"/>
    </p:embeddedFont>
    <p:embeddedFont>
      <p:font typeface="Roboto Mono Medium" charset="0"/>
      <p:regular r:id="rId17"/>
    </p:embeddedFont>
    <p:embeddedFont>
      <p:font typeface="Calibri" pitchFamily="34" charset="0"/>
      <p:regular r:id="rId18"/>
      <p:bold r:id="rId19"/>
      <p:italic r:id="rId20"/>
      <p:boldItalic r:id="rId21"/>
    </p:embeddedFont>
    <p:embeddedFont>
      <p:font typeface="Roboto" charset="0"/>
      <p:regular r:id="rId22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>
        <p:scale>
          <a:sx n="40" d="100"/>
          <a:sy n="40" d="100"/>
        </p:scale>
        <p:origin x="-864" y="-202"/>
      </p:cViewPr>
      <p:guideLst>
        <p:guide orient="horz" pos="2592"/>
        <p:guide pos="460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565525" cy="7318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4660900" y="0"/>
            <a:ext cx="3567113" cy="7318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708971-B2DE-41D8-82E9-5878AA2388EF}" type="datetimeFigureOut">
              <a:rPr lang="ru-RU" smtClean="0"/>
              <a:t>01.04.2025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-762000" y="1096963"/>
            <a:ext cx="9753600" cy="5486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822325" y="6950075"/>
            <a:ext cx="6584950" cy="65833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13896975"/>
            <a:ext cx="3565525" cy="7302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4660900" y="13896975"/>
            <a:ext cx="3567113" cy="7302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9E1962-DC74-40D9-B6C2-48F8DA6742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73202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926080" y="3675726"/>
            <a:ext cx="731520" cy="1472929"/>
          </a:xfrm>
          <a:prstGeom prst="rect">
            <a:avLst/>
          </a:prstGeom>
          <a:noFill/>
        </p:spPr>
        <p:txBody>
          <a:bodyPr wrap="square" lIns="0" tIns="13062" rIns="0" bIns="13062" rtlCol="0" anchor="ctr" anchorCtr="0">
            <a:spAutoFit/>
          </a:bodyPr>
          <a:lstStyle/>
          <a:p>
            <a:r>
              <a:rPr lang="en-US" sz="9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9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43584" y="1463040"/>
            <a:ext cx="12070080" cy="2583180"/>
          </a:xfrm>
        </p:spPr>
        <p:txBody>
          <a:bodyPr>
            <a:noAutofit/>
          </a:bodyPr>
          <a:lstStyle>
            <a:lvl1pPr>
              <a:defRPr sz="86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413760" y="4050589"/>
            <a:ext cx="9875520" cy="82296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6531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3062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593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6124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655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9186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5717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2248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9C06D-4ED8-42C6-905D-CA84CA1B6CBF}" type="datetime2">
              <a:rPr lang="en-US" smtClean="0"/>
              <a:t>Tuesday, April 01, 2025</a:t>
            </a:fld>
            <a:endParaRPr lang="en-US" dirty="0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789C0F2-17E0-497A-9BBE-0C73201AAFE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B1CAA-32CD-4B55-B92A-B8F0843CACF4}" type="datetime2">
              <a:rPr lang="en-US" smtClean="0"/>
              <a:t>Tuesday, April 01, 2025</a:t>
            </a:fld>
            <a:endParaRPr lang="en-US" dirty="0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789C0F2-17E0-497A-9BBE-0C73201AAFE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6827520" y="4889397"/>
            <a:ext cx="731520" cy="144655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9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9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15200" y="5120842"/>
            <a:ext cx="5974080" cy="877824"/>
          </a:xfrm>
        </p:spPr>
        <p:txBody>
          <a:bodyPr anchor="ctr">
            <a:normAutofit/>
          </a:bodyPr>
          <a:lstStyle>
            <a:lvl1pPr marL="0" indent="0">
              <a:buNone/>
              <a:defRPr sz="2600">
                <a:solidFill>
                  <a:schemeClr val="tx1"/>
                </a:solidFill>
              </a:defRPr>
            </a:lvl1pPr>
            <a:lvl2pPr marL="653110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2pPr>
            <a:lvl3pPr marL="130622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3pPr>
            <a:lvl4pPr marL="195933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marL="261244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marL="326555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marL="391866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marL="457177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marL="5224882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8CDC4-3D19-4983-B478-82F6B8E5AB66}" type="datetime2">
              <a:rPr lang="en-US" smtClean="0"/>
              <a:t>Tuesday, April 01, 2025</a:t>
            </a:fld>
            <a:endParaRPr lang="en-US" dirty="0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789C0F2-17E0-497A-9BBE-0C73201AAFE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657600" y="2286000"/>
            <a:ext cx="9656064" cy="2820010"/>
          </a:xfrm>
        </p:spPr>
        <p:txBody>
          <a:bodyPr/>
          <a:lstStyle>
            <a:lvl1pPr marL="0" algn="l" defTabSz="1306220" rtl="0" eaLnBrk="1" latinLnBrk="0" hangingPunct="1">
              <a:spcBef>
                <a:spcPct val="0"/>
              </a:spcBef>
              <a:buNone/>
              <a:defRPr lang="en-US" sz="77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82477-D5D3-4181-8C11-75D0F2433A87}" type="datetime2">
              <a:rPr lang="en-US" smtClean="0"/>
              <a:t>Tuesday, April 01, 2025</a:t>
            </a:fld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789C0F2-17E0-497A-9BBE-0C73201AAFE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2150669" y="790042"/>
            <a:ext cx="5237683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8046720" y="790042"/>
            <a:ext cx="5237683" cy="411861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45792" y="794371"/>
            <a:ext cx="5237683" cy="767714"/>
          </a:xfrm>
        </p:spPr>
        <p:txBody>
          <a:bodyPr anchor="ctr">
            <a:noAutofit/>
          </a:bodyPr>
          <a:lstStyle>
            <a:lvl1pPr marL="0" indent="0">
              <a:buNone/>
              <a:defRPr sz="3100" b="0"/>
            </a:lvl1pPr>
            <a:lvl2pPr marL="653110" indent="0">
              <a:buNone/>
              <a:defRPr sz="2900" b="1"/>
            </a:lvl2pPr>
            <a:lvl3pPr marL="1306220" indent="0">
              <a:buNone/>
              <a:defRPr sz="2600" b="1"/>
            </a:lvl3pPr>
            <a:lvl4pPr marL="1959331" indent="0">
              <a:buNone/>
              <a:defRPr sz="2300" b="1"/>
            </a:lvl4pPr>
            <a:lvl5pPr marL="2612441" indent="0">
              <a:buNone/>
              <a:defRPr sz="2300" b="1"/>
            </a:lvl5pPr>
            <a:lvl6pPr marL="3265551" indent="0">
              <a:buNone/>
              <a:defRPr sz="2300" b="1"/>
            </a:lvl6pPr>
            <a:lvl7pPr marL="3918661" indent="0">
              <a:buNone/>
              <a:defRPr sz="2300" b="1"/>
            </a:lvl7pPr>
            <a:lvl8pPr marL="4571771" indent="0">
              <a:buNone/>
              <a:defRPr sz="2300" b="1"/>
            </a:lvl8pPr>
            <a:lvl9pPr marL="5224882" indent="0">
              <a:buNone/>
              <a:defRPr sz="23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50669" y="1645920"/>
            <a:ext cx="5242560" cy="3291840"/>
          </a:xfrm>
        </p:spPr>
        <p:txBody>
          <a:bodyPr anchor="t"/>
          <a:lstStyle>
            <a:lvl1pPr>
              <a:defRPr sz="3400"/>
            </a:lvl1pPr>
            <a:lvl2pPr>
              <a:defRPr sz="29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8046720" y="794371"/>
            <a:ext cx="5237683" cy="767714"/>
          </a:xfrm>
        </p:spPr>
        <p:txBody>
          <a:bodyPr anchor="ctr">
            <a:noAutofit/>
          </a:bodyPr>
          <a:lstStyle>
            <a:lvl1pPr marL="0" indent="0">
              <a:buNone/>
              <a:defRPr sz="3100" b="0"/>
            </a:lvl1pPr>
            <a:lvl2pPr marL="653110" indent="0">
              <a:buNone/>
              <a:defRPr sz="2900" b="1"/>
            </a:lvl2pPr>
            <a:lvl3pPr marL="1306220" indent="0">
              <a:buNone/>
              <a:defRPr sz="2600" b="1"/>
            </a:lvl3pPr>
            <a:lvl4pPr marL="1959331" indent="0">
              <a:buNone/>
              <a:defRPr sz="2300" b="1"/>
            </a:lvl4pPr>
            <a:lvl5pPr marL="2612441" indent="0">
              <a:buNone/>
              <a:defRPr sz="2300" b="1"/>
            </a:lvl5pPr>
            <a:lvl6pPr marL="3265551" indent="0">
              <a:buNone/>
              <a:defRPr sz="2300" b="1"/>
            </a:lvl6pPr>
            <a:lvl7pPr marL="3918661" indent="0">
              <a:buNone/>
              <a:defRPr sz="2300" b="1"/>
            </a:lvl7pPr>
            <a:lvl8pPr marL="4571771" indent="0">
              <a:buNone/>
              <a:defRPr sz="2300" b="1"/>
            </a:lvl8pPr>
            <a:lvl9pPr marL="5224882" indent="0">
              <a:buNone/>
              <a:defRPr sz="23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8046720" y="1645920"/>
            <a:ext cx="5237683" cy="3291840"/>
          </a:xfrm>
        </p:spPr>
        <p:txBody>
          <a:bodyPr anchor="t"/>
          <a:lstStyle>
            <a:lvl1pPr>
              <a:defRPr sz="3400"/>
            </a:lvl1pPr>
            <a:lvl2pPr>
              <a:defRPr sz="29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690624" y="624230"/>
            <a:ext cx="731520" cy="132343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648448" y="624230"/>
            <a:ext cx="731520" cy="132343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E253B-1893-4367-8BAE-DF4BC10DC578}" type="datetime2">
              <a:rPr lang="en-US" smtClean="0"/>
              <a:t>Tuesday, April 01, 2025</a:t>
            </a:fld>
            <a:endParaRPr lang="en-US" dirty="0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789C0F2-17E0-497A-9BBE-0C73201AAFE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2300D-25B3-4603-86C9-4CB776489F00}" type="datetime2">
              <a:rPr lang="en-US" smtClean="0"/>
              <a:t>Tuesday, April 01, 2025</a:t>
            </a:fld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789C0F2-17E0-497A-9BBE-0C73201AAFE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14AD9-FCC8-48B7-B85B-012A91320DFF}" type="datetime2">
              <a:rPr lang="en-US" smtClean="0"/>
              <a:t>Tuesday, April 01, 2025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789C0F2-17E0-497A-9BBE-0C73201AAFE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8526272" y="2129506"/>
            <a:ext cx="731520" cy="175432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1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1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41120" y="822961"/>
            <a:ext cx="6949440" cy="4114800"/>
          </a:xfrm>
        </p:spPr>
        <p:txBody>
          <a:bodyPr anchor="ctr"/>
          <a:lstStyle>
            <a:lvl1pPr>
              <a:defRPr sz="3400"/>
            </a:lvl1pPr>
            <a:lvl2pPr>
              <a:defRPr sz="3100"/>
            </a:lvl2pPr>
            <a:lvl3pPr>
              <a:defRPr sz="2900"/>
            </a:lvl3pPr>
            <a:lvl4pPr>
              <a:defRPr sz="2600"/>
            </a:lvl4pPr>
            <a:lvl5pPr>
              <a:defRPr sz="2600"/>
            </a:lvl5pPr>
            <a:lvl6pPr>
              <a:defRPr sz="2900"/>
            </a:lvl6pPr>
            <a:lvl7pPr>
              <a:defRPr sz="2900"/>
            </a:lvl7pPr>
            <a:lvl8pPr>
              <a:defRPr sz="2900"/>
            </a:lvl8pPr>
            <a:lvl9pPr>
              <a:defRPr sz="29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0" y="822961"/>
            <a:ext cx="4145280" cy="4114800"/>
          </a:xfrm>
        </p:spPr>
        <p:txBody>
          <a:bodyPr anchor="ctr">
            <a:normAutofit/>
          </a:bodyPr>
          <a:lstStyle>
            <a:lvl1pPr marL="0" indent="0">
              <a:buNone/>
              <a:defRPr sz="2300"/>
            </a:lvl1pPr>
            <a:lvl2pPr marL="653110" indent="0">
              <a:buNone/>
              <a:defRPr sz="1700"/>
            </a:lvl2pPr>
            <a:lvl3pPr marL="1306220" indent="0">
              <a:buNone/>
              <a:defRPr sz="1400"/>
            </a:lvl3pPr>
            <a:lvl4pPr marL="1959331" indent="0">
              <a:buNone/>
              <a:defRPr sz="1300"/>
            </a:lvl4pPr>
            <a:lvl5pPr marL="2612441" indent="0">
              <a:buNone/>
              <a:defRPr sz="1300"/>
            </a:lvl5pPr>
            <a:lvl6pPr marL="3265551" indent="0">
              <a:buNone/>
              <a:defRPr sz="1300"/>
            </a:lvl6pPr>
            <a:lvl7pPr marL="3918661" indent="0">
              <a:buNone/>
              <a:defRPr sz="1300"/>
            </a:lvl7pPr>
            <a:lvl8pPr marL="4571771" indent="0">
              <a:buNone/>
              <a:defRPr sz="1300"/>
            </a:lvl8pPr>
            <a:lvl9pPr marL="5224882" indent="0">
              <a:buNone/>
              <a:defRPr sz="13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2DC50-D5DB-4F94-B367-9876CD2C4012}" type="datetime2">
              <a:rPr lang="en-US" smtClean="0"/>
              <a:t>Tuesday, April 01, 2025</a:t>
            </a:fld>
            <a:endParaRPr lang="en-US" dirty="0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789C0F2-17E0-497A-9BBE-0C73201AAFE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50720" y="735331"/>
            <a:ext cx="10728960" cy="3056382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4600"/>
            </a:lvl1pPr>
            <a:lvl2pPr marL="653110" indent="0">
              <a:buNone/>
              <a:defRPr sz="4000"/>
            </a:lvl2pPr>
            <a:lvl3pPr marL="1306220" indent="0">
              <a:buNone/>
              <a:defRPr sz="3400"/>
            </a:lvl3pPr>
            <a:lvl4pPr marL="1959331" indent="0">
              <a:buNone/>
              <a:defRPr sz="2900"/>
            </a:lvl4pPr>
            <a:lvl5pPr marL="2612441" indent="0">
              <a:buNone/>
              <a:defRPr sz="2900"/>
            </a:lvl5pPr>
            <a:lvl6pPr marL="3265551" indent="0">
              <a:buNone/>
              <a:defRPr sz="2900"/>
            </a:lvl6pPr>
            <a:lvl7pPr marL="3918661" indent="0">
              <a:buNone/>
              <a:defRPr sz="2900"/>
            </a:lvl7pPr>
            <a:lvl8pPr marL="4571771" indent="0">
              <a:buNone/>
              <a:defRPr sz="2900"/>
            </a:lvl8pPr>
            <a:lvl9pPr marL="5224882" indent="0">
              <a:buNone/>
              <a:defRPr sz="29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389120" y="4143656"/>
            <a:ext cx="8046720" cy="864965"/>
          </a:xfrm>
        </p:spPr>
        <p:txBody>
          <a:bodyPr anchor="ctr">
            <a:normAutofit/>
          </a:bodyPr>
          <a:lstStyle>
            <a:lvl1pPr marL="0" indent="0">
              <a:buNone/>
              <a:defRPr sz="2300"/>
            </a:lvl1pPr>
            <a:lvl2pPr marL="653110" indent="0">
              <a:buNone/>
              <a:defRPr sz="1700"/>
            </a:lvl2pPr>
            <a:lvl3pPr marL="1306220" indent="0">
              <a:buNone/>
              <a:defRPr sz="1400"/>
            </a:lvl3pPr>
            <a:lvl4pPr marL="1959331" indent="0">
              <a:buNone/>
              <a:defRPr sz="1300"/>
            </a:lvl4pPr>
            <a:lvl5pPr marL="2612441" indent="0">
              <a:buNone/>
              <a:defRPr sz="1300"/>
            </a:lvl5pPr>
            <a:lvl6pPr marL="3265551" indent="0">
              <a:buNone/>
              <a:defRPr sz="1300"/>
            </a:lvl6pPr>
            <a:lvl7pPr marL="3918661" indent="0">
              <a:buNone/>
              <a:defRPr sz="1300"/>
            </a:lvl7pPr>
            <a:lvl8pPr marL="4571771" indent="0">
              <a:buNone/>
              <a:defRPr sz="1300"/>
            </a:lvl8pPr>
            <a:lvl9pPr marL="5224882" indent="0">
              <a:buNone/>
              <a:defRPr sz="13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96563" y="3997757"/>
            <a:ext cx="731520" cy="132343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EB412-E790-42EA-81FE-2925D3A43D91}" type="datetime2">
              <a:rPr lang="en-US" smtClean="0"/>
              <a:t>Tuesday, April 01, 2025</a:t>
            </a:fld>
            <a:endParaRPr lang="en-US" dirty="0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789C0F2-17E0-497A-9BBE-0C73201AAFE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13760" y="822962"/>
            <a:ext cx="9265920" cy="4206239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EEE0E-EDB0-4D84-86B0-50833DF22902}" type="datetime2">
              <a:rPr lang="en-US" smtClean="0"/>
              <a:t>Tuesday, April 01, 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9C0F2-17E0-497A-9BBE-0C73201AAFE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5360" y="731521"/>
            <a:ext cx="3413760" cy="621792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632960" y="822961"/>
            <a:ext cx="8046720" cy="54864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4372C-B5AB-4C39-B273-B99224EB4DD5}" type="datetime2">
              <a:rPr lang="en-US" smtClean="0"/>
              <a:t>Tuesday, April 01, 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9C0F2-17E0-497A-9BBE-0C73201AAFE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0622" tIns="65311" rIns="130622" bIns="65311"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2197154" y="1246129"/>
            <a:ext cx="11584992" cy="6848384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0622" tIns="65311" rIns="130622" bIns="65311"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668957" y="502959"/>
            <a:ext cx="6646166" cy="7168734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0622" tIns="65311" rIns="130622" bIns="65311"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5244728" y="140226"/>
            <a:ext cx="10366979" cy="5705708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0622" tIns="65311" rIns="130622" bIns="65311"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43584" y="5852160"/>
            <a:ext cx="12070080" cy="1097280"/>
          </a:xfrm>
          <a:prstGeom prst="rect">
            <a:avLst/>
          </a:prstGeom>
        </p:spPr>
        <p:txBody>
          <a:bodyPr vert="horz" lIns="130622" tIns="65311" rIns="130622" bIns="65311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13760" y="822962"/>
            <a:ext cx="9753600" cy="4389119"/>
          </a:xfrm>
          <a:prstGeom prst="rect">
            <a:avLst/>
          </a:prstGeom>
        </p:spPr>
        <p:txBody>
          <a:bodyPr vert="horz" lIns="130622" tIns="65311" rIns="130622" bIns="65311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875520" y="7385686"/>
            <a:ext cx="3413760" cy="438150"/>
          </a:xfrm>
          <a:prstGeom prst="rect">
            <a:avLst/>
          </a:prstGeom>
        </p:spPr>
        <p:txBody>
          <a:bodyPr vert="horz" lIns="130622" tIns="65311" rIns="130622" bIns="65311" rtlCol="0" anchor="t"/>
          <a:lstStyle>
            <a:lvl1pPr algn="r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0B385921-A91A-409C-921C-0E0EC1E750EC}" type="datetime2">
              <a:rPr lang="en-US" smtClean="0"/>
              <a:t>Tuesday, April 01, 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316736" y="7385686"/>
            <a:ext cx="7315200" cy="438150"/>
          </a:xfrm>
          <a:prstGeom prst="rect">
            <a:avLst/>
          </a:prstGeom>
        </p:spPr>
        <p:txBody>
          <a:bodyPr vert="horz" lIns="130622" tIns="65311" rIns="130622" bIns="65311" rtlCol="0" anchor="t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316736" y="7010400"/>
            <a:ext cx="3413760" cy="365760"/>
          </a:xfrm>
          <a:prstGeom prst="rect">
            <a:avLst/>
          </a:prstGeom>
        </p:spPr>
        <p:txBody>
          <a:bodyPr vert="horz" lIns="130622" tIns="65311" rIns="130622" bIns="13062" rtlCol="0" anchor="b"/>
          <a:lstStyle>
            <a:lvl1pPr algn="l">
              <a:defRPr sz="23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1789C0F2-17E0-497A-9BBE-0C73201AAFE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  <p:sldLayoutId id="2147483714" r:id="rId12"/>
    <p:sldLayoutId id="2147483715" r:id="rId13"/>
    <p:sldLayoutId id="2147483716" r:id="rId14"/>
    <p:sldLayoutId id="2147483717" r:id="rId15"/>
    <p:sldLayoutId id="2147483718" r:id="rId16"/>
    <p:sldLayoutId id="2147483719" r:id="rId17"/>
    <p:sldLayoutId id="2147483720" r:id="rId18"/>
    <p:sldLayoutId id="2147483721" r:id="rId19"/>
    <p:sldLayoutId id="2147483722" r:id="rId20"/>
  </p:sldLayoutIdLst>
  <p:hf sldNum="0" hdr="0" ftr="0" dt="0"/>
  <p:txStyles>
    <p:titleStyle>
      <a:lvl1pPr algn="l" defTabSz="1306220" rtl="0" eaLnBrk="1" latinLnBrk="0" hangingPunct="1">
        <a:spcBef>
          <a:spcPct val="0"/>
        </a:spcBef>
        <a:buNone/>
        <a:defRPr sz="70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91866" indent="-365742" algn="l" defTabSz="130622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30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914354" indent="-365742" algn="l" defTabSz="130622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2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436842" indent="-365742" algn="l" defTabSz="130622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24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959331" indent="-365742" algn="l" defTabSz="130622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23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2351197" indent="-365742" algn="l" defTabSz="130622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2808374" indent="-365742" algn="l" defTabSz="130622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20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3200240" indent="-365742" algn="l" defTabSz="130622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20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3592106" indent="-365742" algn="l" defTabSz="130622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20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4049283" indent="-365742" algn="l" defTabSz="130622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20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0622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53110" algn="l" defTabSz="130622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306220" algn="l" defTabSz="130622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59331" algn="l" defTabSz="130622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12441" algn="l" defTabSz="130622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65551" algn="l" defTabSz="130622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918661" algn="l" defTabSz="130622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771" algn="l" defTabSz="130622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224882" algn="l" defTabSz="130622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1829753"/>
            <a:ext cx="7556421" cy="212633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kern="0" spc="-134" dirty="0">
                <a:solidFill>
                  <a:srgbClr val="FFFFFF"/>
                </a:solidFill>
                <a:latin typeface="Roboto Mono Medium" pitchFamily="34" charset="0"/>
                <a:ea typeface="Roboto Mono Medium" pitchFamily="34" charset="-122"/>
                <a:cs typeface="Roboto Mono Medium" pitchFamily="34" charset="-120"/>
              </a:rPr>
              <a:t>Геометрия в работе автослесаря: Объём и его применение</a:t>
            </a:r>
            <a:endParaRPr lang="en-US" sz="4450" dirty="0"/>
          </a:p>
        </p:txBody>
      </p:sp>
      <p:sp>
        <p:nvSpPr>
          <p:cNvPr id="4" name="Text 1"/>
          <p:cNvSpPr/>
          <p:nvPr/>
        </p:nvSpPr>
        <p:spPr>
          <a:xfrm>
            <a:off x="793790" y="4296251"/>
            <a:ext cx="7556421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kern="0" spc="-18" dirty="0">
                <a:solidFill>
                  <a:srgbClr val="E5E0D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Эта презентация покажет, как знание геометрии помогает в ремонте автомобилей. Мы рассмотрим основные понятия и формулы. Вы увидите, как они применяются на практике. Цель - улучшить качество вашей работы.</a:t>
            </a:r>
            <a:endParaRPr lang="en-US" sz="1750" dirty="0"/>
          </a:p>
        </p:txBody>
      </p:sp>
      <p:sp>
        <p:nvSpPr>
          <p:cNvPr id="6" name="Text 3"/>
          <p:cNvSpPr/>
          <p:nvPr/>
        </p:nvSpPr>
        <p:spPr>
          <a:xfrm>
            <a:off x="887492" y="6152555"/>
            <a:ext cx="175498" cy="9751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750"/>
              </a:lnSpc>
              <a:buNone/>
            </a:pPr>
            <a:r>
              <a:rPr lang="en-US" sz="750" kern="0" spc="-18" dirty="0">
                <a:solidFill>
                  <a:srgbClr val="3C3838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ЮЮ</a:t>
            </a:r>
            <a:endParaRPr lang="en-US" sz="7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2185511"/>
            <a:ext cx="130428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kern="0" spc="-134" dirty="0">
                <a:solidFill>
                  <a:srgbClr val="FFFFFF"/>
                </a:solidFill>
                <a:latin typeface="Roboto Mono Medium" pitchFamily="34" charset="0"/>
                <a:ea typeface="Roboto Mono Medium" pitchFamily="34" charset="-122"/>
                <a:cs typeface="Roboto Mono Medium" pitchFamily="34" charset="-120"/>
              </a:rPr>
              <a:t>Основные геометрические понятия для автослесаря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793790" y="417004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kern="0" spc="-67" dirty="0">
                <a:solidFill>
                  <a:srgbClr val="FFFFFF"/>
                </a:solidFill>
                <a:latin typeface="Roboto Mono Medium" pitchFamily="34" charset="0"/>
                <a:ea typeface="Roboto Mono Medium" pitchFamily="34" charset="-122"/>
                <a:cs typeface="Roboto Mono Medium" pitchFamily="34" charset="-120"/>
              </a:rPr>
              <a:t>Объём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793790" y="4751189"/>
            <a:ext cx="3978116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kern="0" spc="-18" dirty="0">
                <a:solidFill>
                  <a:srgbClr val="E5E0D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Объём - это пространство, занимаемое объектом. Измеряется в м³ и см³.</a:t>
            </a:r>
            <a:endParaRPr lang="en-US" sz="1750" dirty="0"/>
          </a:p>
        </p:txBody>
      </p:sp>
      <p:sp>
        <p:nvSpPr>
          <p:cNvPr id="5" name="Text 3"/>
          <p:cNvSpPr/>
          <p:nvPr/>
        </p:nvSpPr>
        <p:spPr>
          <a:xfrm>
            <a:off x="5332928" y="417004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kern="0" spc="-67" dirty="0">
                <a:solidFill>
                  <a:srgbClr val="FFFFFF"/>
                </a:solidFill>
                <a:latin typeface="Roboto Mono Medium" pitchFamily="34" charset="0"/>
                <a:ea typeface="Roboto Mono Medium" pitchFamily="34" charset="-122"/>
                <a:cs typeface="Roboto Mono Medium" pitchFamily="34" charset="-120"/>
              </a:rPr>
              <a:t>Формулы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5332928" y="4751189"/>
            <a:ext cx="3978116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kern="0" spc="-18" dirty="0">
                <a:solidFill>
                  <a:srgbClr val="E5E0D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Мы используем формулы для куба, параллелепипеда и цилиндра. Они помогают в расчётах.</a:t>
            </a:r>
            <a:endParaRPr lang="en-US" sz="1750" dirty="0"/>
          </a:p>
        </p:txBody>
      </p:sp>
      <p:sp>
        <p:nvSpPr>
          <p:cNvPr id="7" name="Text 5"/>
          <p:cNvSpPr/>
          <p:nvPr/>
        </p:nvSpPr>
        <p:spPr>
          <a:xfrm>
            <a:off x="9872067" y="417004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kern="0" spc="-67" dirty="0">
                <a:solidFill>
                  <a:srgbClr val="FFFFFF"/>
                </a:solidFill>
                <a:latin typeface="Roboto Mono Medium" pitchFamily="34" charset="0"/>
                <a:ea typeface="Roboto Mono Medium" pitchFamily="34" charset="-122"/>
                <a:cs typeface="Roboto Mono Medium" pitchFamily="34" charset="-120"/>
              </a:rPr>
              <a:t>Примеры</a:t>
            </a:r>
            <a:endParaRPr lang="en-US" sz="2200" dirty="0"/>
          </a:p>
        </p:txBody>
      </p:sp>
      <p:sp>
        <p:nvSpPr>
          <p:cNvPr id="8" name="Text 6"/>
          <p:cNvSpPr/>
          <p:nvPr/>
        </p:nvSpPr>
        <p:spPr>
          <a:xfrm>
            <a:off x="9872067" y="4751189"/>
            <a:ext cx="3978116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kern="0" spc="-18" dirty="0">
                <a:solidFill>
                  <a:srgbClr val="E5E0D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Рассмотрим компоненты автомобиля. Мы применим формулы для их расчёта.</a:t>
            </a:r>
            <a:endParaRPr lang="en-US" sz="17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840224"/>
            <a:ext cx="7556421" cy="212633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kern="0" spc="-134" dirty="0">
                <a:solidFill>
                  <a:srgbClr val="FFFFFF"/>
                </a:solidFill>
                <a:latin typeface="Roboto Mono Medium" pitchFamily="34" charset="0"/>
                <a:ea typeface="Roboto Mono Medium" pitchFamily="34" charset="-122"/>
                <a:cs typeface="Roboto Mono Medium" pitchFamily="34" charset="-120"/>
              </a:rPr>
              <a:t>Расчёт объёма цилиндра: Двигатель внутреннего сгорания</a:t>
            </a:r>
            <a:endParaRPr lang="en-US" sz="445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790" y="3306723"/>
            <a:ext cx="1134070" cy="1360884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2268022" y="3533537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kern="0" spc="-67" dirty="0">
                <a:solidFill>
                  <a:srgbClr val="E5E0DF"/>
                </a:solidFill>
                <a:latin typeface="Roboto Mono Medium" pitchFamily="34" charset="0"/>
                <a:ea typeface="Roboto Mono Medium" pitchFamily="34" charset="-122"/>
                <a:cs typeface="Roboto Mono Medium" pitchFamily="34" charset="-120"/>
              </a:rPr>
              <a:t>Формула</a:t>
            </a:r>
            <a:endParaRPr lang="en-US" sz="2200" dirty="0"/>
          </a:p>
        </p:txBody>
      </p:sp>
      <p:sp>
        <p:nvSpPr>
          <p:cNvPr id="6" name="Text 2"/>
          <p:cNvSpPr/>
          <p:nvPr/>
        </p:nvSpPr>
        <p:spPr>
          <a:xfrm>
            <a:off x="2268022" y="4023955"/>
            <a:ext cx="608218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kern="0" spc="-18" dirty="0">
                <a:solidFill>
                  <a:srgbClr val="E5E0D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Объём цилиндра: π * r² * h.</a:t>
            </a:r>
            <a:endParaRPr lang="en-US" sz="175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3790" y="4667607"/>
            <a:ext cx="1134070" cy="1360884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2268022" y="4894421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kern="0" spc="-67" dirty="0">
                <a:solidFill>
                  <a:srgbClr val="E5E0DF"/>
                </a:solidFill>
                <a:latin typeface="Roboto Mono Medium" pitchFamily="34" charset="0"/>
                <a:ea typeface="Roboto Mono Medium" pitchFamily="34" charset="-122"/>
                <a:cs typeface="Roboto Mono Medium" pitchFamily="34" charset="-120"/>
              </a:rPr>
              <a:t>Пример</a:t>
            </a:r>
            <a:endParaRPr lang="en-US" sz="2200" dirty="0"/>
          </a:p>
        </p:txBody>
      </p:sp>
      <p:sp>
        <p:nvSpPr>
          <p:cNvPr id="9" name="Text 4"/>
          <p:cNvSpPr/>
          <p:nvPr/>
        </p:nvSpPr>
        <p:spPr>
          <a:xfrm>
            <a:off x="2268022" y="5384840"/>
            <a:ext cx="608218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kern="0" spc="-18" dirty="0">
                <a:solidFill>
                  <a:srgbClr val="E5E0D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Рассчитаем объём двигателя 1.6 литра.</a:t>
            </a:r>
            <a:endParaRPr lang="en-US" sz="175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3790" y="6028492"/>
            <a:ext cx="1134070" cy="1360884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2268022" y="6255306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kern="0" spc="-67" dirty="0">
                <a:solidFill>
                  <a:srgbClr val="E5E0DF"/>
                </a:solidFill>
                <a:latin typeface="Roboto Mono Medium" pitchFamily="34" charset="0"/>
                <a:ea typeface="Roboto Mono Medium" pitchFamily="34" charset="-122"/>
                <a:cs typeface="Roboto Mono Medium" pitchFamily="34" charset="-120"/>
              </a:rPr>
              <a:t>Влияние</a:t>
            </a:r>
            <a:endParaRPr lang="en-US" sz="2200" dirty="0"/>
          </a:p>
        </p:txBody>
      </p:sp>
      <p:sp>
        <p:nvSpPr>
          <p:cNvPr id="12" name="Text 6"/>
          <p:cNvSpPr/>
          <p:nvPr/>
        </p:nvSpPr>
        <p:spPr>
          <a:xfrm>
            <a:off x="2268022" y="6745724"/>
            <a:ext cx="608218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kern="0" spc="-18" dirty="0">
                <a:solidFill>
                  <a:srgbClr val="E5E0D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Объём влияет на мощность и крутящий момент.</a:t>
            </a:r>
            <a:endParaRPr lang="en-US" sz="17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835235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4000024"/>
            <a:ext cx="130428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kern="0" spc="-134" dirty="0">
                <a:solidFill>
                  <a:srgbClr val="FFFFFF"/>
                </a:solidFill>
                <a:latin typeface="Roboto Mono Medium" pitchFamily="34" charset="0"/>
                <a:ea typeface="Roboto Mono Medium" pitchFamily="34" charset="-122"/>
                <a:cs typeface="Roboto Mono Medium" pitchFamily="34" charset="-120"/>
              </a:rPr>
              <a:t>Расчёт объёма параллелепипеда: Аккумуляторная батарея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793790" y="5757743"/>
            <a:ext cx="4196358" cy="1306949"/>
          </a:xfrm>
          <a:prstGeom prst="roundRect">
            <a:avLst>
              <a:gd name="adj" fmla="val 2603"/>
            </a:avLst>
          </a:prstGeom>
          <a:solidFill>
            <a:srgbClr val="404040"/>
          </a:solidFill>
          <a:ln/>
        </p:spPr>
      </p:sp>
      <p:sp>
        <p:nvSpPr>
          <p:cNvPr id="5" name="Text 2"/>
          <p:cNvSpPr/>
          <p:nvPr/>
        </p:nvSpPr>
        <p:spPr>
          <a:xfrm>
            <a:off x="1020604" y="5984558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kern="0" spc="-67" dirty="0">
                <a:solidFill>
                  <a:srgbClr val="E5E0DF"/>
                </a:solidFill>
                <a:latin typeface="Roboto Mono Medium" pitchFamily="34" charset="0"/>
                <a:ea typeface="Roboto Mono Medium" pitchFamily="34" charset="-122"/>
                <a:cs typeface="Roboto Mono Medium" pitchFamily="34" charset="-120"/>
              </a:rPr>
              <a:t>Формула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1020604" y="6474976"/>
            <a:ext cx="3742730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kern="0" spc="-18" dirty="0">
                <a:solidFill>
                  <a:srgbClr val="E5E0D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Объём: Длина * Ширина * Высота.</a:t>
            </a:r>
            <a:endParaRPr lang="en-US" sz="1750" dirty="0"/>
          </a:p>
        </p:txBody>
      </p:sp>
      <p:sp>
        <p:nvSpPr>
          <p:cNvPr id="7" name="Shape 4"/>
          <p:cNvSpPr/>
          <p:nvPr/>
        </p:nvSpPr>
        <p:spPr>
          <a:xfrm>
            <a:off x="5216962" y="5757743"/>
            <a:ext cx="4196358" cy="1306949"/>
          </a:xfrm>
          <a:prstGeom prst="roundRect">
            <a:avLst>
              <a:gd name="adj" fmla="val 2603"/>
            </a:avLst>
          </a:prstGeom>
          <a:solidFill>
            <a:srgbClr val="404040"/>
          </a:solidFill>
          <a:ln/>
        </p:spPr>
      </p:sp>
      <p:sp>
        <p:nvSpPr>
          <p:cNvPr id="8" name="Text 5"/>
          <p:cNvSpPr/>
          <p:nvPr/>
        </p:nvSpPr>
        <p:spPr>
          <a:xfrm>
            <a:off x="5443776" y="5984558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kern="0" spc="-67" dirty="0">
                <a:solidFill>
                  <a:srgbClr val="E5E0DF"/>
                </a:solidFill>
                <a:latin typeface="Roboto Mono Medium" pitchFamily="34" charset="0"/>
                <a:ea typeface="Roboto Mono Medium" pitchFamily="34" charset="-122"/>
                <a:cs typeface="Roboto Mono Medium" pitchFamily="34" charset="-120"/>
              </a:rPr>
              <a:t>Пример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5443776" y="6474976"/>
            <a:ext cx="3742730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kern="0" spc="-18" dirty="0">
                <a:solidFill>
                  <a:srgbClr val="E5E0D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Рассчитаем объём аккумулятора.</a:t>
            </a:r>
            <a:endParaRPr lang="en-US" sz="1750" dirty="0"/>
          </a:p>
        </p:txBody>
      </p:sp>
      <p:sp>
        <p:nvSpPr>
          <p:cNvPr id="10" name="Shape 7"/>
          <p:cNvSpPr/>
          <p:nvPr/>
        </p:nvSpPr>
        <p:spPr>
          <a:xfrm>
            <a:off x="9640133" y="5757743"/>
            <a:ext cx="4196358" cy="1306949"/>
          </a:xfrm>
          <a:prstGeom prst="roundRect">
            <a:avLst>
              <a:gd name="adj" fmla="val 2603"/>
            </a:avLst>
          </a:prstGeom>
          <a:solidFill>
            <a:srgbClr val="404040"/>
          </a:solidFill>
          <a:ln/>
        </p:spPr>
      </p:sp>
      <p:sp>
        <p:nvSpPr>
          <p:cNvPr id="11" name="Text 8"/>
          <p:cNvSpPr/>
          <p:nvPr/>
        </p:nvSpPr>
        <p:spPr>
          <a:xfrm>
            <a:off x="9866948" y="5984558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kern="0" spc="-67" dirty="0">
                <a:solidFill>
                  <a:srgbClr val="E5E0DF"/>
                </a:solidFill>
                <a:latin typeface="Roboto Mono Medium" pitchFamily="34" charset="0"/>
                <a:ea typeface="Roboto Mono Medium" pitchFamily="34" charset="-122"/>
                <a:cs typeface="Roboto Mono Medium" pitchFamily="34" charset="-120"/>
              </a:rPr>
              <a:t>Важность</a:t>
            </a:r>
            <a:endParaRPr lang="en-US" sz="2200" dirty="0"/>
          </a:p>
        </p:txBody>
      </p:sp>
      <p:sp>
        <p:nvSpPr>
          <p:cNvPr id="12" name="Text 9"/>
          <p:cNvSpPr/>
          <p:nvPr/>
        </p:nvSpPr>
        <p:spPr>
          <a:xfrm>
            <a:off x="9866948" y="6474976"/>
            <a:ext cx="3742730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kern="0" spc="-18" dirty="0">
                <a:solidFill>
                  <a:srgbClr val="E5E0D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Подберём аккумулятор по объёму.</a:t>
            </a:r>
            <a:endParaRPr lang="en-US" sz="17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19331" y="689549"/>
            <a:ext cx="9953469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Найдем объем цилиндра когда поршень находится в нижней точке. </a:t>
            </a:r>
          </a:p>
          <a:p>
            <a:r>
              <a:rPr lang="ru-RU" sz="2800" dirty="0" smtClean="0"/>
              <a:t> </a:t>
            </a:r>
          </a:p>
          <a:p>
            <a:r>
              <a:rPr lang="ru-RU" sz="2800" dirty="0" smtClean="0"/>
              <a:t>Диаметр цилиндра 79,4 мм, ход поршня 80 мм.</a:t>
            </a:r>
          </a:p>
          <a:p>
            <a:endParaRPr lang="ru-RU" sz="2800" dirty="0" smtClean="0"/>
          </a:p>
          <a:p>
            <a:r>
              <a:rPr lang="ru-RU" sz="2800" dirty="0" smtClean="0"/>
              <a:t>Для того чтобы посчитать объем цилиндра, необходимо умножить площадь основания на высоту.</a:t>
            </a:r>
          </a:p>
          <a:p>
            <a:endParaRPr lang="ru-RU" sz="2800" dirty="0" smtClean="0"/>
          </a:p>
          <a:p>
            <a:r>
              <a:rPr lang="ru-RU" sz="2800" dirty="0" smtClean="0"/>
              <a:t>В общем:</a:t>
            </a:r>
          </a:p>
          <a:p>
            <a:r>
              <a:rPr lang="ru-RU" sz="2800" dirty="0" smtClean="0"/>
              <a:t>r — радиус поршня, т.е. 79,4/2=39,7 мм</a:t>
            </a:r>
          </a:p>
          <a:p>
            <a:r>
              <a:rPr lang="ru-RU" sz="2800" dirty="0" smtClean="0"/>
              <a:t>h — ход поршня, 80 мм</a:t>
            </a:r>
          </a:p>
          <a:p>
            <a:endParaRPr lang="ru-RU" sz="2800" dirty="0" smtClean="0"/>
          </a:p>
          <a:p>
            <a:r>
              <a:rPr lang="ru-RU" sz="2800" dirty="0" smtClean="0"/>
              <a:t>Формула:</a:t>
            </a:r>
          </a:p>
          <a:p>
            <a:r>
              <a:rPr lang="ru-RU" sz="2800" dirty="0" smtClean="0"/>
              <a:t>V=(4*3,14*r*r*h)/1000</a:t>
            </a:r>
          </a:p>
          <a:p>
            <a:endParaRPr lang="ru-RU" sz="2800" dirty="0" smtClean="0"/>
          </a:p>
          <a:p>
            <a:r>
              <a:rPr lang="ru-RU" sz="2800" dirty="0" smtClean="0"/>
              <a:t>Объем двигателя 1584 </a:t>
            </a:r>
            <a:r>
              <a:rPr lang="ru-RU" sz="2800" dirty="0" err="1" smtClean="0"/>
              <a:t>куб.см</a:t>
            </a:r>
            <a:r>
              <a:rPr lang="ru-RU" sz="2800" dirty="0" smtClean="0"/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41811698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1048703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kern="0" spc="-134" dirty="0">
                <a:solidFill>
                  <a:srgbClr val="FFFFFF"/>
                </a:solidFill>
                <a:latin typeface="Roboto Mono Medium" pitchFamily="34" charset="0"/>
                <a:ea typeface="Roboto Mono Medium" pitchFamily="34" charset="-122"/>
                <a:cs typeface="Roboto Mono Medium" pitchFamily="34" charset="-120"/>
              </a:rPr>
              <a:t>Расчёт объёма сложных фигур: Топливный бак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6535341" y="2806422"/>
            <a:ext cx="30480" cy="4374475"/>
          </a:xfrm>
          <a:prstGeom prst="roundRect">
            <a:avLst>
              <a:gd name="adj" fmla="val 111628"/>
            </a:avLst>
          </a:prstGeom>
          <a:solidFill>
            <a:srgbClr val="595959"/>
          </a:solidFill>
          <a:ln/>
        </p:spPr>
      </p:sp>
      <p:sp>
        <p:nvSpPr>
          <p:cNvPr id="5" name="Shape 2"/>
          <p:cNvSpPr/>
          <p:nvPr/>
        </p:nvSpPr>
        <p:spPr>
          <a:xfrm>
            <a:off x="6760012" y="3301484"/>
            <a:ext cx="680442" cy="30480"/>
          </a:xfrm>
          <a:prstGeom prst="roundRect">
            <a:avLst>
              <a:gd name="adj" fmla="val 111628"/>
            </a:avLst>
          </a:prstGeom>
          <a:solidFill>
            <a:srgbClr val="595959"/>
          </a:solidFill>
          <a:ln/>
        </p:spPr>
      </p:sp>
      <p:sp>
        <p:nvSpPr>
          <p:cNvPr id="6" name="Shape 3"/>
          <p:cNvSpPr/>
          <p:nvPr/>
        </p:nvSpPr>
        <p:spPr>
          <a:xfrm>
            <a:off x="6280190" y="3061573"/>
            <a:ext cx="510302" cy="510302"/>
          </a:xfrm>
          <a:prstGeom prst="roundRect">
            <a:avLst>
              <a:gd name="adj" fmla="val 6667"/>
            </a:avLst>
          </a:prstGeom>
          <a:solidFill>
            <a:srgbClr val="404040"/>
          </a:solidFill>
          <a:ln/>
        </p:spPr>
      </p:sp>
      <p:sp>
        <p:nvSpPr>
          <p:cNvPr id="7" name="Text 4"/>
          <p:cNvSpPr/>
          <p:nvPr/>
        </p:nvSpPr>
        <p:spPr>
          <a:xfrm>
            <a:off x="6365260" y="3104078"/>
            <a:ext cx="340162" cy="4252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kern="0" spc="-80" dirty="0">
                <a:solidFill>
                  <a:srgbClr val="E5E0DF"/>
                </a:solidFill>
                <a:latin typeface="Roboto Mono Medium" pitchFamily="34" charset="0"/>
                <a:ea typeface="Roboto Mono Medium" pitchFamily="34" charset="-122"/>
                <a:cs typeface="Roboto Mono Medium" pitchFamily="34" charset="-120"/>
              </a:rPr>
              <a:t>1</a:t>
            </a:r>
            <a:endParaRPr lang="en-US" sz="2650" dirty="0"/>
          </a:p>
        </p:txBody>
      </p:sp>
      <p:sp>
        <p:nvSpPr>
          <p:cNvPr id="8" name="Text 5"/>
          <p:cNvSpPr/>
          <p:nvPr/>
        </p:nvSpPr>
        <p:spPr>
          <a:xfrm>
            <a:off x="7669411" y="3033236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kern="0" spc="-67" dirty="0">
                <a:solidFill>
                  <a:srgbClr val="E5E0DF"/>
                </a:solidFill>
                <a:latin typeface="Roboto Mono Medium" pitchFamily="34" charset="0"/>
                <a:ea typeface="Roboto Mono Medium" pitchFamily="34" charset="-122"/>
                <a:cs typeface="Roboto Mono Medium" pitchFamily="34" charset="-120"/>
              </a:rPr>
              <a:t>Метод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7669411" y="3523655"/>
            <a:ext cx="616719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kern="0" spc="-18" dirty="0">
                <a:solidFill>
                  <a:srgbClr val="E5E0D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Приближённые методы для сложных форм.</a:t>
            </a:r>
            <a:endParaRPr lang="en-US" sz="1750" dirty="0"/>
          </a:p>
        </p:txBody>
      </p:sp>
      <p:sp>
        <p:nvSpPr>
          <p:cNvPr id="10" name="Shape 7"/>
          <p:cNvSpPr/>
          <p:nvPr/>
        </p:nvSpPr>
        <p:spPr>
          <a:xfrm>
            <a:off x="6760012" y="4835247"/>
            <a:ext cx="680442" cy="30480"/>
          </a:xfrm>
          <a:prstGeom prst="roundRect">
            <a:avLst>
              <a:gd name="adj" fmla="val 111628"/>
            </a:avLst>
          </a:prstGeom>
          <a:solidFill>
            <a:srgbClr val="595959"/>
          </a:solidFill>
          <a:ln/>
        </p:spPr>
      </p:sp>
      <p:sp>
        <p:nvSpPr>
          <p:cNvPr id="11" name="Shape 8"/>
          <p:cNvSpPr/>
          <p:nvPr/>
        </p:nvSpPr>
        <p:spPr>
          <a:xfrm>
            <a:off x="6280190" y="4595336"/>
            <a:ext cx="510302" cy="510302"/>
          </a:xfrm>
          <a:prstGeom prst="roundRect">
            <a:avLst>
              <a:gd name="adj" fmla="val 6667"/>
            </a:avLst>
          </a:prstGeom>
          <a:solidFill>
            <a:srgbClr val="404040"/>
          </a:solidFill>
          <a:ln/>
        </p:spPr>
      </p:sp>
      <p:sp>
        <p:nvSpPr>
          <p:cNvPr id="12" name="Text 9"/>
          <p:cNvSpPr/>
          <p:nvPr/>
        </p:nvSpPr>
        <p:spPr>
          <a:xfrm>
            <a:off x="6365260" y="4637842"/>
            <a:ext cx="340162" cy="4252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kern="0" spc="-80" dirty="0">
                <a:solidFill>
                  <a:srgbClr val="E5E0DF"/>
                </a:solidFill>
                <a:latin typeface="Roboto Mono Medium" pitchFamily="34" charset="0"/>
                <a:ea typeface="Roboto Mono Medium" pitchFamily="34" charset="-122"/>
                <a:cs typeface="Roboto Mono Medium" pitchFamily="34" charset="-120"/>
              </a:rPr>
              <a:t>2</a:t>
            </a:r>
            <a:endParaRPr lang="en-US" sz="2650" dirty="0"/>
          </a:p>
        </p:txBody>
      </p:sp>
      <p:sp>
        <p:nvSpPr>
          <p:cNvPr id="13" name="Text 10"/>
          <p:cNvSpPr/>
          <p:nvPr/>
        </p:nvSpPr>
        <p:spPr>
          <a:xfrm>
            <a:off x="7669411" y="456699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kern="0" spc="-67" dirty="0">
                <a:solidFill>
                  <a:srgbClr val="E5E0DF"/>
                </a:solidFill>
                <a:latin typeface="Roboto Mono Medium" pitchFamily="34" charset="0"/>
                <a:ea typeface="Roboto Mono Medium" pitchFamily="34" charset="-122"/>
                <a:cs typeface="Roboto Mono Medium" pitchFamily="34" charset="-120"/>
              </a:rPr>
              <a:t>Разделение</a:t>
            </a:r>
            <a:endParaRPr lang="en-US" sz="2200" dirty="0"/>
          </a:p>
        </p:txBody>
      </p:sp>
      <p:sp>
        <p:nvSpPr>
          <p:cNvPr id="14" name="Text 11"/>
          <p:cNvSpPr/>
          <p:nvPr/>
        </p:nvSpPr>
        <p:spPr>
          <a:xfrm>
            <a:off x="7669411" y="5057418"/>
            <a:ext cx="616719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kern="0" spc="-18" dirty="0">
                <a:solidFill>
                  <a:srgbClr val="E5E0D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Разделим бак на простые фигуры.</a:t>
            </a:r>
            <a:endParaRPr lang="en-US" sz="1750" dirty="0"/>
          </a:p>
        </p:txBody>
      </p:sp>
      <p:sp>
        <p:nvSpPr>
          <p:cNvPr id="15" name="Shape 12"/>
          <p:cNvSpPr/>
          <p:nvPr/>
        </p:nvSpPr>
        <p:spPr>
          <a:xfrm>
            <a:off x="6760012" y="6369010"/>
            <a:ext cx="680442" cy="30480"/>
          </a:xfrm>
          <a:prstGeom prst="roundRect">
            <a:avLst>
              <a:gd name="adj" fmla="val 111628"/>
            </a:avLst>
          </a:prstGeom>
          <a:solidFill>
            <a:srgbClr val="595959"/>
          </a:solidFill>
          <a:ln/>
        </p:spPr>
      </p:sp>
      <p:sp>
        <p:nvSpPr>
          <p:cNvPr id="16" name="Shape 13"/>
          <p:cNvSpPr/>
          <p:nvPr/>
        </p:nvSpPr>
        <p:spPr>
          <a:xfrm>
            <a:off x="6280190" y="6129099"/>
            <a:ext cx="510302" cy="510302"/>
          </a:xfrm>
          <a:prstGeom prst="roundRect">
            <a:avLst>
              <a:gd name="adj" fmla="val 6667"/>
            </a:avLst>
          </a:prstGeom>
          <a:solidFill>
            <a:srgbClr val="404040"/>
          </a:solidFill>
          <a:ln/>
        </p:spPr>
      </p:sp>
      <p:sp>
        <p:nvSpPr>
          <p:cNvPr id="17" name="Text 14"/>
          <p:cNvSpPr/>
          <p:nvPr/>
        </p:nvSpPr>
        <p:spPr>
          <a:xfrm>
            <a:off x="6365260" y="6171605"/>
            <a:ext cx="340162" cy="4252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kern="0" spc="-80" dirty="0">
                <a:solidFill>
                  <a:srgbClr val="E5E0DF"/>
                </a:solidFill>
                <a:latin typeface="Roboto Mono Medium" pitchFamily="34" charset="0"/>
                <a:ea typeface="Roboto Mono Medium" pitchFamily="34" charset="-122"/>
                <a:cs typeface="Roboto Mono Medium" pitchFamily="34" charset="-120"/>
              </a:rPr>
              <a:t>3</a:t>
            </a:r>
            <a:endParaRPr lang="en-US" sz="2650" dirty="0"/>
          </a:p>
        </p:txBody>
      </p:sp>
      <p:sp>
        <p:nvSpPr>
          <p:cNvPr id="18" name="Text 15"/>
          <p:cNvSpPr/>
          <p:nvPr/>
        </p:nvSpPr>
        <p:spPr>
          <a:xfrm>
            <a:off x="7669411" y="6100763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kern="0" spc="-67" dirty="0">
                <a:solidFill>
                  <a:srgbClr val="E5E0DF"/>
                </a:solidFill>
                <a:latin typeface="Roboto Mono Medium" pitchFamily="34" charset="0"/>
                <a:ea typeface="Roboto Mono Medium" pitchFamily="34" charset="-122"/>
                <a:cs typeface="Roboto Mono Medium" pitchFamily="34" charset="-120"/>
              </a:rPr>
              <a:t>Пример</a:t>
            </a:r>
            <a:endParaRPr lang="en-US" sz="2200" dirty="0"/>
          </a:p>
        </p:txBody>
      </p:sp>
      <p:sp>
        <p:nvSpPr>
          <p:cNvPr id="19" name="Text 16"/>
          <p:cNvSpPr/>
          <p:nvPr/>
        </p:nvSpPr>
        <p:spPr>
          <a:xfrm>
            <a:off x="7669411" y="6591181"/>
            <a:ext cx="616719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kern="0" spc="-18" dirty="0">
                <a:solidFill>
                  <a:srgbClr val="E5E0D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Оценим вместимость бака.</a:t>
            </a:r>
            <a:endParaRPr lang="en-US" sz="17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896660"/>
            <a:ext cx="130428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kern="0" spc="-134" dirty="0">
                <a:solidFill>
                  <a:srgbClr val="FFFFFF"/>
                </a:solidFill>
                <a:latin typeface="Roboto Mono Medium" pitchFamily="34" charset="0"/>
                <a:ea typeface="Roboto Mono Medium" pitchFamily="34" charset="-122"/>
                <a:cs typeface="Roboto Mono Medium" pitchFamily="34" charset="-120"/>
              </a:rPr>
              <a:t>Определение объёма охлаждающей жидкости в системе охлаждения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1743789" y="4442222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750"/>
              </a:lnSpc>
              <a:buNone/>
            </a:pPr>
            <a:r>
              <a:rPr lang="en-US" sz="2200" kern="0" spc="-67" dirty="0">
                <a:solidFill>
                  <a:srgbClr val="E5E0DF"/>
                </a:solidFill>
                <a:latin typeface="Roboto Mono Medium" pitchFamily="34" charset="0"/>
                <a:ea typeface="Roboto Mono Medium" pitchFamily="34" charset="-122"/>
                <a:cs typeface="Roboto Mono Medium" pitchFamily="34" charset="-120"/>
              </a:rPr>
              <a:t>Важность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793790" y="4932640"/>
            <a:ext cx="3785235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ts val="2850"/>
              </a:lnSpc>
              <a:buNone/>
            </a:pPr>
            <a:r>
              <a:rPr lang="en-US" sz="1750" kern="0" spc="-18" dirty="0">
                <a:solidFill>
                  <a:srgbClr val="E5E0D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Точный объём охлаждающей жидкости важен.</a:t>
            </a:r>
            <a:endParaRPr lang="en-US" sz="1750" dirty="0"/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2653" y="2767846"/>
            <a:ext cx="4564975" cy="4564975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5980033" y="4850963"/>
            <a:ext cx="318968" cy="3986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000"/>
              </a:lnSpc>
              <a:buNone/>
            </a:pPr>
            <a:r>
              <a:rPr lang="en-US" sz="2500" kern="0" spc="-54" dirty="0">
                <a:solidFill>
                  <a:srgbClr val="E5E0DF"/>
                </a:solidFill>
                <a:latin typeface="Roboto Mono Medium" pitchFamily="34" charset="0"/>
                <a:ea typeface="Roboto Mono Medium" pitchFamily="34" charset="-122"/>
                <a:cs typeface="Roboto Mono Medium" pitchFamily="34" charset="-120"/>
              </a:rPr>
              <a:t>1</a:t>
            </a:r>
            <a:endParaRPr lang="en-US" sz="2500" dirty="0"/>
          </a:p>
        </p:txBody>
      </p:sp>
      <p:sp>
        <p:nvSpPr>
          <p:cNvPr id="7" name="Text 4"/>
          <p:cNvSpPr/>
          <p:nvPr/>
        </p:nvSpPr>
        <p:spPr>
          <a:xfrm>
            <a:off x="9597628" y="3306604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kern="0" spc="-67" dirty="0">
                <a:solidFill>
                  <a:srgbClr val="E5E0DF"/>
                </a:solidFill>
                <a:latin typeface="Roboto Mono Medium" pitchFamily="34" charset="0"/>
                <a:ea typeface="Roboto Mono Medium" pitchFamily="34" charset="-122"/>
                <a:cs typeface="Roboto Mono Medium" pitchFamily="34" charset="-120"/>
              </a:rPr>
              <a:t>Расчёт</a:t>
            </a:r>
            <a:endParaRPr lang="en-US" sz="2200" dirty="0"/>
          </a:p>
        </p:txBody>
      </p:sp>
      <p:sp>
        <p:nvSpPr>
          <p:cNvPr id="8" name="Text 5"/>
          <p:cNvSpPr/>
          <p:nvPr/>
        </p:nvSpPr>
        <p:spPr>
          <a:xfrm>
            <a:off x="9597628" y="3797022"/>
            <a:ext cx="4238982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kern="0" spc="-18" dirty="0">
                <a:solidFill>
                  <a:srgbClr val="E5E0D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Рассчитаем объём расширительного бачка и радиатора.</a:t>
            </a:r>
            <a:endParaRPr lang="en-US" sz="1750" dirty="0"/>
          </a:p>
        </p:txBody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32653" y="2767846"/>
            <a:ext cx="4564975" cy="4564975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7743230" y="3832979"/>
            <a:ext cx="318968" cy="3986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000"/>
              </a:lnSpc>
              <a:buNone/>
            </a:pPr>
            <a:r>
              <a:rPr lang="en-US" sz="2500" kern="0" spc="-54" dirty="0">
                <a:solidFill>
                  <a:srgbClr val="E5E0DF"/>
                </a:solidFill>
                <a:latin typeface="Roboto Mono Medium" pitchFamily="34" charset="0"/>
                <a:ea typeface="Roboto Mono Medium" pitchFamily="34" charset="-122"/>
                <a:cs typeface="Roboto Mono Medium" pitchFamily="34" charset="-120"/>
              </a:rPr>
              <a:t>2</a:t>
            </a:r>
            <a:endParaRPr lang="en-US" sz="2500" dirty="0"/>
          </a:p>
        </p:txBody>
      </p:sp>
      <p:sp>
        <p:nvSpPr>
          <p:cNvPr id="11" name="Text 7"/>
          <p:cNvSpPr/>
          <p:nvPr/>
        </p:nvSpPr>
        <p:spPr>
          <a:xfrm>
            <a:off x="9597628" y="5940623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kern="0" spc="-67" dirty="0">
                <a:solidFill>
                  <a:srgbClr val="E5E0DF"/>
                </a:solidFill>
                <a:latin typeface="Roboto Mono Medium" pitchFamily="34" charset="0"/>
                <a:ea typeface="Roboto Mono Medium" pitchFamily="34" charset="-122"/>
                <a:cs typeface="Roboto Mono Medium" pitchFamily="34" charset="-120"/>
              </a:rPr>
              <a:t>Проверка</a:t>
            </a:r>
            <a:endParaRPr lang="en-US" sz="2200" dirty="0"/>
          </a:p>
        </p:txBody>
      </p:sp>
      <p:sp>
        <p:nvSpPr>
          <p:cNvPr id="12" name="Text 8"/>
          <p:cNvSpPr/>
          <p:nvPr/>
        </p:nvSpPr>
        <p:spPr>
          <a:xfrm>
            <a:off x="9597628" y="6431042"/>
            <a:ext cx="4238982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kern="0" spc="-18" dirty="0">
                <a:solidFill>
                  <a:srgbClr val="E5E0D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Проверим уровень и дольём жидкость.</a:t>
            </a:r>
            <a:endParaRPr lang="en-US" sz="1750" dirty="0"/>
          </a:p>
        </p:txBody>
      </p:sp>
      <p:pic>
        <p:nvPicPr>
          <p:cNvPr id="13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32653" y="2767846"/>
            <a:ext cx="4564975" cy="4564975"/>
          </a:xfrm>
          <a:prstGeom prst="rect">
            <a:avLst/>
          </a:prstGeom>
        </p:spPr>
      </p:pic>
      <p:sp>
        <p:nvSpPr>
          <p:cNvPr id="14" name="Text 9"/>
          <p:cNvSpPr/>
          <p:nvPr/>
        </p:nvSpPr>
        <p:spPr>
          <a:xfrm>
            <a:off x="7743230" y="5868948"/>
            <a:ext cx="318968" cy="3986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000"/>
              </a:lnSpc>
              <a:buNone/>
            </a:pPr>
            <a:r>
              <a:rPr lang="en-US" sz="2500" kern="0" spc="-54" dirty="0">
                <a:solidFill>
                  <a:srgbClr val="E5E0DF"/>
                </a:solidFill>
                <a:latin typeface="Roboto Mono Medium" pitchFamily="34" charset="0"/>
                <a:ea typeface="Roboto Mono Medium" pitchFamily="34" charset="-122"/>
                <a:cs typeface="Roboto Mono Medium" pitchFamily="34" charset="-120"/>
              </a:rPr>
              <a:t>3</a:t>
            </a:r>
            <a:endParaRPr lang="en-US" sz="25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835235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3917871"/>
            <a:ext cx="130428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kern="0" spc="-134" dirty="0">
                <a:solidFill>
                  <a:srgbClr val="FFFFFF"/>
                </a:solidFill>
                <a:latin typeface="Roboto Mono Medium" pitchFamily="34" charset="0"/>
                <a:ea typeface="Roboto Mono Medium" pitchFamily="34" charset="-122"/>
                <a:cs typeface="Roboto Mono Medium" pitchFamily="34" charset="-120"/>
              </a:rPr>
              <a:t>Расчёт объёма масла в двигателе и трансмиссии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793790" y="5930741"/>
            <a:ext cx="510302" cy="510302"/>
          </a:xfrm>
          <a:prstGeom prst="roundRect">
            <a:avLst>
              <a:gd name="adj" fmla="val 6667"/>
            </a:avLst>
          </a:prstGeom>
          <a:solidFill>
            <a:srgbClr val="404040"/>
          </a:solidFill>
          <a:ln/>
        </p:spPr>
      </p:sp>
      <p:sp>
        <p:nvSpPr>
          <p:cNvPr id="5" name="Text 2"/>
          <p:cNvSpPr/>
          <p:nvPr/>
        </p:nvSpPr>
        <p:spPr>
          <a:xfrm>
            <a:off x="878860" y="5973247"/>
            <a:ext cx="340162" cy="4252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kern="0" spc="-80" dirty="0">
                <a:solidFill>
                  <a:srgbClr val="E5E0DF"/>
                </a:solidFill>
                <a:latin typeface="Roboto Mono Medium" pitchFamily="34" charset="0"/>
                <a:ea typeface="Roboto Mono Medium" pitchFamily="34" charset="-122"/>
                <a:cs typeface="Roboto Mono Medium" pitchFamily="34" charset="-120"/>
              </a:rPr>
              <a:t>1</a:t>
            </a:r>
            <a:endParaRPr lang="en-US" sz="2650" dirty="0"/>
          </a:p>
        </p:txBody>
      </p:sp>
      <p:sp>
        <p:nvSpPr>
          <p:cNvPr id="6" name="Text 3"/>
          <p:cNvSpPr/>
          <p:nvPr/>
        </p:nvSpPr>
        <p:spPr>
          <a:xfrm>
            <a:off x="1530906" y="5930741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kern="0" spc="-67" dirty="0">
                <a:solidFill>
                  <a:srgbClr val="E5E0DF"/>
                </a:solidFill>
                <a:latin typeface="Roboto Mono Medium" pitchFamily="34" charset="0"/>
                <a:ea typeface="Roboto Mono Medium" pitchFamily="34" charset="-122"/>
                <a:cs typeface="Roboto Mono Medium" pitchFamily="34" charset="-120"/>
              </a:rPr>
              <a:t>Значение</a:t>
            </a:r>
            <a:endParaRPr lang="en-US" sz="2200" dirty="0"/>
          </a:p>
        </p:txBody>
      </p:sp>
      <p:sp>
        <p:nvSpPr>
          <p:cNvPr id="7" name="Text 4"/>
          <p:cNvSpPr/>
          <p:nvPr/>
        </p:nvSpPr>
        <p:spPr>
          <a:xfrm>
            <a:off x="1530906" y="6421160"/>
            <a:ext cx="3459242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kern="0" spc="-18" dirty="0">
                <a:solidFill>
                  <a:srgbClr val="E5E0D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Правильный объём масла важен.</a:t>
            </a:r>
            <a:endParaRPr lang="en-US" sz="1750" dirty="0"/>
          </a:p>
        </p:txBody>
      </p:sp>
      <p:sp>
        <p:nvSpPr>
          <p:cNvPr id="8" name="Shape 5"/>
          <p:cNvSpPr/>
          <p:nvPr/>
        </p:nvSpPr>
        <p:spPr>
          <a:xfrm>
            <a:off x="5216962" y="5930741"/>
            <a:ext cx="510302" cy="510302"/>
          </a:xfrm>
          <a:prstGeom prst="roundRect">
            <a:avLst>
              <a:gd name="adj" fmla="val 6667"/>
            </a:avLst>
          </a:prstGeom>
          <a:solidFill>
            <a:srgbClr val="404040"/>
          </a:solidFill>
          <a:ln/>
        </p:spPr>
      </p:sp>
      <p:sp>
        <p:nvSpPr>
          <p:cNvPr id="9" name="Text 6"/>
          <p:cNvSpPr/>
          <p:nvPr/>
        </p:nvSpPr>
        <p:spPr>
          <a:xfrm>
            <a:off x="5302032" y="5973247"/>
            <a:ext cx="340162" cy="4252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kern="0" spc="-80" dirty="0">
                <a:solidFill>
                  <a:srgbClr val="E5E0DF"/>
                </a:solidFill>
                <a:latin typeface="Roboto Mono Medium" pitchFamily="34" charset="0"/>
                <a:ea typeface="Roboto Mono Medium" pitchFamily="34" charset="-122"/>
                <a:cs typeface="Roboto Mono Medium" pitchFamily="34" charset="-120"/>
              </a:rPr>
              <a:t>2</a:t>
            </a:r>
            <a:endParaRPr lang="en-US" sz="2650" dirty="0"/>
          </a:p>
        </p:txBody>
      </p:sp>
      <p:sp>
        <p:nvSpPr>
          <p:cNvPr id="10" name="Text 7"/>
          <p:cNvSpPr/>
          <p:nvPr/>
        </p:nvSpPr>
        <p:spPr>
          <a:xfrm>
            <a:off x="5954078" y="5930741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kern="0" spc="-67" dirty="0">
                <a:solidFill>
                  <a:srgbClr val="E5E0DF"/>
                </a:solidFill>
                <a:latin typeface="Roboto Mono Medium" pitchFamily="34" charset="0"/>
                <a:ea typeface="Roboto Mono Medium" pitchFamily="34" charset="-122"/>
                <a:cs typeface="Roboto Mono Medium" pitchFamily="34" charset="-120"/>
              </a:rPr>
              <a:t>Инструменты</a:t>
            </a:r>
            <a:endParaRPr lang="en-US" sz="2200" dirty="0"/>
          </a:p>
        </p:txBody>
      </p:sp>
      <p:sp>
        <p:nvSpPr>
          <p:cNvPr id="11" name="Text 8"/>
          <p:cNvSpPr/>
          <p:nvPr/>
        </p:nvSpPr>
        <p:spPr>
          <a:xfrm>
            <a:off x="5954078" y="6421160"/>
            <a:ext cx="3459242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kern="0" spc="-18" dirty="0">
                <a:solidFill>
                  <a:srgbClr val="E5E0D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Используем мерные ёмкости и указатели.</a:t>
            </a:r>
            <a:endParaRPr lang="en-US" sz="1750" dirty="0"/>
          </a:p>
        </p:txBody>
      </p:sp>
      <p:sp>
        <p:nvSpPr>
          <p:cNvPr id="12" name="Shape 9"/>
          <p:cNvSpPr/>
          <p:nvPr/>
        </p:nvSpPr>
        <p:spPr>
          <a:xfrm>
            <a:off x="9640133" y="5930741"/>
            <a:ext cx="510302" cy="510302"/>
          </a:xfrm>
          <a:prstGeom prst="roundRect">
            <a:avLst>
              <a:gd name="adj" fmla="val 6667"/>
            </a:avLst>
          </a:prstGeom>
          <a:solidFill>
            <a:srgbClr val="404040"/>
          </a:solidFill>
          <a:ln/>
        </p:spPr>
      </p:sp>
      <p:sp>
        <p:nvSpPr>
          <p:cNvPr id="13" name="Text 10"/>
          <p:cNvSpPr/>
          <p:nvPr/>
        </p:nvSpPr>
        <p:spPr>
          <a:xfrm>
            <a:off x="9725204" y="5973247"/>
            <a:ext cx="340162" cy="4252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kern="0" spc="-80" dirty="0">
                <a:solidFill>
                  <a:srgbClr val="E5E0DF"/>
                </a:solidFill>
                <a:latin typeface="Roboto Mono Medium" pitchFamily="34" charset="0"/>
                <a:ea typeface="Roboto Mono Medium" pitchFamily="34" charset="-122"/>
                <a:cs typeface="Roboto Mono Medium" pitchFamily="34" charset="-120"/>
              </a:rPr>
              <a:t>3</a:t>
            </a:r>
            <a:endParaRPr lang="en-US" sz="2650" dirty="0"/>
          </a:p>
        </p:txBody>
      </p:sp>
      <p:sp>
        <p:nvSpPr>
          <p:cNvPr id="14" name="Text 11"/>
          <p:cNvSpPr/>
          <p:nvPr/>
        </p:nvSpPr>
        <p:spPr>
          <a:xfrm>
            <a:off x="10377249" y="5930741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kern="0" spc="-67" dirty="0">
                <a:solidFill>
                  <a:srgbClr val="E5E0DF"/>
                </a:solidFill>
                <a:latin typeface="Roboto Mono Medium" pitchFamily="34" charset="0"/>
                <a:ea typeface="Roboto Mono Medium" pitchFamily="34" charset="-122"/>
                <a:cs typeface="Roboto Mono Medium" pitchFamily="34" charset="-120"/>
              </a:rPr>
              <a:t>Последствия</a:t>
            </a:r>
            <a:endParaRPr lang="en-US" sz="2200" dirty="0"/>
          </a:p>
        </p:txBody>
      </p:sp>
      <p:sp>
        <p:nvSpPr>
          <p:cNvPr id="15" name="Text 12"/>
          <p:cNvSpPr/>
          <p:nvPr/>
        </p:nvSpPr>
        <p:spPr>
          <a:xfrm>
            <a:off x="10377249" y="6421160"/>
            <a:ext cx="3459242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kern="0" spc="-18" dirty="0">
                <a:solidFill>
                  <a:srgbClr val="E5E0D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Недостаток или избыток вреден.</a:t>
            </a:r>
            <a:endParaRPr lang="en-US" sz="17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2049423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kern="0" spc="-134" dirty="0">
                <a:solidFill>
                  <a:srgbClr val="FFFFFF"/>
                </a:solidFill>
                <a:latin typeface="Roboto Mono Medium" pitchFamily="34" charset="0"/>
                <a:ea typeface="Roboto Mono Medium" pitchFamily="34" charset="-122"/>
                <a:cs typeface="Roboto Mono Medium" pitchFamily="34" charset="-120"/>
              </a:rPr>
              <a:t>Применение объёмных расчётов при замене шин</a:t>
            </a:r>
            <a:endParaRPr lang="en-US" sz="445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0190" y="3807143"/>
            <a:ext cx="566976" cy="566976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6280190" y="4600932"/>
            <a:ext cx="2291953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kern="0" spc="-67" dirty="0">
                <a:solidFill>
                  <a:srgbClr val="E5E0DF"/>
                </a:solidFill>
                <a:latin typeface="Roboto Mono Medium" pitchFamily="34" charset="0"/>
                <a:ea typeface="Roboto Mono Medium" pitchFamily="34" charset="-122"/>
                <a:cs typeface="Roboto Mono Medium" pitchFamily="34" charset="-120"/>
              </a:rPr>
              <a:t>Воздух</a:t>
            </a:r>
            <a:endParaRPr lang="en-US" sz="2200" dirty="0"/>
          </a:p>
        </p:txBody>
      </p:sp>
      <p:sp>
        <p:nvSpPr>
          <p:cNvPr id="6" name="Text 2"/>
          <p:cNvSpPr/>
          <p:nvPr/>
        </p:nvSpPr>
        <p:spPr>
          <a:xfrm>
            <a:off x="6280190" y="5091351"/>
            <a:ext cx="2291953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kern="0" spc="-18" dirty="0">
                <a:solidFill>
                  <a:srgbClr val="E5E0D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Рассчитаем объём воздуха в шинах.</a:t>
            </a:r>
            <a:endParaRPr lang="en-US" sz="175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12304" y="3807143"/>
            <a:ext cx="566976" cy="566976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8912304" y="4600932"/>
            <a:ext cx="2292072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kern="0" spc="-67" dirty="0">
                <a:solidFill>
                  <a:srgbClr val="E5E0DF"/>
                </a:solidFill>
                <a:latin typeface="Roboto Mono Medium" pitchFamily="34" charset="0"/>
                <a:ea typeface="Roboto Mono Medium" pitchFamily="34" charset="-122"/>
                <a:cs typeface="Roboto Mono Medium" pitchFamily="34" charset="-120"/>
              </a:rPr>
              <a:t>Зависимость</a:t>
            </a:r>
            <a:endParaRPr lang="en-US" sz="2200" dirty="0"/>
          </a:p>
        </p:txBody>
      </p:sp>
      <p:sp>
        <p:nvSpPr>
          <p:cNvPr id="9" name="Text 4"/>
          <p:cNvSpPr/>
          <p:nvPr/>
        </p:nvSpPr>
        <p:spPr>
          <a:xfrm>
            <a:off x="8912304" y="5091351"/>
            <a:ext cx="2292072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kern="0" spc="-18" dirty="0">
                <a:solidFill>
                  <a:srgbClr val="E5E0D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Объём зависит от размера шины.</a:t>
            </a:r>
            <a:endParaRPr lang="en-US" sz="175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544538" y="3807143"/>
            <a:ext cx="566976" cy="566976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11544538" y="4600932"/>
            <a:ext cx="2291953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kern="0" spc="-67" dirty="0">
                <a:solidFill>
                  <a:srgbClr val="E5E0DF"/>
                </a:solidFill>
                <a:latin typeface="Roboto Mono Medium" pitchFamily="34" charset="0"/>
                <a:ea typeface="Roboto Mono Medium" pitchFamily="34" charset="-122"/>
                <a:cs typeface="Roboto Mono Medium" pitchFamily="34" charset="-120"/>
              </a:rPr>
              <a:t>Инструменты</a:t>
            </a:r>
            <a:endParaRPr lang="en-US" sz="2200" dirty="0"/>
          </a:p>
        </p:txBody>
      </p:sp>
      <p:sp>
        <p:nvSpPr>
          <p:cNvPr id="12" name="Text 6"/>
          <p:cNvSpPr/>
          <p:nvPr/>
        </p:nvSpPr>
        <p:spPr>
          <a:xfrm>
            <a:off x="11544538" y="5091351"/>
            <a:ext cx="2291953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kern="0" spc="-18" dirty="0">
                <a:solidFill>
                  <a:srgbClr val="E5E0D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Измерим и отрегулируем давление.</a:t>
            </a:r>
            <a:endParaRPr lang="en-US" sz="17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222290" y="5547955"/>
            <a:ext cx="130428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kern="0" spc="-134" dirty="0">
                <a:solidFill>
                  <a:srgbClr val="FFFFFF"/>
                </a:solidFill>
                <a:latin typeface="Roboto Mono Medium" pitchFamily="34" charset="0"/>
                <a:ea typeface="Roboto Mono Medium" pitchFamily="34" charset="-122"/>
                <a:cs typeface="Roboto Mono Medium" pitchFamily="34" charset="-120"/>
              </a:rPr>
              <a:t>Заключение: Геометрия - ключ к успеху в автосервисе</a:t>
            </a:r>
            <a:endParaRPr lang="en-US" sz="4450" dirty="0"/>
          </a:p>
        </p:txBody>
      </p:sp>
      <p:sp>
        <p:nvSpPr>
          <p:cNvPr id="4" name="Text 1"/>
          <p:cNvSpPr/>
          <p:nvPr/>
        </p:nvSpPr>
        <p:spPr>
          <a:xfrm>
            <a:off x="222290" y="7134225"/>
            <a:ext cx="13042821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kern="0" spc="-18" dirty="0">
                <a:solidFill>
                  <a:srgbClr val="E5E0D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Геометрия важна для автослесаря. Изучайте и совершенствуйте навыки. Это поможет вам в </a:t>
            </a:r>
            <a:r>
              <a:rPr lang="en-US" sz="1750" kern="0" spc="-18" dirty="0" err="1" smtClean="0">
                <a:solidFill>
                  <a:srgbClr val="E5E0D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работе</a:t>
            </a:r>
            <a:r>
              <a:rPr lang="ru-RU" sz="1750" kern="0" spc="-18" dirty="0" smtClean="0">
                <a:solidFill>
                  <a:srgbClr val="E5E0D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!</a:t>
            </a:r>
            <a:r>
              <a:rPr lang="en-US" sz="1750" kern="0" spc="-18" dirty="0" smtClean="0">
                <a:solidFill>
                  <a:srgbClr val="E5E0D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endParaRPr lang="en-US" sz="175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48" t="11459" r="8712" b="16146"/>
          <a:stretch/>
        </p:blipFill>
        <p:spPr bwMode="auto">
          <a:xfrm>
            <a:off x="0" y="-1"/>
            <a:ext cx="14630400" cy="53530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азовая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Базовая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азовая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24</TotalTime>
  <Words>368</Words>
  <Application>Microsoft Office PowerPoint</Application>
  <PresentationFormat>Произвольный</PresentationFormat>
  <Paragraphs>86</Paragraphs>
  <Slides>10</Slides>
  <Notes>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8" baseType="lpstr">
      <vt:lpstr>Arial</vt:lpstr>
      <vt:lpstr>Wingdings</vt:lpstr>
      <vt:lpstr>Palatino Linotype</vt:lpstr>
      <vt:lpstr>Roboto Medium</vt:lpstr>
      <vt:lpstr>Roboto Mono Medium</vt:lpstr>
      <vt:lpstr>Calibri</vt:lpstr>
      <vt:lpstr>Roboto</vt:lpstr>
      <vt:lpstr>Базовая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Ресурсный центр</cp:lastModifiedBy>
  <cp:revision>4</cp:revision>
  <dcterms:created xsi:type="dcterms:W3CDTF">2025-04-01T13:16:31Z</dcterms:created>
  <dcterms:modified xsi:type="dcterms:W3CDTF">2025-04-01T13:41:26Z</dcterms:modified>
</cp:coreProperties>
</file>