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20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7467192C-1FC8-4798-9433-63C160951313}" type="datetimeFigureOut">
              <a:rPr lang="ru-RU" smtClean="0"/>
              <a:t>25.01.2022</a:t>
            </a:fld>
            <a:endParaRPr lang="ru-RU"/>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BB51395A-1D27-46F0-9452-40638E3C4E1B}" type="slidenum">
              <a:rPr lang="ru-RU" smtClean="0"/>
              <a:t>‹#›</a:t>
            </a:fld>
            <a:endParaRPr lang="ru-RU"/>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4785954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467192C-1FC8-4798-9433-63C160951313}" type="datetimeFigureOut">
              <a:rPr lang="ru-RU" smtClean="0"/>
              <a:t>25.01.2022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2483621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467192C-1FC8-4798-9433-63C160951313}" type="datetimeFigureOut">
              <a:rPr lang="ru-RU" smtClean="0"/>
              <a:t>25.01.2022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51395A-1D27-46F0-9452-40638E3C4E1B}" type="slidenum">
              <a:rPr lang="ru-RU" smtClean="0"/>
              <a:t>‹#›</a:t>
            </a:fld>
            <a:endParaRPr lang="ru-RU"/>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46957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7467192C-1FC8-4798-9433-63C160951313}" type="datetimeFigureOut">
              <a:rPr lang="ru-RU" smtClean="0"/>
              <a:t>25.01.2022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4163534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7467192C-1FC8-4798-9433-63C160951313}" type="datetimeFigureOut">
              <a:rPr lang="ru-RU" smtClean="0"/>
              <a:t>25.01.2022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393500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7467192C-1FC8-4798-9433-63C160951313}" type="datetimeFigureOut">
              <a:rPr lang="ru-RU" smtClean="0"/>
              <a:t>25.01.2022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1291507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67192C-1FC8-4798-9433-63C160951313}" type="datetimeFigureOut">
              <a:rPr lang="ru-RU" smtClean="0"/>
              <a:t>25.01.2022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643163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7467192C-1FC8-4798-9433-63C160951313}" type="datetimeFigureOut">
              <a:rPr lang="ru-RU" smtClean="0"/>
              <a:t>25.01.2022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3034768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7467192C-1FC8-4798-9433-63C160951313}" type="datetimeFigureOut">
              <a:rPr lang="ru-RU" smtClean="0"/>
              <a:t>25.01.2022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2829003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467192C-1FC8-4798-9433-63C160951313}" type="datetimeFigureOut">
              <a:rPr lang="ru-RU" smtClean="0"/>
              <a:t>25.01.2022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1485076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467192C-1FC8-4798-9433-63C160951313}" type="datetimeFigureOut">
              <a:rPr lang="ru-RU" smtClean="0"/>
              <a:t>25.01.2022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51395A-1D27-46F0-9452-40638E3C4E1B}" type="slidenum">
              <a:rPr lang="ru-RU" smtClean="0"/>
              <a:t>‹#›</a:t>
            </a:fld>
            <a:endParaRPr lang="ru-RU"/>
          </a:p>
        </p:txBody>
      </p:sp>
    </p:spTree>
    <p:extLst>
      <p:ext uri="{BB962C8B-B14F-4D97-AF65-F5344CB8AC3E}">
        <p14:creationId xmlns:p14="http://schemas.microsoft.com/office/powerpoint/2010/main" val="3291860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7467192C-1FC8-4798-9433-63C160951313}" type="datetimeFigureOut">
              <a:rPr lang="ru-RU" smtClean="0"/>
              <a:t>25.01.2022</a:t>
            </a:fld>
            <a:endParaRPr lang="ru-RU"/>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ru-RU"/>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BB51395A-1D27-46F0-9452-40638E3C4E1B}" type="slidenum">
              <a:rPr lang="ru-RU" smtClean="0"/>
              <a:t>‹#›</a:t>
            </a:fld>
            <a:endParaRPr lang="ru-RU"/>
          </a:p>
        </p:txBody>
      </p:sp>
    </p:spTree>
    <p:extLst>
      <p:ext uri="{BB962C8B-B14F-4D97-AF65-F5344CB8AC3E}">
        <p14:creationId xmlns:p14="http://schemas.microsoft.com/office/powerpoint/2010/main" val="18471002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4.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C6AA728-C8F4-4ACA-8D96-464E6CB41EDE}"/>
              </a:ext>
            </a:extLst>
          </p:cNvPr>
          <p:cNvSpPr>
            <a:spLocks noGrp="1"/>
          </p:cNvSpPr>
          <p:nvPr>
            <p:ph type="ctrTitle"/>
          </p:nvPr>
        </p:nvSpPr>
        <p:spPr/>
        <p:txBody>
          <a:bodyPr/>
          <a:lstStyle/>
          <a:p>
            <a:endParaRPr lang="ru-RU"/>
          </a:p>
        </p:txBody>
      </p:sp>
      <p:sp>
        <p:nvSpPr>
          <p:cNvPr id="3" name="Подзаголовок 2">
            <a:extLst>
              <a:ext uri="{FF2B5EF4-FFF2-40B4-BE49-F238E27FC236}">
                <a16:creationId xmlns:a16="http://schemas.microsoft.com/office/drawing/2014/main" id="{F6340CDC-E4C0-40EC-92E2-2072FB1A4B7B}"/>
              </a:ext>
            </a:extLst>
          </p:cNvPr>
          <p:cNvSpPr>
            <a:spLocks noGrp="1"/>
          </p:cNvSpPr>
          <p:nvPr>
            <p:ph type="subTitle" idx="1"/>
          </p:nvPr>
        </p:nvSpPr>
        <p:spPr/>
        <p:txBody>
          <a:bodyPr/>
          <a:lstStyle/>
          <a:p>
            <a:endParaRPr lang="ru-RU"/>
          </a:p>
        </p:txBody>
      </p:sp>
      <p:pic>
        <p:nvPicPr>
          <p:cNvPr id="5" name="Рисунок 4">
            <a:extLst>
              <a:ext uri="{FF2B5EF4-FFF2-40B4-BE49-F238E27FC236}">
                <a16:creationId xmlns:a16="http://schemas.microsoft.com/office/drawing/2014/main" id="{FF576B00-68F3-417D-A2A5-3FD2FE17A4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Прямоугольник 5">
            <a:extLst>
              <a:ext uri="{FF2B5EF4-FFF2-40B4-BE49-F238E27FC236}">
                <a16:creationId xmlns:a16="http://schemas.microsoft.com/office/drawing/2014/main" id="{80845378-EFA9-4124-8889-6CBC778CC420}"/>
              </a:ext>
            </a:extLst>
          </p:cNvPr>
          <p:cNvSpPr/>
          <p:nvPr/>
        </p:nvSpPr>
        <p:spPr>
          <a:xfrm>
            <a:off x="1762539" y="199033"/>
            <a:ext cx="9806610" cy="3416320"/>
          </a:xfrm>
          <a:prstGeom prst="rect">
            <a:avLst/>
          </a:prstGeom>
          <a:noFill/>
        </p:spPr>
        <p:txBody>
          <a:bodyPr wrap="square" lIns="91440" tIns="45720" rIns="91440" bIns="45720">
            <a:spAutoFit/>
          </a:bodyPr>
          <a:lstStyle/>
          <a:p>
            <a:pPr algn="ctr"/>
            <a:r>
              <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Georgia" panose="02040502050405020303" pitchFamily="18" charset="0"/>
              </a:rPr>
              <a:t>Классный час, </a:t>
            </a:r>
          </a:p>
          <a:p>
            <a:pPr algn="ctr"/>
            <a:r>
              <a:rPr lang="ru-RU" sz="5400" b="1" dirty="0">
                <a:ln w="9525">
                  <a:solidFill>
                    <a:schemeClr val="bg1"/>
                  </a:solidFill>
                  <a:prstDash val="solid"/>
                </a:ln>
                <a:effectLst>
                  <a:outerShdw blurRad="12700" dist="38100" dir="2700000" algn="tl" rotWithShape="0">
                    <a:schemeClr val="bg1">
                      <a:lumMod val="50000"/>
                    </a:schemeClr>
                  </a:outerShdw>
                </a:effectLst>
                <a:latin typeface="Georgia" panose="02040502050405020303" pitchFamily="18" charset="0"/>
              </a:rPr>
              <a:t>посвященный </a:t>
            </a:r>
          </a:p>
          <a:p>
            <a:pPr algn="ctr"/>
            <a:r>
              <a:rPr lang="ru-RU" sz="5400" b="1" dirty="0">
                <a:ln w="9525">
                  <a:solidFill>
                    <a:schemeClr val="bg1"/>
                  </a:solidFill>
                  <a:prstDash val="solid"/>
                </a:ln>
                <a:effectLst>
                  <a:outerShdw blurRad="12700" dist="38100" dir="2700000" algn="tl" rotWithShape="0">
                    <a:schemeClr val="bg1">
                      <a:lumMod val="50000"/>
                    </a:schemeClr>
                  </a:outerShdw>
                </a:effectLst>
                <a:latin typeface="Georgia" panose="02040502050405020303" pitchFamily="18" charset="0"/>
              </a:rPr>
              <a:t>Дню снятия блокады Ленинграда</a:t>
            </a:r>
            <a:endParaRPr lang="ru-RU"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Georgia" panose="02040502050405020303" pitchFamily="18" charset="0"/>
            </a:endParaRPr>
          </a:p>
        </p:txBody>
      </p:sp>
    </p:spTree>
    <p:extLst>
      <p:ext uri="{BB962C8B-B14F-4D97-AF65-F5344CB8AC3E}">
        <p14:creationId xmlns:p14="http://schemas.microsoft.com/office/powerpoint/2010/main" val="1844385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255885-A047-4773-A41B-9621234C2ED8}"/>
              </a:ext>
            </a:extLst>
          </p:cNvPr>
          <p:cNvSpPr>
            <a:spLocks noGrp="1"/>
          </p:cNvSpPr>
          <p:nvPr>
            <p:ph type="title"/>
          </p:nvPr>
        </p:nvSpPr>
        <p:spPr>
          <a:xfrm>
            <a:off x="251792" y="1166019"/>
            <a:ext cx="10840278" cy="1325562"/>
          </a:xfrm>
        </p:spPr>
        <p:txBody>
          <a:bodyPr>
            <a:normAutofit fontScale="90000"/>
          </a:bodyPr>
          <a:lstStyle/>
          <a:p>
            <a:pPr algn="ctr"/>
            <a:r>
              <a:rPr lang="ru-RU" b="1" dirty="0">
                <a:effectLst>
                  <a:outerShdw blurRad="38100" dist="38100" dir="2700000" algn="tl">
                    <a:srgbClr val="000000">
                      <a:alpha val="43137"/>
                    </a:srgbClr>
                  </a:outerShdw>
                </a:effectLst>
              </a:rPr>
              <a:t>8 сентября 1941 года </a:t>
            </a:r>
            <a:r>
              <a:rPr lang="ru-RU" dirty="0"/>
              <a:t>начался один из самых трагичных, страшных периодов Великой Отечественной войны – </a:t>
            </a:r>
            <a:br>
              <a:rPr lang="ru-RU" dirty="0"/>
            </a:br>
            <a:r>
              <a:rPr lang="ru-RU" dirty="0"/>
              <a:t>блокада Ленинграда</a:t>
            </a:r>
          </a:p>
        </p:txBody>
      </p:sp>
      <p:pic>
        <p:nvPicPr>
          <p:cNvPr id="9" name="Объект 8">
            <a:extLst>
              <a:ext uri="{FF2B5EF4-FFF2-40B4-BE49-F238E27FC236}">
                <a16:creationId xmlns:a16="http://schemas.microsoft.com/office/drawing/2014/main" id="{C41A63B7-242A-48FB-93DA-23BE08B8C05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392845"/>
            <a:ext cx="4912844" cy="3299136"/>
          </a:xfrm>
        </p:spPr>
      </p:pic>
      <p:pic>
        <p:nvPicPr>
          <p:cNvPr id="11" name="Рисунок 10">
            <a:extLst>
              <a:ext uri="{FF2B5EF4-FFF2-40B4-BE49-F238E27FC236}">
                <a16:creationId xmlns:a16="http://schemas.microsoft.com/office/drawing/2014/main" id="{F42908C7-517B-4EBD-AA66-2AE2254AA3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0204" y="2660697"/>
            <a:ext cx="5443453" cy="4077335"/>
          </a:xfrm>
          <a:prstGeom prst="rect">
            <a:avLst/>
          </a:prstGeom>
        </p:spPr>
      </p:pic>
      <p:pic>
        <p:nvPicPr>
          <p:cNvPr id="13" name="Рисунок 12">
            <a:extLst>
              <a:ext uri="{FF2B5EF4-FFF2-40B4-BE49-F238E27FC236}">
                <a16:creationId xmlns:a16="http://schemas.microsoft.com/office/drawing/2014/main" id="{838820AD-54E7-4898-80F4-B7D0DF2EC2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4924" y="3705438"/>
            <a:ext cx="4293744" cy="3039392"/>
          </a:xfrm>
          <a:prstGeom prst="rect">
            <a:avLst/>
          </a:prstGeom>
        </p:spPr>
      </p:pic>
    </p:spTree>
    <p:extLst>
      <p:ext uri="{BB962C8B-B14F-4D97-AF65-F5344CB8AC3E}">
        <p14:creationId xmlns:p14="http://schemas.microsoft.com/office/powerpoint/2010/main" val="2692360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70C43E9-A7BF-4B74-9FB4-27BFD4E1C7A3}"/>
              </a:ext>
            </a:extLst>
          </p:cNvPr>
          <p:cNvSpPr>
            <a:spLocks noGrp="1"/>
          </p:cNvSpPr>
          <p:nvPr>
            <p:ph type="title"/>
          </p:nvPr>
        </p:nvSpPr>
        <p:spPr/>
        <p:txBody>
          <a:bodyPr/>
          <a:lstStyle/>
          <a:p>
            <a:r>
              <a:rPr lang="ru-RU" dirty="0"/>
              <a:t>Самым страшным временем стала зима 1941 года. </a:t>
            </a:r>
          </a:p>
        </p:txBody>
      </p:sp>
      <p:sp>
        <p:nvSpPr>
          <p:cNvPr id="4" name="Текст 3">
            <a:extLst>
              <a:ext uri="{FF2B5EF4-FFF2-40B4-BE49-F238E27FC236}">
                <a16:creationId xmlns:a16="http://schemas.microsoft.com/office/drawing/2014/main" id="{8D9E85D5-FDBA-4343-98FE-68BE49562CB5}"/>
              </a:ext>
            </a:extLst>
          </p:cNvPr>
          <p:cNvSpPr>
            <a:spLocks noGrp="1"/>
          </p:cNvSpPr>
          <p:nvPr>
            <p:ph type="body" sz="half" idx="2"/>
          </p:nvPr>
        </p:nvSpPr>
        <p:spPr/>
        <p:txBody>
          <a:bodyPr/>
          <a:lstStyle/>
          <a:p>
            <a:endParaRPr lang="ru-RU"/>
          </a:p>
        </p:txBody>
      </p:sp>
      <p:pic>
        <p:nvPicPr>
          <p:cNvPr id="8" name="Рисунок 7">
            <a:extLst>
              <a:ext uri="{FF2B5EF4-FFF2-40B4-BE49-F238E27FC236}">
                <a16:creationId xmlns:a16="http://schemas.microsoft.com/office/drawing/2014/main" id="{7AB198AC-E01B-404D-A722-C0ECE335AC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177" y="152400"/>
            <a:ext cx="5219976" cy="3723235"/>
          </a:xfrm>
          <a:prstGeom prst="rect">
            <a:avLst/>
          </a:prstGeom>
        </p:spPr>
      </p:pic>
      <p:pic>
        <p:nvPicPr>
          <p:cNvPr id="10" name="Рисунок 9">
            <a:extLst>
              <a:ext uri="{FF2B5EF4-FFF2-40B4-BE49-F238E27FC236}">
                <a16:creationId xmlns:a16="http://schemas.microsoft.com/office/drawing/2014/main" id="{41E3A6C7-7BEA-4D2F-9595-E935289741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3009" y="152400"/>
            <a:ext cx="3405808" cy="3967766"/>
          </a:xfrm>
          <a:prstGeom prst="rect">
            <a:avLst/>
          </a:prstGeom>
        </p:spPr>
      </p:pic>
      <p:pic>
        <p:nvPicPr>
          <p:cNvPr id="6" name="Рисунок 5">
            <a:extLst>
              <a:ext uri="{FF2B5EF4-FFF2-40B4-BE49-F238E27FC236}">
                <a16:creationId xmlns:a16="http://schemas.microsoft.com/office/drawing/2014/main" id="{4137C4B8-70E4-4B18-B3C8-5403C9B23152}"/>
              </a:ext>
            </a:extLst>
          </p:cNvPr>
          <p:cNvPicPr>
            <a:picLocks noGrp="1" noChangeAspect="1"/>
          </p:cNvPicPr>
          <p:nvPr>
            <p:ph type="pic" idx="1"/>
          </p:nvPr>
        </p:nvPicPr>
        <p:blipFill>
          <a:blip r:embed="rId4">
            <a:extLst>
              <a:ext uri="{28A0092B-C50C-407E-A947-70E740481C1C}">
                <a14:useLocalDpi xmlns:a14="http://schemas.microsoft.com/office/drawing/2010/main" val="0"/>
              </a:ext>
            </a:extLst>
          </a:blip>
          <a:srcRect t="20479" b="20479"/>
          <a:stretch>
            <a:fillRect/>
          </a:stretch>
        </p:blipFill>
        <p:spPr>
          <a:xfrm>
            <a:off x="2989351" y="2089862"/>
            <a:ext cx="6521412" cy="3024515"/>
          </a:xfrm>
        </p:spPr>
      </p:pic>
    </p:spTree>
    <p:extLst>
      <p:ext uri="{BB962C8B-B14F-4D97-AF65-F5344CB8AC3E}">
        <p14:creationId xmlns:p14="http://schemas.microsoft.com/office/powerpoint/2010/main" val="1485572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32C7D66-E7F9-4E43-91F6-4175A8F30C6F}"/>
              </a:ext>
            </a:extLst>
          </p:cNvPr>
          <p:cNvSpPr>
            <a:spLocks noGrp="1"/>
          </p:cNvSpPr>
          <p:nvPr>
            <p:ph type="title"/>
          </p:nvPr>
        </p:nvSpPr>
        <p:spPr>
          <a:xfrm>
            <a:off x="265043" y="365759"/>
            <a:ext cx="10689469" cy="6114553"/>
          </a:xfrm>
        </p:spPr>
        <p:txBody>
          <a:bodyPr>
            <a:normAutofit/>
          </a:bodyPr>
          <a:lstStyle/>
          <a:p>
            <a:pPr algn="just"/>
            <a:r>
              <a:rPr lang="ru-RU" sz="3600" dirty="0">
                <a:latin typeface="Georgia" panose="02040502050405020303" pitchFamily="18" charset="0"/>
              </a:rPr>
              <a:t>В пищу использовали все, что только возможно: и низкокачественные суррогатные продукты, и промышленные отходы: </a:t>
            </a:r>
            <a:r>
              <a:rPr lang="ru-RU" sz="3600" b="0" i="0" dirty="0">
                <a:solidFill>
                  <a:srgbClr val="000000"/>
                </a:solidFill>
                <a:effectLst/>
                <a:latin typeface="Georgia" panose="02040502050405020303" pitchFamily="18" charset="0"/>
              </a:rPr>
              <a:t>столярный и обойный клей, сало и вазелин для спуска кораблей со стапелей, олифа, спирт для протирки стекол, патока для литья снарядов, целлюлоза, костная мука из отходов производства пуговиц (предназначалась для отжига металлов), сыромятные ремни, подметки, сапожная кожа, казеин, используемый для изготовления красок, пластмасс и </a:t>
            </a:r>
            <a:r>
              <a:rPr lang="ru-RU" sz="3600" b="0" i="0" dirty="0" err="1">
                <a:solidFill>
                  <a:srgbClr val="000000"/>
                </a:solidFill>
                <a:effectLst/>
                <a:latin typeface="Georgia" panose="02040502050405020303" pitchFamily="18" charset="0"/>
              </a:rPr>
              <a:t>клейцементов</a:t>
            </a:r>
            <a:r>
              <a:rPr lang="ru-RU" sz="3600" b="0" i="0" dirty="0">
                <a:solidFill>
                  <a:srgbClr val="000000"/>
                </a:solidFill>
                <a:effectLst/>
                <a:latin typeface="Georgia" panose="02040502050405020303" pitchFamily="18" charset="0"/>
              </a:rPr>
              <a:t>, гуталин.</a:t>
            </a:r>
            <a:endParaRPr lang="ru-RU" sz="3600" dirty="0">
              <a:latin typeface="Georgia" panose="02040502050405020303" pitchFamily="18" charset="0"/>
            </a:endParaRPr>
          </a:p>
        </p:txBody>
      </p:sp>
      <p:sp>
        <p:nvSpPr>
          <p:cNvPr id="3" name="Объект 2">
            <a:extLst>
              <a:ext uri="{FF2B5EF4-FFF2-40B4-BE49-F238E27FC236}">
                <a16:creationId xmlns:a16="http://schemas.microsoft.com/office/drawing/2014/main" id="{3423A32F-41BA-46CC-A05A-8118314493F1}"/>
              </a:ext>
            </a:extLst>
          </p:cNvPr>
          <p:cNvSpPr>
            <a:spLocks noGrp="1"/>
          </p:cNvSpPr>
          <p:nvPr>
            <p:ph idx="1"/>
          </p:nvPr>
        </p:nvSpPr>
        <p:spPr/>
        <p:txBody>
          <a:bodyPr/>
          <a:lstStyle/>
          <a:p>
            <a:endParaRPr lang="ru-RU" dirty="0"/>
          </a:p>
        </p:txBody>
      </p:sp>
    </p:spTree>
    <p:extLst>
      <p:ext uri="{BB962C8B-B14F-4D97-AF65-F5344CB8AC3E}">
        <p14:creationId xmlns:p14="http://schemas.microsoft.com/office/powerpoint/2010/main" val="790577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A0CF6A-D5F4-4E98-9D28-7DFD423B45F5}"/>
              </a:ext>
            </a:extLst>
          </p:cNvPr>
          <p:cNvSpPr>
            <a:spLocks noGrp="1"/>
          </p:cNvSpPr>
          <p:nvPr>
            <p:ph type="title"/>
          </p:nvPr>
        </p:nvSpPr>
        <p:spPr>
          <a:xfrm>
            <a:off x="384313" y="365760"/>
            <a:ext cx="10570199" cy="1325562"/>
          </a:xfrm>
        </p:spPr>
        <p:txBody>
          <a:bodyPr/>
          <a:lstStyle/>
          <a:p>
            <a:endParaRPr lang="ru-RU" dirty="0"/>
          </a:p>
        </p:txBody>
      </p:sp>
      <p:pic>
        <p:nvPicPr>
          <p:cNvPr id="6" name="Объект 5">
            <a:extLst>
              <a:ext uri="{FF2B5EF4-FFF2-40B4-BE49-F238E27FC236}">
                <a16:creationId xmlns:a16="http://schemas.microsoft.com/office/drawing/2014/main" id="{A72C3FB0-5549-4DC4-AC04-4A17FEE242F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9483" y="2260403"/>
            <a:ext cx="5469929" cy="3862101"/>
          </a:xfrm>
        </p:spPr>
      </p:pic>
      <p:pic>
        <p:nvPicPr>
          <p:cNvPr id="8" name="Объект 7">
            <a:extLst>
              <a:ext uri="{FF2B5EF4-FFF2-40B4-BE49-F238E27FC236}">
                <a16:creationId xmlns:a16="http://schemas.microsoft.com/office/drawing/2014/main" id="{C8415AFD-1ACE-4D7F-AFD5-F76611191A2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833978" y="1236671"/>
            <a:ext cx="5178737" cy="2667049"/>
          </a:xfrm>
        </p:spPr>
      </p:pic>
      <p:pic>
        <p:nvPicPr>
          <p:cNvPr id="10" name="Рисунок 9">
            <a:extLst>
              <a:ext uri="{FF2B5EF4-FFF2-40B4-BE49-F238E27FC236}">
                <a16:creationId xmlns:a16="http://schemas.microsoft.com/office/drawing/2014/main" id="{712A1322-F21D-4B88-A8FB-46A300DDBA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33978" y="4191453"/>
            <a:ext cx="4529222" cy="2546429"/>
          </a:xfrm>
          <a:prstGeom prst="rect">
            <a:avLst/>
          </a:prstGeom>
        </p:spPr>
      </p:pic>
    </p:spTree>
    <p:extLst>
      <p:ext uri="{BB962C8B-B14F-4D97-AF65-F5344CB8AC3E}">
        <p14:creationId xmlns:p14="http://schemas.microsoft.com/office/powerpoint/2010/main" val="3153806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909B78-CA5B-47BD-BF97-9D748B5B43BA}"/>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7660B7EB-8A2A-430E-B8CD-9B46D525CE78}"/>
              </a:ext>
            </a:extLst>
          </p:cNvPr>
          <p:cNvSpPr>
            <a:spLocks noGrp="1"/>
          </p:cNvSpPr>
          <p:nvPr>
            <p:ph idx="1"/>
          </p:nvPr>
        </p:nvSpPr>
        <p:spPr>
          <a:xfrm>
            <a:off x="241454" y="238539"/>
            <a:ext cx="6252111" cy="6253701"/>
          </a:xfrm>
        </p:spPr>
        <p:txBody>
          <a:bodyPr>
            <a:normAutofit/>
          </a:bodyPr>
          <a:lstStyle/>
          <a:p>
            <a:pPr marL="0" indent="0" algn="just">
              <a:buNone/>
            </a:pPr>
            <a:r>
              <a:rPr lang="ru-RU" sz="2000" dirty="0"/>
              <a:t>Как это ни покажется странным, еще большим спросом пользовались плитки столярного клея. Он изготовлялся из костных отходов скотобойни, из копыт и рогов. Плитки размачивали в воде, кипятили и обычно добавляли к ним специи, чаще всего уксус, иногда перец, корицу, лавровый лист. Застывал он долго, несколько часов. «Прекрасное блюдо», — отмечал в дневнике А.Т. Кедров, а другая блокадница, школьница Е. Мухина, пишет о нем едва ли не в состоянии эйфории: «Он очень понравился. Мне лично очень. А когда мы прибавили немного уксуса, это было замечательно. Вкус мясного студня, так и кажется, что вот сейчас тебе в рот попадет кусочек мяса. И совсем не пахнет столярным клеем». Другие, правда, примечали запах сапожной или столярной мастерской, но и он «не помешал наслаждению», с каким ели этот «чайно-коричневый, аппетитно возбуждающий студень»</a:t>
            </a:r>
          </a:p>
        </p:txBody>
      </p:sp>
      <p:pic>
        <p:nvPicPr>
          <p:cNvPr id="5" name="Рисунок 4">
            <a:extLst>
              <a:ext uri="{FF2B5EF4-FFF2-40B4-BE49-F238E27FC236}">
                <a16:creationId xmlns:a16="http://schemas.microsoft.com/office/drawing/2014/main" id="{D64492C4-3758-4C15-9E70-34F5B91D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9710" y="365760"/>
            <a:ext cx="3868656" cy="5797826"/>
          </a:xfrm>
          <a:prstGeom prst="rect">
            <a:avLst/>
          </a:prstGeom>
        </p:spPr>
      </p:pic>
    </p:spTree>
    <p:extLst>
      <p:ext uri="{BB962C8B-B14F-4D97-AF65-F5344CB8AC3E}">
        <p14:creationId xmlns:p14="http://schemas.microsoft.com/office/powerpoint/2010/main" val="841959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20F947-3618-4969-BC38-D1721D0A9DEC}"/>
              </a:ext>
            </a:extLst>
          </p:cNvPr>
          <p:cNvSpPr>
            <a:spLocks noGrp="1"/>
          </p:cNvSpPr>
          <p:nvPr>
            <p:ph type="title"/>
          </p:nvPr>
        </p:nvSpPr>
        <p:spPr>
          <a:xfrm>
            <a:off x="265043" y="365760"/>
            <a:ext cx="10689469" cy="1325562"/>
          </a:xfrm>
        </p:spPr>
        <p:txBody>
          <a:bodyPr/>
          <a:lstStyle/>
          <a:p>
            <a:pPr algn="ctr"/>
            <a:r>
              <a:rPr lang="ru-RU" dirty="0"/>
              <a:t>«Некоторые блюда из времен блокады (рецептура)»</a:t>
            </a:r>
          </a:p>
        </p:txBody>
      </p:sp>
      <p:sp>
        <p:nvSpPr>
          <p:cNvPr id="4" name="Объект 3">
            <a:extLst>
              <a:ext uri="{FF2B5EF4-FFF2-40B4-BE49-F238E27FC236}">
                <a16:creationId xmlns:a16="http://schemas.microsoft.com/office/drawing/2014/main" id="{850E85C4-FEED-4BCE-8DD7-37FE261D23DB}"/>
              </a:ext>
            </a:extLst>
          </p:cNvPr>
          <p:cNvSpPr>
            <a:spLocks noGrp="1"/>
          </p:cNvSpPr>
          <p:nvPr>
            <p:ph sz="half" idx="2"/>
          </p:nvPr>
        </p:nvSpPr>
        <p:spPr>
          <a:xfrm>
            <a:off x="119270" y="1950957"/>
            <a:ext cx="5618921" cy="4714885"/>
          </a:xfrm>
        </p:spPr>
        <p:txBody>
          <a:bodyPr>
            <a:normAutofit/>
          </a:bodyPr>
          <a:lstStyle/>
          <a:p>
            <a:pPr marL="0" indent="0" algn="just">
              <a:buNone/>
            </a:pPr>
            <a:r>
              <a:rPr lang="ru-RU" sz="2000" b="1" dirty="0">
                <a:effectLst>
                  <a:outerShdw blurRad="38100" dist="38100" dir="2700000" algn="tl">
                    <a:srgbClr val="000000">
                      <a:alpha val="43137"/>
                    </a:srgbClr>
                  </a:outerShdw>
                </a:effectLst>
              </a:rPr>
              <a:t>Похлебка из кожаных ремней</a:t>
            </a:r>
          </a:p>
          <a:p>
            <a:pPr marL="0" indent="0" algn="just">
              <a:buNone/>
            </a:pPr>
            <a:endParaRPr lang="ru-RU" sz="2000" dirty="0"/>
          </a:p>
          <a:p>
            <a:pPr marL="0" indent="0" algn="just">
              <a:buNone/>
            </a:pPr>
            <a:r>
              <a:rPr lang="ru-RU" sz="2000" dirty="0"/>
              <a:t>Лучше брать не окрашенные ремни. Залейте их с вечера водой (предварительно ремни нарежьте мелкими кусочками и промойте) и в этой же воде кипятите, желательно не менее 2—3 часов, если есть топливо. После кипячения заправьте крапивой, лебедой, купырем, мокрицей или другими травами. Хорошо прибавить немного уксуса. В зимнее время заправьте сухой травой или любой крупой.</a:t>
            </a:r>
          </a:p>
          <a:p>
            <a:endParaRPr lang="ru-RU" dirty="0"/>
          </a:p>
        </p:txBody>
      </p:sp>
      <p:sp>
        <p:nvSpPr>
          <p:cNvPr id="6" name="Объект 5">
            <a:extLst>
              <a:ext uri="{FF2B5EF4-FFF2-40B4-BE49-F238E27FC236}">
                <a16:creationId xmlns:a16="http://schemas.microsoft.com/office/drawing/2014/main" id="{0F4435F1-6702-4B0B-91E1-BCA1D887A0B2}"/>
              </a:ext>
            </a:extLst>
          </p:cNvPr>
          <p:cNvSpPr>
            <a:spLocks noGrp="1"/>
          </p:cNvSpPr>
          <p:nvPr>
            <p:ph sz="quarter" idx="4"/>
          </p:nvPr>
        </p:nvSpPr>
        <p:spPr>
          <a:xfrm>
            <a:off x="5738190" y="1950957"/>
            <a:ext cx="5473147" cy="4396833"/>
          </a:xfrm>
        </p:spPr>
        <p:txBody>
          <a:bodyPr>
            <a:normAutofit/>
          </a:bodyPr>
          <a:lstStyle/>
          <a:p>
            <a:pPr marL="0" indent="0" algn="just">
              <a:buNone/>
            </a:pPr>
            <a:r>
              <a:rPr lang="ru-RU" b="1" dirty="0">
                <a:effectLst>
                  <a:outerShdw blurRad="38100" dist="38100" dir="2700000" algn="tl">
                    <a:srgbClr val="000000">
                      <a:alpha val="43137"/>
                    </a:srgbClr>
                  </a:outerShdw>
                </a:effectLst>
              </a:rPr>
              <a:t>Котлеты из технического альбумина (Технический альбумин — кровь, собранная с грязных полов при убое скота и консервированная карболкой.)</a:t>
            </a:r>
          </a:p>
          <a:p>
            <a:pPr marL="0" indent="0" algn="just">
              <a:buNone/>
            </a:pPr>
            <a:r>
              <a:rPr lang="ru-RU" dirty="0"/>
              <a:t>Технический альбумин залейте холодной водой, сменяя ее через 5—6 часов несколько раз, пока запах карболки резко уменьшится. Прибавьте к промытому альбумину небольшое количество воды и поставьте на медленный огонь, пока образуется кашицеобразная масса. Массу берите ложкой и запекайте на сковороде. Для отдушки хорошо прибавить мелко нарезанного лаврового листа, поперчить, но запах полностью не исчезает.</a:t>
            </a:r>
          </a:p>
          <a:p>
            <a:endParaRPr lang="ru-RU" dirty="0"/>
          </a:p>
        </p:txBody>
      </p:sp>
    </p:spTree>
    <p:extLst>
      <p:ext uri="{BB962C8B-B14F-4D97-AF65-F5344CB8AC3E}">
        <p14:creationId xmlns:p14="http://schemas.microsoft.com/office/powerpoint/2010/main" val="2590985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0B6FA6-53F9-4026-B72D-6B9565BCF655}"/>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833728EC-AEA6-44ED-B5CA-6387C99C45E5}"/>
              </a:ext>
            </a:extLst>
          </p:cNvPr>
          <p:cNvSpPr>
            <a:spLocks noGrp="1"/>
          </p:cNvSpPr>
          <p:nvPr>
            <p:ph idx="1"/>
          </p:nvPr>
        </p:nvSpPr>
        <p:spPr>
          <a:xfrm>
            <a:off x="318052" y="365760"/>
            <a:ext cx="10787270" cy="3808675"/>
          </a:xfrm>
        </p:spPr>
        <p:txBody>
          <a:bodyPr>
            <a:normAutofit fontScale="92500"/>
          </a:bodyPr>
          <a:lstStyle/>
          <a:p>
            <a:pPr marL="0" indent="0" algn="just">
              <a:buNone/>
            </a:pPr>
            <a:r>
              <a:rPr lang="ru-RU" sz="3200" dirty="0">
                <a:latin typeface="Georgia" panose="02040502050405020303" pitchFamily="18" charset="0"/>
              </a:rPr>
              <a:t>По мере усиления голода люди были готовы есть всё, невзирая на стыд, брезгливость и отвращение. История блокадной еды — это не только история распада человеческой цивилизации, но и свидетельство стойкости человека, его стремления выжить несмотря ни на что. В «смертное время» на вкус не обращали внимания — лишь бы нашлось то, что хотя бы на миг утолило этот страшный, выворачивающий наизнанку голод.</a:t>
            </a:r>
          </a:p>
        </p:txBody>
      </p:sp>
      <p:pic>
        <p:nvPicPr>
          <p:cNvPr id="5" name="Рисунок 4">
            <a:extLst>
              <a:ext uri="{FF2B5EF4-FFF2-40B4-BE49-F238E27FC236}">
                <a16:creationId xmlns:a16="http://schemas.microsoft.com/office/drawing/2014/main" id="{DD937EB3-BF0E-43AE-9652-98E54418C2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7722" y="3909823"/>
            <a:ext cx="3771834" cy="2828875"/>
          </a:xfrm>
          <a:prstGeom prst="rect">
            <a:avLst/>
          </a:prstGeom>
        </p:spPr>
      </p:pic>
      <p:pic>
        <p:nvPicPr>
          <p:cNvPr id="7" name="Рисунок 6">
            <a:extLst>
              <a:ext uri="{FF2B5EF4-FFF2-40B4-BE49-F238E27FC236}">
                <a16:creationId xmlns:a16="http://schemas.microsoft.com/office/drawing/2014/main" id="{2FE5D813-8826-4752-A9AD-901C522366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678" y="4029125"/>
            <a:ext cx="4698523" cy="2757828"/>
          </a:xfrm>
          <a:prstGeom prst="rect">
            <a:avLst/>
          </a:prstGeom>
        </p:spPr>
      </p:pic>
    </p:spTree>
    <p:extLst>
      <p:ext uri="{BB962C8B-B14F-4D97-AF65-F5344CB8AC3E}">
        <p14:creationId xmlns:p14="http://schemas.microsoft.com/office/powerpoint/2010/main" val="1496450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682D70-EA97-4054-B231-A86047CAFBFA}"/>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8400FA37-7ADB-40CA-9F44-27BFBF38C00C}"/>
              </a:ext>
            </a:extLst>
          </p:cNvPr>
          <p:cNvPicPr>
            <a:picLocks noGrp="1" noChangeAspect="1"/>
          </p:cNvPicPr>
          <p:nvPr>
            <p:ph idx="1"/>
          </p:nvPr>
        </p:nvPicPr>
        <p:blipFill>
          <a:blip r:embed="rId2"/>
          <a:stretch>
            <a:fillRect/>
          </a:stretch>
        </p:blipFill>
        <p:spPr>
          <a:xfrm>
            <a:off x="1099930" y="225288"/>
            <a:ext cx="9830198" cy="10429460"/>
          </a:xfrm>
        </p:spPr>
      </p:pic>
    </p:spTree>
    <p:extLst>
      <p:ext uri="{BB962C8B-B14F-4D97-AF65-F5344CB8AC3E}">
        <p14:creationId xmlns:p14="http://schemas.microsoft.com/office/powerpoint/2010/main" val="425236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7999CC-CACC-4A05-B73C-A98C041D747A}"/>
              </a:ext>
            </a:extLst>
          </p:cNvPr>
          <p:cNvSpPr>
            <a:spLocks noGrp="1"/>
          </p:cNvSpPr>
          <p:nvPr>
            <p:ph type="title"/>
          </p:nvPr>
        </p:nvSpPr>
        <p:spPr/>
        <p:txBody>
          <a:bodyPr/>
          <a:lstStyle/>
          <a:p>
            <a:r>
              <a:rPr lang="ru-RU" dirty="0"/>
              <a:t>Список литературы:</a:t>
            </a:r>
          </a:p>
        </p:txBody>
      </p:sp>
      <p:sp>
        <p:nvSpPr>
          <p:cNvPr id="3" name="Объект 2">
            <a:extLst>
              <a:ext uri="{FF2B5EF4-FFF2-40B4-BE49-F238E27FC236}">
                <a16:creationId xmlns:a16="http://schemas.microsoft.com/office/drawing/2014/main" id="{73CD3F2A-0753-485A-9398-905400620B09}"/>
              </a:ext>
            </a:extLst>
          </p:cNvPr>
          <p:cNvSpPr>
            <a:spLocks noGrp="1"/>
          </p:cNvSpPr>
          <p:nvPr>
            <p:ph idx="1"/>
          </p:nvPr>
        </p:nvSpPr>
        <p:spPr/>
        <p:txBody>
          <a:bodyPr/>
          <a:lstStyle/>
          <a:p>
            <a:br>
              <a:rPr lang="ru-RU" dirty="0"/>
            </a:br>
            <a:r>
              <a:rPr lang="ru-RU" b="1" i="0" dirty="0">
                <a:solidFill>
                  <a:srgbClr val="001A34"/>
                </a:solidFill>
                <a:effectLst/>
                <a:latin typeface="GTEestiPro"/>
              </a:rPr>
              <a:t>Повседневная жизнь блокадного Ленинграда. Яров Сергей Викторович</a:t>
            </a:r>
            <a:endParaRPr lang="ru-RU" dirty="0"/>
          </a:p>
        </p:txBody>
      </p:sp>
    </p:spTree>
    <p:extLst>
      <p:ext uri="{BB962C8B-B14F-4D97-AF65-F5344CB8AC3E}">
        <p14:creationId xmlns:p14="http://schemas.microsoft.com/office/powerpoint/2010/main" val="500279626"/>
      </p:ext>
    </p:extLst>
  </p:cSld>
  <p:clrMapOvr>
    <a:masterClrMapping/>
  </p:clrMapOvr>
</p:sld>
</file>

<file path=ppt/theme/theme1.xml><?xml version="1.0" encoding="utf-8"?>
<a:theme xmlns:a="http://schemas.openxmlformats.org/drawingml/2006/main" name="Вид">
  <a:themeElements>
    <a:clrScheme name="Вид">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Вид">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Вид">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TM03457515[[fn=Вид]]</Template>
  <TotalTime>36</TotalTime>
  <Words>528</Words>
  <Application>Microsoft Office PowerPoint</Application>
  <PresentationFormat>Широкоэкранный</PresentationFormat>
  <Paragraphs>16</Paragraphs>
  <Slides>10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10</vt:i4>
      </vt:variant>
    </vt:vector>
  </HeadingPairs>
  <TitlesOfParts>
    <vt:vector size="16" baseType="lpstr">
      <vt:lpstr>Arial</vt:lpstr>
      <vt:lpstr>Century Schoolbook</vt:lpstr>
      <vt:lpstr>Georgia</vt:lpstr>
      <vt:lpstr>GTEestiPro</vt:lpstr>
      <vt:lpstr>Wingdings 2</vt:lpstr>
      <vt:lpstr>Вид</vt:lpstr>
      <vt:lpstr>Презентация PowerPoint</vt:lpstr>
      <vt:lpstr>8 сентября 1941 года начался один из самых трагичных, страшных периодов Великой Отечественной войны –  блокада Ленинграда</vt:lpstr>
      <vt:lpstr>Самым страшным временем стала зима 1941 года. </vt:lpstr>
      <vt:lpstr>В пищу использовали все, что только возможно: и низкокачественные суррогатные продукты, и промышленные отходы: столярный и обойный клей, сало и вазелин для спуска кораблей со стапелей, олифа, спирт для протирки стекол, патока для литья снарядов, целлюлоза, костная мука из отходов производства пуговиц (предназначалась для отжига металлов), сыромятные ремни, подметки, сапожная кожа, казеин, используемый для изготовления красок, пластмасс и клейцементов, гуталин.</vt:lpstr>
      <vt:lpstr>Презентация PowerPoint</vt:lpstr>
      <vt:lpstr>Презентация PowerPoint</vt:lpstr>
      <vt:lpstr>«Некоторые блюда из времен блокады (рецептура)»</vt:lpstr>
      <vt:lpstr>Презентация PowerPoint</vt:lpstr>
      <vt:lpstr>Презентация PowerPoint</vt:lpstr>
      <vt:lpstr>Список литературы: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Ефим Овсянников</dc:creator>
  <cp:lastModifiedBy>Ефим Овсянников</cp:lastModifiedBy>
  <cp:revision>1</cp:revision>
  <dcterms:created xsi:type="dcterms:W3CDTF">2022-01-25T13:02:10Z</dcterms:created>
  <dcterms:modified xsi:type="dcterms:W3CDTF">2022-01-25T13:38:58Z</dcterms:modified>
</cp:coreProperties>
</file>