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6" r:id="rId3"/>
    <p:sldId id="378" r:id="rId4"/>
    <p:sldId id="379" r:id="rId5"/>
    <p:sldId id="380" r:id="rId6"/>
    <p:sldId id="390" r:id="rId7"/>
    <p:sldId id="381" r:id="rId8"/>
    <p:sldId id="382" r:id="rId9"/>
    <p:sldId id="383" r:id="rId10"/>
    <p:sldId id="392" r:id="rId11"/>
    <p:sldId id="384" r:id="rId12"/>
    <p:sldId id="389" r:id="rId13"/>
    <p:sldId id="393" r:id="rId14"/>
    <p:sldId id="386" r:id="rId15"/>
    <p:sldId id="387" r:id="rId16"/>
    <p:sldId id="371" r:id="rId17"/>
    <p:sldId id="3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9C24"/>
    <a:srgbClr val="6F6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38" autoAdjust="0"/>
    <p:restoredTop sz="94660"/>
  </p:normalViewPr>
  <p:slideViewPr>
    <p:cSldViewPr snapToGrid="0">
      <p:cViewPr varScale="1">
        <p:scale>
          <a:sx n="77" d="100"/>
          <a:sy n="77" d="100"/>
        </p:scale>
        <p:origin x="43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440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78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D6ECFF"/>
                </a:solidFill>
              </a:rPr>
              <a:pPr/>
              <a:t>19.01.2022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5083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0525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53049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101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58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0081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4E5B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88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044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89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C3B80DD-4377-4349-B86A-0C446208C34F}" type="datetimeFigureOut">
              <a:rPr lang="ru-RU" smtClean="0">
                <a:solidFill>
                  <a:srgbClr val="4E5B6F"/>
                </a:solidFill>
              </a:rPr>
              <a:pPr/>
              <a:t>19.01.2022</a:t>
            </a:fld>
            <a:endParaRPr lang="ru-RU">
              <a:solidFill>
                <a:srgbClr val="4E5B6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4E5B6F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DAA684E-C64A-41C4-9FF6-9060F3F064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22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10714" y="1853514"/>
            <a:ext cx="9662983" cy="1346886"/>
          </a:xfrm>
        </p:spPr>
        <p:txBody>
          <a:bodyPr>
            <a:noAutofit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Речевой негативизм у дошкольников с  тяжёлыми нарушениями 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речи. </a:t>
            </a:r>
            <a:r>
              <a:rPr lang="ru-RU" i="1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</a:t>
            </a:r>
            <a:r>
              <a:rPr lang="ru-RU" i="1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ути 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его преодоления</a:t>
            </a:r>
            <a:endParaRPr lang="ru-RU" i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22016" y="4621427"/>
            <a:ext cx="4155583" cy="1753495"/>
          </a:xfrm>
        </p:spPr>
        <p:txBody>
          <a:bodyPr>
            <a:normAutofit/>
          </a:bodyPr>
          <a:lstStyle/>
          <a:p>
            <a:pPr algn="r">
              <a:spcBef>
                <a:spcPts val="0"/>
              </a:spcBef>
            </a:pPr>
            <a:r>
              <a:rPr lang="ru-RU" sz="2200" b="0" dirty="0"/>
              <a:t>У</a:t>
            </a:r>
            <a:r>
              <a:rPr lang="ru-RU" sz="2200" b="0" dirty="0" smtClean="0"/>
              <a:t>читель-логопед </a:t>
            </a:r>
          </a:p>
          <a:p>
            <a:pPr algn="r">
              <a:spcBef>
                <a:spcPts val="0"/>
              </a:spcBef>
            </a:pPr>
            <a:r>
              <a:rPr lang="ru-RU" sz="2200" b="0" dirty="0" smtClean="0"/>
              <a:t>МАДОУ ДС «Солнышко» </a:t>
            </a:r>
          </a:p>
          <a:p>
            <a:pPr algn="r">
              <a:spcBef>
                <a:spcPts val="0"/>
              </a:spcBef>
            </a:pPr>
            <a:r>
              <a:rPr lang="ru-RU" sz="2200" b="0" dirty="0" smtClean="0"/>
              <a:t>СП детский сад № 138 </a:t>
            </a:r>
          </a:p>
          <a:p>
            <a:pPr algn="r">
              <a:spcBef>
                <a:spcPts val="0"/>
              </a:spcBef>
            </a:pPr>
            <a:r>
              <a:rPr lang="ru-RU" sz="2200" b="0" dirty="0" err="1" smtClean="0"/>
              <a:t>Чернавских</a:t>
            </a:r>
            <a:r>
              <a:rPr lang="ru-RU" sz="2200" b="0" dirty="0" smtClean="0"/>
              <a:t> Татьяна Павловна</a:t>
            </a:r>
            <a:endParaRPr lang="ru-RU" sz="2200" b="0" dirty="0"/>
          </a:p>
        </p:txBody>
      </p:sp>
    </p:spTree>
    <p:extLst>
      <p:ext uri="{BB962C8B-B14F-4D97-AF65-F5344CB8AC3E}">
        <p14:creationId xmlns:p14="http://schemas.microsoft.com/office/powerpoint/2010/main" val="138689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100" b="1" i="1" dirty="0" smtClean="0">
                <a:solidFill>
                  <a:srgbClr val="5A9C24"/>
                </a:solidFill>
                <a:latin typeface="Georgia"/>
                <a:ea typeface="Times New Roman"/>
                <a:cs typeface="Times New Roman"/>
              </a:rPr>
              <a:t>Что </a:t>
            </a:r>
            <a:r>
              <a:rPr lang="ru-RU" sz="3100" b="1" i="1" dirty="0">
                <a:solidFill>
                  <a:srgbClr val="5A9C24"/>
                </a:solidFill>
                <a:latin typeface="Georgia"/>
                <a:ea typeface="Times New Roman"/>
                <a:cs typeface="Times New Roman"/>
              </a:rPr>
              <a:t>такое речевой негативизм?</a:t>
            </a:r>
            <a:r>
              <a:rPr lang="ru-RU" sz="2400" dirty="0"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latin typeface="Calibri"/>
                <a:ea typeface="Calibri"/>
                <a:cs typeface="Times New Roman"/>
              </a:rPr>
            </a:b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70702" y="1470452"/>
            <a:ext cx="6252520" cy="496741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2800" dirty="0" smtClean="0">
                <a:solidFill>
                  <a:srgbClr val="363636"/>
                </a:solidFill>
                <a:latin typeface="Georgia"/>
                <a:ea typeface="Times New Roman"/>
                <a:cs typeface="Times New Roman"/>
              </a:rPr>
              <a:t>	</a:t>
            </a:r>
            <a:r>
              <a:rPr lang="ru-RU" sz="2800" dirty="0" smtClean="0">
                <a:latin typeface="Georgia"/>
                <a:ea typeface="Times New Roman"/>
                <a:cs typeface="Times New Roman"/>
              </a:rPr>
              <a:t>Это </a:t>
            </a:r>
            <a:r>
              <a:rPr lang="ru-RU" sz="2800" dirty="0">
                <a:latin typeface="Georgia"/>
                <a:ea typeface="Times New Roman"/>
                <a:cs typeface="Times New Roman"/>
              </a:rPr>
              <a:t>полный или частичный отказ ребенка от </a:t>
            </a:r>
            <a:r>
              <a:rPr lang="ru-RU" sz="2800" dirty="0" smtClean="0">
                <a:latin typeface="Georgia"/>
                <a:ea typeface="Times New Roman"/>
                <a:cs typeface="Times New Roman"/>
              </a:rPr>
              <a:t>речи. Он останавливает </a:t>
            </a:r>
            <a:r>
              <a:rPr lang="ru-RU" sz="2800" dirty="0">
                <a:latin typeface="Georgia"/>
                <a:ea typeface="Times New Roman"/>
                <a:cs typeface="Times New Roman"/>
              </a:rPr>
              <a:t>или замедляет процесс коррекционной работы и развитие ребенка </a:t>
            </a:r>
            <a:r>
              <a:rPr lang="ru-RU" sz="2800" dirty="0" smtClean="0">
                <a:latin typeface="Georgia"/>
                <a:ea typeface="Times New Roman"/>
                <a:cs typeface="Times New Roman"/>
              </a:rPr>
              <a:t>с  ТНР.</a:t>
            </a:r>
          </a:p>
          <a:p>
            <a:pPr marL="0" lvl="0" indent="0">
              <a:buClr>
                <a:srgbClr val="7FD13B"/>
              </a:buClr>
              <a:buNone/>
            </a:pPr>
            <a:r>
              <a:rPr lang="ru-RU" sz="2800" b="1" i="1" dirty="0" smtClean="0">
                <a:latin typeface="Georgia"/>
                <a:ea typeface="Times New Roman"/>
                <a:cs typeface="Times New Roman"/>
              </a:rPr>
              <a:t>Типы </a:t>
            </a:r>
            <a:r>
              <a:rPr lang="ru-RU" sz="2800" b="1" i="1" dirty="0">
                <a:latin typeface="Georgia"/>
                <a:ea typeface="Times New Roman"/>
                <a:cs typeface="Times New Roman"/>
              </a:rPr>
              <a:t>речевого негативизма</a:t>
            </a:r>
            <a:r>
              <a:rPr lang="ru-RU" sz="2800" dirty="0">
                <a:latin typeface="Georgia"/>
                <a:ea typeface="Times New Roman"/>
                <a:cs typeface="Times New Roman"/>
              </a:rPr>
              <a:t>: </a:t>
            </a:r>
          </a:p>
          <a:p>
            <a:pPr marL="0" lvl="0" indent="0">
              <a:buClr>
                <a:srgbClr val="7FD13B"/>
              </a:buClr>
              <a:buNone/>
            </a:pPr>
            <a:r>
              <a:rPr lang="ru-RU" sz="2800" dirty="0">
                <a:latin typeface="Georgia"/>
                <a:ea typeface="Times New Roman"/>
                <a:cs typeface="Times New Roman"/>
              </a:rPr>
              <a:t>- активный</a:t>
            </a:r>
          </a:p>
          <a:p>
            <a:pPr marL="0" lvl="0" indent="0">
              <a:buClr>
                <a:srgbClr val="7FD13B"/>
              </a:buClr>
              <a:buNone/>
            </a:pPr>
            <a:r>
              <a:rPr lang="ru-RU" sz="2800" dirty="0">
                <a:latin typeface="Georgia"/>
                <a:ea typeface="Times New Roman"/>
                <a:cs typeface="Times New Roman"/>
              </a:rPr>
              <a:t>- пассивный</a:t>
            </a:r>
            <a:endParaRPr lang="ru-RU" sz="2800" dirty="0"/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750"/>
              </a:spcAft>
            </a:pPr>
            <a:endParaRPr lang="ru-RU" sz="18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7525264" y="1600201"/>
            <a:ext cx="3045199" cy="35194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681" y="1470452"/>
            <a:ext cx="5123103" cy="3649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74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95995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Проявления активного речевого негативизма</a:t>
            </a:r>
            <a:r>
              <a:rPr lang="ru-RU" b="1" dirty="0">
                <a:latin typeface="Georgia" panose="02040502050405020303" pitchFamily="18" charset="0"/>
              </a:rPr>
              <a:t/>
            </a:r>
            <a:br>
              <a:rPr lang="ru-RU" b="1" dirty="0">
                <a:latin typeface="Georgia" panose="02040502050405020303" pitchFamily="18" charset="0"/>
              </a:rPr>
            </a:b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63047" y="926926"/>
            <a:ext cx="7390356" cy="5837129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200" dirty="0" smtClean="0">
                <a:latin typeface="Georgia" panose="02040502050405020303" pitchFamily="18" charset="0"/>
              </a:rPr>
              <a:t>	</a:t>
            </a:r>
            <a:r>
              <a:rPr lang="ru-RU" sz="3700" dirty="0" smtClean="0">
                <a:latin typeface="Georgia" panose="02040502050405020303" pitchFamily="18" charset="0"/>
              </a:rPr>
              <a:t>Ребёнок </a:t>
            </a:r>
            <a:r>
              <a:rPr lang="ru-RU" sz="3700" b="1" i="1" dirty="0">
                <a:latin typeface="Georgia" panose="02040502050405020303" pitchFamily="18" charset="0"/>
              </a:rPr>
              <a:t>демонстрирует</a:t>
            </a:r>
            <a:r>
              <a:rPr lang="ru-RU" sz="3700" dirty="0">
                <a:latin typeface="Georgia" panose="02040502050405020303" pitchFamily="18" charset="0"/>
              </a:rPr>
              <a:t> плохое поведение, когда </a:t>
            </a:r>
            <a:r>
              <a:rPr lang="ru-RU" sz="3700" dirty="0" smtClean="0">
                <a:latin typeface="Georgia" panose="02040502050405020303" pitchFamily="18" charset="0"/>
              </a:rPr>
              <a:t>родители, педагоги  </a:t>
            </a:r>
            <a:r>
              <a:rPr lang="ru-RU" sz="3700" dirty="0">
                <a:latin typeface="Georgia" panose="02040502050405020303" pitchFamily="18" charset="0"/>
              </a:rPr>
              <a:t>настойчиво просят повторить слово, которое малыш произнёс. В ответ он может убегать, топать ногой, мотать головой. </a:t>
            </a:r>
            <a:endParaRPr lang="ru-RU" sz="37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b="1" i="1" dirty="0" smtClean="0">
                <a:latin typeface="Georgia" panose="02040502050405020303" pitchFamily="18" charset="0"/>
              </a:rPr>
              <a:t>	Речевой </a:t>
            </a:r>
            <a:r>
              <a:rPr lang="ru-RU" sz="3700" b="1" i="1" dirty="0">
                <a:latin typeface="Georgia" panose="02040502050405020303" pitchFamily="18" charset="0"/>
              </a:rPr>
              <a:t>негативизм </a:t>
            </a:r>
            <a:r>
              <a:rPr lang="ru-RU" sz="3700" dirty="0">
                <a:latin typeface="Georgia" panose="02040502050405020303" pitchFamily="18" charset="0"/>
              </a:rPr>
              <a:t>может проявляться </a:t>
            </a:r>
            <a:r>
              <a:rPr lang="ru-RU" sz="3700" dirty="0" smtClean="0">
                <a:latin typeface="Georgia" panose="02040502050405020303" pitchFamily="18" charset="0"/>
              </a:rPr>
              <a:t>:</a:t>
            </a:r>
          </a:p>
          <a:p>
            <a:pPr marL="0" indent="0">
              <a:buNone/>
            </a:pPr>
            <a:r>
              <a:rPr lang="ru-RU" sz="3700" dirty="0" smtClean="0">
                <a:latin typeface="Georgia" panose="02040502050405020303" pitchFamily="18" charset="0"/>
              </a:rPr>
              <a:t>- </a:t>
            </a:r>
            <a:r>
              <a:rPr lang="ru-RU" sz="3700" i="1" dirty="0" smtClean="0">
                <a:latin typeface="Georgia" panose="02040502050405020303" pitchFamily="18" charset="0"/>
              </a:rPr>
              <a:t>в </a:t>
            </a:r>
            <a:r>
              <a:rPr lang="ru-RU" sz="3700" i="1" dirty="0">
                <a:latin typeface="Georgia" panose="02040502050405020303" pitchFamily="18" charset="0"/>
              </a:rPr>
              <a:t>детском </a:t>
            </a:r>
            <a:r>
              <a:rPr lang="ru-RU" sz="3700" i="1" dirty="0" smtClean="0">
                <a:latin typeface="Georgia" panose="02040502050405020303" pitchFamily="18" charset="0"/>
              </a:rPr>
              <a:t>саду: </a:t>
            </a:r>
            <a:r>
              <a:rPr lang="ru-RU" sz="3700" dirty="0" smtClean="0">
                <a:latin typeface="Georgia" panose="02040502050405020303" pitchFamily="18" charset="0"/>
              </a:rPr>
              <a:t> </a:t>
            </a:r>
            <a:r>
              <a:rPr lang="ru-RU" sz="3700" dirty="0">
                <a:latin typeface="Georgia" panose="02040502050405020303" pitchFamily="18" charset="0"/>
              </a:rPr>
              <a:t>на групповых занятиях </a:t>
            </a:r>
            <a:r>
              <a:rPr lang="ru-RU" sz="3700" dirty="0" smtClean="0">
                <a:latin typeface="Georgia" panose="02040502050405020303" pitchFamily="18" charset="0"/>
              </a:rPr>
              <a:t>, в игре; </a:t>
            </a:r>
            <a:endParaRPr lang="ru-RU" sz="3700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dirty="0" smtClean="0">
                <a:latin typeface="Georgia" panose="02040502050405020303" pitchFamily="18" charset="0"/>
              </a:rPr>
              <a:t>- на индивидуальных занятиях </a:t>
            </a:r>
            <a:r>
              <a:rPr lang="ru-RU" sz="3700" dirty="0">
                <a:latin typeface="Georgia" panose="02040502050405020303" pitchFamily="18" charset="0"/>
              </a:rPr>
              <a:t> </a:t>
            </a:r>
            <a:r>
              <a:rPr lang="ru-RU" sz="3700" dirty="0" smtClean="0">
                <a:latin typeface="Georgia" panose="02040502050405020303" pitchFamily="18" charset="0"/>
              </a:rPr>
              <a:t>с логопедом</a:t>
            </a:r>
            <a:r>
              <a:rPr lang="ru-RU" sz="3700" dirty="0">
                <a:latin typeface="Georgia" panose="02040502050405020303" pitchFamily="18" charset="0"/>
              </a:rPr>
              <a:t>;</a:t>
            </a:r>
            <a:endParaRPr lang="ru-RU" sz="37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dirty="0" smtClean="0">
                <a:latin typeface="Georgia" panose="02040502050405020303" pitchFamily="18" charset="0"/>
              </a:rPr>
              <a:t>- </a:t>
            </a:r>
            <a:r>
              <a:rPr lang="ru-RU" sz="3700" i="1" dirty="0" smtClean="0">
                <a:latin typeface="Georgia" panose="02040502050405020303" pitchFamily="18" charset="0"/>
              </a:rPr>
              <a:t>дома</a:t>
            </a:r>
            <a:r>
              <a:rPr lang="ru-RU" sz="3700" dirty="0" smtClean="0">
                <a:latin typeface="Georgia" panose="02040502050405020303" pitchFamily="18" charset="0"/>
              </a:rPr>
              <a:t> </a:t>
            </a:r>
            <a:r>
              <a:rPr lang="ru-RU" sz="3700" dirty="0">
                <a:latin typeface="Georgia" panose="02040502050405020303" pitchFamily="18" charset="0"/>
              </a:rPr>
              <a:t>при попытках родителей </a:t>
            </a:r>
            <a:endParaRPr lang="ru-RU" sz="37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dirty="0" smtClean="0">
                <a:latin typeface="Georgia" panose="02040502050405020303" pitchFamily="18" charset="0"/>
              </a:rPr>
              <a:t>позаниматься </a:t>
            </a:r>
            <a:r>
              <a:rPr lang="ru-RU" sz="3700" dirty="0">
                <a:latin typeface="Georgia" panose="02040502050405020303" pitchFamily="18" charset="0"/>
              </a:rPr>
              <a:t>с ребёнком </a:t>
            </a:r>
            <a:endParaRPr lang="ru-RU" sz="37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dirty="0" smtClean="0">
                <a:latin typeface="Georgia" panose="02040502050405020303" pitchFamily="18" charset="0"/>
              </a:rPr>
              <a:t>по </a:t>
            </a:r>
            <a:r>
              <a:rPr lang="ru-RU" sz="3700" dirty="0">
                <a:latin typeface="Georgia" panose="02040502050405020303" pitchFamily="18" charset="0"/>
              </a:rPr>
              <a:t>рекомендации воспитателя, </a:t>
            </a:r>
            <a:endParaRPr lang="ru-RU" sz="37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700" dirty="0">
                <a:latin typeface="Georgia" panose="02040502050405020303" pitchFamily="18" charset="0"/>
              </a:rPr>
              <a:t>л</a:t>
            </a:r>
            <a:r>
              <a:rPr lang="ru-RU" sz="3700" dirty="0" smtClean="0">
                <a:latin typeface="Georgia" panose="02040502050405020303" pitchFamily="18" charset="0"/>
              </a:rPr>
              <a:t>огопеда</a:t>
            </a:r>
            <a:r>
              <a:rPr lang="ru-RU" sz="3700" dirty="0">
                <a:latin typeface="Georgia" panose="02040502050405020303" pitchFamily="18" charset="0"/>
              </a:rPr>
              <a:t>.</a:t>
            </a:r>
            <a:br>
              <a:rPr lang="ru-RU" sz="3700" dirty="0">
                <a:latin typeface="Georgia" panose="02040502050405020303" pitchFamily="18" charset="0"/>
              </a:rPr>
            </a:br>
            <a:r>
              <a:rPr lang="ru-RU" sz="2200" dirty="0">
                <a:latin typeface="Georgia" panose="02040502050405020303" pitchFamily="18" charset="0"/>
              </a:rPr>
              <a:t/>
            </a:r>
            <a:br>
              <a:rPr lang="ru-RU" sz="2200" dirty="0">
                <a:latin typeface="Georgia" panose="02040502050405020303" pitchFamily="18" charset="0"/>
              </a:rPr>
            </a:b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7653403" y="1665962"/>
            <a:ext cx="3219190" cy="303129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ru-RU" i="1" dirty="0">
              <a:latin typeface="Georgia" panose="02040502050405020303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4" r="24257"/>
          <a:stretch/>
        </p:blipFill>
        <p:spPr bwMode="auto">
          <a:xfrm rot="400918">
            <a:off x="7492928" y="1260728"/>
            <a:ext cx="3967474" cy="3649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97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24984" cy="1143000"/>
          </a:xfrm>
        </p:spPr>
        <p:txBody>
          <a:bodyPr>
            <a:normAutofit/>
          </a:bodyPr>
          <a:lstStyle/>
          <a:p>
            <a:pPr lvl="0" algn="ctr"/>
            <a:r>
              <a:rPr lang="ru-RU" sz="31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Проявления пассивного речевого негативизма</a:t>
            </a:r>
            <a:r>
              <a:rPr lang="ru-RU" b="1" dirty="0">
                <a:latin typeface="Georgia" panose="02040502050405020303" pitchFamily="18" charset="0"/>
              </a:rPr>
              <a:t/>
            </a:r>
            <a:br>
              <a:rPr lang="ru-RU" b="1" dirty="0">
                <a:latin typeface="Georgia" panose="02040502050405020303" pitchFamily="18" charset="0"/>
              </a:rPr>
            </a:b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9491" y="1177446"/>
            <a:ext cx="6116595" cy="52484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000" dirty="0" smtClean="0">
                <a:latin typeface="Georgia" panose="02040502050405020303" pitchFamily="18" charset="0"/>
              </a:rPr>
              <a:t>— </a:t>
            </a:r>
            <a:r>
              <a:rPr lang="ru-RU" sz="3000" dirty="0">
                <a:latin typeface="Georgia" panose="02040502050405020303" pitchFamily="18" charset="0"/>
              </a:rPr>
              <a:t>ребёнок молчит, мычит, прячется за </a:t>
            </a:r>
            <a:r>
              <a:rPr lang="ru-RU" sz="3000" dirty="0" smtClean="0">
                <a:latin typeface="Georgia" panose="02040502050405020303" pitchFamily="18" charset="0"/>
              </a:rPr>
              <a:t>знакомого взрослого, </a:t>
            </a:r>
            <a:r>
              <a:rPr lang="ru-RU" sz="3000" dirty="0">
                <a:latin typeface="Georgia" panose="02040502050405020303" pitchFamily="18" charset="0"/>
              </a:rPr>
              <a:t>когда к нему обращаются;</a:t>
            </a:r>
            <a:br>
              <a:rPr lang="ru-RU" sz="3000" dirty="0">
                <a:latin typeface="Georgia" panose="02040502050405020303" pitchFamily="18" charset="0"/>
              </a:rPr>
            </a:br>
            <a:r>
              <a:rPr lang="ru-RU" sz="3000" dirty="0">
                <a:latin typeface="Georgia" panose="02040502050405020303" pitchFamily="18" charset="0"/>
              </a:rPr>
              <a:t>— вместо слова может ответить жестом;</a:t>
            </a:r>
            <a:br>
              <a:rPr lang="ru-RU" sz="3000" dirty="0">
                <a:latin typeface="Georgia" panose="02040502050405020303" pitchFamily="18" charset="0"/>
              </a:rPr>
            </a:br>
            <a:r>
              <a:rPr lang="ru-RU" sz="3000" dirty="0">
                <a:latin typeface="Georgia" panose="02040502050405020303" pitchFamily="18" charset="0"/>
              </a:rPr>
              <a:t>— вместо обращения </a:t>
            </a:r>
            <a:r>
              <a:rPr lang="ru-RU" sz="3000" dirty="0" smtClean="0">
                <a:latin typeface="Georgia" panose="02040502050405020303" pitchFamily="18" charset="0"/>
              </a:rPr>
              <a:t>за помощью ко </a:t>
            </a:r>
            <a:r>
              <a:rPr lang="ru-RU" sz="3000" dirty="0">
                <a:latin typeface="Georgia" panose="02040502050405020303" pitchFamily="18" charset="0"/>
              </a:rPr>
              <a:t>взрослому, проявляет «самостоятельность»: подвигает стул, залезает и сам берет нужный предмет;</a:t>
            </a:r>
            <a:br>
              <a:rPr lang="ru-RU" sz="3000" dirty="0">
                <a:latin typeface="Georgia" panose="02040502050405020303" pitchFamily="18" charset="0"/>
              </a:rPr>
            </a:br>
            <a:r>
              <a:rPr lang="ru-RU" sz="3000" dirty="0" smtClean="0">
                <a:latin typeface="Georgia" panose="02040502050405020303" pitchFamily="18" charset="0"/>
              </a:rPr>
              <a:t>—сидит </a:t>
            </a:r>
            <a:r>
              <a:rPr lang="ru-RU" sz="3000" dirty="0">
                <a:latin typeface="Georgia" panose="02040502050405020303" pitchFamily="18" charset="0"/>
              </a:rPr>
              <a:t>в углу, ни с кем не играет, ни к кому не подходит, общается только со </a:t>
            </a:r>
            <a:r>
              <a:rPr lang="ru-RU" sz="3000" dirty="0" smtClean="0">
                <a:latin typeface="Georgia" panose="02040502050405020303" pitchFamily="18" charset="0"/>
              </a:rPr>
              <a:t>знакомыми взрослыми </a:t>
            </a:r>
            <a:r>
              <a:rPr lang="ru-RU" sz="3000" dirty="0">
                <a:latin typeface="Georgia" panose="02040502050405020303" pitchFamily="18" charset="0"/>
              </a:rPr>
              <a:t>тихо или шёпотом.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512010" y="1556951"/>
            <a:ext cx="4930345" cy="3361039"/>
          </a:xfrm>
        </p:spPr>
        <p:txBody>
          <a:bodyPr>
            <a:noAutofit/>
          </a:bodyPr>
          <a:lstStyle/>
          <a:p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4098" name="Picture 2" descr="https://www.uaua.info/pictures_ckfinder/images/5555533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301" y="1474775"/>
            <a:ext cx="5136729" cy="344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3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135" y="274638"/>
            <a:ext cx="11195222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КАК РАСПОЗНАТЬ РЕЧЕВОЙ НЕГАТИВИЗМ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</a:b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НА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ФОНЕ ДРУГИХ СОСТОЯНИЙ?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415" y="1371600"/>
            <a:ext cx="5338119" cy="49921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i="1" dirty="0" smtClean="0">
                <a:latin typeface="Georgia" panose="02040502050405020303" pitchFamily="18" charset="0"/>
              </a:rPr>
              <a:t>Ленивый ?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endParaRPr lang="ru-RU" sz="2800" b="1" dirty="0" smtClean="0">
              <a:latin typeface="Georgia" panose="02040502050405020303" pitchFamily="18" charset="0"/>
            </a:endParaRPr>
          </a:p>
          <a:p>
            <a:pPr marL="0" indent="0" algn="ctr">
              <a:buNone/>
            </a:pPr>
            <a:r>
              <a:rPr lang="ru-RU" sz="2800" b="1" i="1" dirty="0" smtClean="0">
                <a:latin typeface="Georgia" panose="02040502050405020303" pitchFamily="18" charset="0"/>
              </a:rPr>
              <a:t>Не хочет говорить</a:t>
            </a:r>
            <a:r>
              <a:rPr lang="ru-RU" sz="2800" b="1" dirty="0" smtClean="0">
                <a:latin typeface="Georgia" panose="02040502050405020303" pitchFamily="18" charset="0"/>
              </a:rPr>
              <a:t>?</a:t>
            </a:r>
          </a:p>
          <a:p>
            <a:pPr marL="0" indent="0">
              <a:buNone/>
            </a:pPr>
            <a:r>
              <a:rPr lang="ru-RU" sz="2800" i="1" dirty="0" smtClean="0">
                <a:latin typeface="Georgia" panose="02040502050405020303" pitchFamily="18" charset="0"/>
              </a:rPr>
              <a:t>Ленивых детей не бывает! Бывают слабые, истощённые, уставшие, перегруженные, НО не ленивые! </a:t>
            </a:r>
          </a:p>
          <a:p>
            <a:pPr marL="0" indent="0">
              <a:buNone/>
            </a:pPr>
            <a:r>
              <a:rPr lang="ru-RU" sz="2800" dirty="0" smtClean="0">
                <a:latin typeface="Georgia" panose="02040502050405020303" pitchFamily="18" charset="0"/>
              </a:rPr>
              <a:t>Думая</a:t>
            </a:r>
            <a:r>
              <a:rPr lang="ru-RU" sz="2800" dirty="0">
                <a:latin typeface="Georgia" panose="02040502050405020303" pitchFamily="18" charset="0"/>
              </a:rPr>
              <a:t>, что малыш ленится, родители выдвигают непосильные требования к его речи. 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572897" y="1433385"/>
            <a:ext cx="6067168" cy="5239264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 descr="https://autogear.ru/misc/i/gallery/43892/25834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6474">
            <a:off x="5964073" y="2053702"/>
            <a:ext cx="4967527" cy="330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83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i="1" dirty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  <a:t>КАК РАСПОЗНАТЬ РЕЧЕВОЙ НЕГАТИВИЗМ </a:t>
            </a:r>
            <a:br>
              <a:rPr lang="ru-RU" sz="2800" b="1" i="1" dirty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</a:br>
            <a:r>
              <a:rPr lang="ru-RU" sz="2800" b="1" i="1" dirty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  <a:t>НА ФОНЕ ДРУГИХ СОСТОЯНИЙ?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33633" y="1649627"/>
            <a:ext cx="6242531" cy="5023022"/>
          </a:xfrm>
        </p:spPr>
        <p:txBody>
          <a:bodyPr>
            <a:normAutofit lnSpcReduction="10000"/>
          </a:bodyPr>
          <a:lstStyle/>
          <a:p>
            <a:pPr marL="0" lvl="0" indent="0" algn="ctr">
              <a:buClr>
                <a:srgbClr val="7FD13B"/>
              </a:buClr>
              <a:buNone/>
            </a:pPr>
            <a:r>
              <a:rPr lang="ru-RU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«Капризы или речевой негативизм?»</a:t>
            </a:r>
          </a:p>
          <a:p>
            <a:pPr lvl="0">
              <a:buClr>
                <a:srgbClr val="7FD13B"/>
              </a:buClr>
              <a:buFont typeface="Courier New" panose="02070309020205020404" pitchFamily="49" charset="0"/>
              <a:buChar char="o"/>
            </a:pPr>
            <a:r>
              <a:rPr lang="ru-RU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  <a:t>В </a:t>
            </a:r>
            <a:r>
              <a:rPr lang="ru-RU" sz="2800" dirty="0">
                <a:solidFill>
                  <a:prstClr val="black"/>
                </a:solidFill>
                <a:latin typeface="Georgia" panose="02040502050405020303" pitchFamily="18" charset="0"/>
              </a:rPr>
              <a:t>случае </a:t>
            </a:r>
            <a:r>
              <a:rPr lang="ru-RU" sz="2800" u="sng" dirty="0">
                <a:solidFill>
                  <a:prstClr val="black"/>
                </a:solidFill>
                <a:latin typeface="Georgia" panose="02040502050405020303" pitchFamily="18" charset="0"/>
              </a:rPr>
              <a:t>капризов</a:t>
            </a:r>
            <a:r>
              <a:rPr lang="ru-RU" sz="2800" dirty="0">
                <a:solidFill>
                  <a:prstClr val="black"/>
                </a:solidFill>
                <a:latin typeface="Georgia" panose="02040502050405020303" pitchFamily="18" charset="0"/>
              </a:rPr>
              <a:t> ребенок готов позаниматься за награду (конфета, мороженое, поход к любимой бабушке, мультики и т.д.). Его можно мотивировать поощрением.</a:t>
            </a:r>
          </a:p>
          <a:p>
            <a:pPr lvl="0">
              <a:buClr>
                <a:srgbClr val="7FD13B"/>
              </a:buClr>
              <a:buFont typeface="Courier New" panose="02070309020205020404" pitchFamily="49" charset="0"/>
              <a:buChar char="o"/>
            </a:pPr>
            <a:r>
              <a:rPr lang="ru-RU" sz="2800" dirty="0">
                <a:solidFill>
                  <a:prstClr val="black"/>
                </a:solidFill>
                <a:latin typeface="Georgia" panose="02040502050405020303" pitchFamily="18" charset="0"/>
              </a:rPr>
              <a:t>В случае </a:t>
            </a:r>
            <a:r>
              <a:rPr lang="ru-RU" sz="2800" u="sng" dirty="0">
                <a:solidFill>
                  <a:prstClr val="black"/>
                </a:solidFill>
                <a:latin typeface="Georgia" panose="02040502050405020303" pitchFamily="18" charset="0"/>
              </a:rPr>
              <a:t>негативизма</a:t>
            </a:r>
            <a:r>
              <a:rPr lang="ru-RU" sz="2800" dirty="0">
                <a:solidFill>
                  <a:prstClr val="black"/>
                </a:solidFill>
                <a:latin typeface="Georgia" panose="02040502050405020303" pitchFamily="18" charset="0"/>
              </a:rPr>
              <a:t> ребенок готов отказаться от всех радостей и принять любое наказание вместо того, чтобы говорить.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4281">
            <a:off x="6425831" y="1977758"/>
            <a:ext cx="5208693" cy="294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495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КАК РАСПОЗНАТЬ РЕЧЕВОЙ НЕГАТИВИЗМ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НА ФОНЕ ДРУГИХ СОСТОЯНИЙ?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7134" y="1433384"/>
            <a:ext cx="7193326" cy="52639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latin typeface="Georgia" panose="02040502050405020303" pitchFamily="18" charset="0"/>
              </a:rPr>
              <a:t>«Речевой негативизм или </a:t>
            </a:r>
            <a:r>
              <a:rPr lang="ru-RU" sz="2800" b="1" dirty="0" err="1">
                <a:latin typeface="Georgia" panose="02040502050405020303" pitchFamily="18" charset="0"/>
              </a:rPr>
              <a:t>мутизм</a:t>
            </a:r>
            <a:r>
              <a:rPr lang="ru-RU" sz="2800" b="1" dirty="0" smtClean="0">
                <a:latin typeface="Georgia" panose="02040502050405020303" pitchFamily="18" charset="0"/>
              </a:rPr>
              <a:t>?»</a:t>
            </a:r>
            <a:r>
              <a:rPr lang="ru-RU" sz="2800" dirty="0">
                <a:latin typeface="Georgia" panose="02040502050405020303" pitchFamily="18" charset="0"/>
              </a:rPr>
              <a:t> </a:t>
            </a:r>
            <a:endParaRPr lang="ru-RU" sz="2800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2800" b="1" i="1" dirty="0" err="1" smtClean="0">
                <a:latin typeface="Georgia" panose="02040502050405020303" pitchFamily="18" charset="0"/>
              </a:rPr>
              <a:t>Мутизм</a:t>
            </a:r>
            <a:r>
              <a:rPr lang="ru-RU" sz="2800" dirty="0" smtClean="0">
                <a:latin typeface="Georgia" panose="02040502050405020303" pitchFamily="18" charset="0"/>
              </a:rPr>
              <a:t> </a:t>
            </a:r>
            <a:r>
              <a:rPr lang="ru-RU" sz="2800" dirty="0">
                <a:latin typeface="Georgia" panose="02040502050405020303" pitchFamily="18" charset="0"/>
              </a:rPr>
              <a:t>– это невротическое </a:t>
            </a:r>
            <a:r>
              <a:rPr lang="ru-RU" sz="2800" dirty="0" smtClean="0">
                <a:latin typeface="Georgia" panose="02040502050405020303" pitchFamily="18" charset="0"/>
              </a:rPr>
              <a:t>расстройство</a:t>
            </a:r>
            <a:r>
              <a:rPr lang="ru-RU" sz="2800" dirty="0">
                <a:latin typeface="Georgia" panose="02040502050405020303" pitchFamily="18" charset="0"/>
              </a:rPr>
              <a:t>,</a:t>
            </a:r>
            <a:r>
              <a:rPr lang="ru-RU" sz="2800" dirty="0" smtClean="0">
                <a:latin typeface="Georgia" panose="02040502050405020303" pitchFamily="18" charset="0"/>
              </a:rPr>
              <a:t> встречается </a:t>
            </a:r>
            <a:r>
              <a:rPr lang="ru-RU" sz="2800" dirty="0">
                <a:latin typeface="Georgia" panose="02040502050405020303" pitchFamily="18" charset="0"/>
              </a:rPr>
              <a:t>не </a:t>
            </a:r>
            <a:r>
              <a:rPr lang="ru-RU" sz="2800" dirty="0" smtClean="0">
                <a:latin typeface="Georgia" panose="02040502050405020303" pitchFamily="18" charset="0"/>
              </a:rPr>
              <a:t>часто, в семьях с  некомфортным психологическим климатом.</a:t>
            </a:r>
            <a:endParaRPr lang="ru-RU" sz="2800" dirty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2800" b="1" i="1" dirty="0" smtClean="0">
                <a:latin typeface="Georgia" panose="02040502050405020303" pitchFamily="18" charset="0"/>
              </a:rPr>
              <a:t>Элективный (селективный) </a:t>
            </a:r>
            <a:r>
              <a:rPr lang="ru-RU" sz="2800" b="1" i="1" dirty="0" err="1" smtClean="0">
                <a:latin typeface="Georgia" panose="02040502050405020303" pitchFamily="18" charset="0"/>
              </a:rPr>
              <a:t>мутизм</a:t>
            </a:r>
            <a:r>
              <a:rPr lang="ru-RU" sz="2800" dirty="0" smtClean="0">
                <a:latin typeface="Georgia" panose="02040502050405020303" pitchFamily="18" charset="0"/>
              </a:rPr>
              <a:t> — это тревожное расстройство, которое приводит </a:t>
            </a:r>
            <a:r>
              <a:rPr lang="ru-RU" sz="2800" dirty="0">
                <a:latin typeface="Georgia" panose="02040502050405020303" pitchFamily="18" charset="0"/>
              </a:rPr>
              <a:t>к тому, что дети перестают говорить в определенных социальных ситуациях.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7853819" y="1916482"/>
            <a:ext cx="3118981" cy="3260999"/>
          </a:xfrm>
        </p:spPr>
        <p:txBody>
          <a:bodyPr>
            <a:noAutofit/>
          </a:bodyPr>
          <a:lstStyle/>
          <a:p>
            <a:pPr algn="ctr"/>
            <a:endParaRPr lang="ru-RU" sz="2200" dirty="0">
              <a:latin typeface="Georgia" panose="02040502050405020303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9"/>
          <a:stretch/>
        </p:blipFill>
        <p:spPr bwMode="auto">
          <a:xfrm rot="348334">
            <a:off x="7457764" y="1695591"/>
            <a:ext cx="4136559" cy="370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37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68" y="274639"/>
            <a:ext cx="11516497" cy="89925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ПОЧЕМУ РЕЧЕВОЙ НЕГАТИВИЗМ У ДЕТЕЙ С АЛАЛИЕЙ ИМЕЕТ СЕРЬЁЗНЫЕ ПОСЛЕДСТВИЯ И ЗАТЯГИВАЕТ КОРРЕКЦИОННЫЙ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ПРОЦЕСС ?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7135" y="1433384"/>
            <a:ext cx="5189838" cy="518983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Georgia" panose="02040502050405020303" pitchFamily="18" charset="0"/>
              </a:rPr>
              <a:t>Ситуации, провоцирующие появление </a:t>
            </a:r>
            <a:r>
              <a:rPr lang="ru-RU" sz="2800" b="1" i="1" dirty="0">
                <a:latin typeface="Georgia" panose="02040502050405020303" pitchFamily="18" charset="0"/>
              </a:rPr>
              <a:t>речевого </a:t>
            </a:r>
            <a:r>
              <a:rPr lang="ru-RU" sz="2800" b="1" i="1" dirty="0" smtClean="0">
                <a:latin typeface="Georgia" panose="02040502050405020303" pitchFamily="18" charset="0"/>
              </a:rPr>
              <a:t>негативизма</a:t>
            </a:r>
            <a:r>
              <a:rPr lang="ru-RU" sz="2800" dirty="0">
                <a:latin typeface="Georgia" panose="02040502050405020303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i="1" dirty="0" smtClean="0">
                <a:latin typeface="Georgia" panose="02040502050405020303" pitchFamily="18" charset="0"/>
              </a:rPr>
              <a:t>     Недоброжелательная </a:t>
            </a:r>
            <a:r>
              <a:rPr lang="ru-RU" sz="2800" i="1" dirty="0">
                <a:latin typeface="Georgia" panose="02040502050405020303" pitchFamily="18" charset="0"/>
              </a:rPr>
              <a:t>окружающая </a:t>
            </a:r>
            <a:r>
              <a:rPr lang="ru-RU" sz="2800" i="1" dirty="0" smtClean="0">
                <a:latin typeface="Georgia" panose="02040502050405020303" pitchFamily="18" charset="0"/>
              </a:rPr>
              <a:t>среда;</a:t>
            </a:r>
            <a:endParaRPr lang="ru-RU" sz="2800" dirty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2800" i="1" dirty="0" smtClean="0">
                <a:latin typeface="Georgia" panose="02040502050405020303" pitchFamily="18" charset="0"/>
              </a:rPr>
              <a:t>     Неадекватное поведение </a:t>
            </a:r>
            <a:r>
              <a:rPr lang="ru-RU" sz="2800" i="1" dirty="0">
                <a:latin typeface="Georgia" panose="02040502050405020303" pitchFamily="18" charset="0"/>
              </a:rPr>
              <a:t>родителей, </a:t>
            </a:r>
            <a:r>
              <a:rPr lang="ru-RU" sz="2800" i="1" dirty="0" smtClean="0">
                <a:latin typeface="Georgia" panose="02040502050405020303" pitchFamily="18" charset="0"/>
              </a:rPr>
              <a:t>родственников</a:t>
            </a:r>
            <a:endParaRPr lang="ru-RU" sz="2800" dirty="0" smtClean="0">
              <a:latin typeface="Georgia" panose="02040502050405020303" pitchFamily="18" charset="0"/>
            </a:endParaRPr>
          </a:p>
          <a:p>
            <a:pPr>
              <a:buFontTx/>
              <a:buChar char="-"/>
            </a:pPr>
            <a:r>
              <a:rPr lang="ru-RU" sz="2800" u="sng" dirty="0" smtClean="0">
                <a:latin typeface="Georgia" panose="02040502050405020303" pitchFamily="18" charset="0"/>
              </a:rPr>
              <a:t>(завышенные требования </a:t>
            </a:r>
          </a:p>
          <a:p>
            <a:pPr>
              <a:buFontTx/>
              <a:buChar char="-"/>
            </a:pPr>
            <a:r>
              <a:rPr lang="ru-RU" sz="2800" u="sng" dirty="0" smtClean="0">
                <a:latin typeface="Georgia" panose="02040502050405020303" pitchFamily="18" charset="0"/>
              </a:rPr>
              <a:t>или </a:t>
            </a:r>
            <a:r>
              <a:rPr lang="ru-RU" sz="2800" u="sng" dirty="0" err="1" smtClean="0">
                <a:latin typeface="Georgia" panose="02040502050405020303" pitchFamily="18" charset="0"/>
              </a:rPr>
              <a:t>гиперопёка</a:t>
            </a:r>
            <a:r>
              <a:rPr lang="ru-RU" sz="2800" u="sng" dirty="0" smtClean="0">
                <a:latin typeface="Georgia" panose="02040502050405020303" pitchFamily="18" charset="0"/>
              </a:rPr>
              <a:t>);</a:t>
            </a:r>
            <a:endParaRPr lang="ru-RU" sz="2800" dirty="0">
              <a:latin typeface="Georgia" panose="02040502050405020303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54" y="1218437"/>
            <a:ext cx="3795914" cy="284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s://o-krohe.ru/images/article/thumb/660-0/2017/07/doktor-komarovskij-o-tom-chto-delat-s-kapriznym-rebenk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706" y="3719384"/>
            <a:ext cx="4226010" cy="281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89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639" y="200417"/>
            <a:ext cx="11430000" cy="814192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ПОЧЕМУ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РЕЧЕВОЙ НЕГАТИВИЗМ У ДЕТЕЙ С АЛАЛИЕЙ ИМЕЕТ СЕРЬЁЗНЫЕ ПОСЛЕДСТВИЯ И ЗАТЯГИВАЕТ КОРРЕКЦИОННЫЙ ПРОЦЕСС?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8345" y="1124465"/>
            <a:ext cx="5247501" cy="5047736"/>
          </a:xfrm>
        </p:spPr>
        <p:txBody>
          <a:bodyPr>
            <a:normAutofit/>
          </a:bodyPr>
          <a:lstStyle/>
          <a:p>
            <a:r>
              <a:rPr lang="ru-RU" sz="2800" i="1" dirty="0">
                <a:latin typeface="Georgia" panose="02040502050405020303" pitchFamily="18" charset="0"/>
              </a:rPr>
              <a:t>Поведение сверстников в детском саду или на детской площадке</a:t>
            </a:r>
            <a:r>
              <a:rPr lang="ru-RU" sz="2800" dirty="0">
                <a:latin typeface="Georgia" panose="02040502050405020303" pitchFamily="18" charset="0"/>
              </a:rPr>
              <a:t> могут также спровоцировать появление </a:t>
            </a:r>
            <a:r>
              <a:rPr lang="ru-RU" sz="2800" dirty="0" smtClean="0">
                <a:latin typeface="Georgia" panose="02040502050405020303" pitchFamily="18" charset="0"/>
              </a:rPr>
              <a:t>речевого </a:t>
            </a:r>
            <a:r>
              <a:rPr lang="ru-RU" sz="2800" dirty="0">
                <a:latin typeface="Georgia" panose="02040502050405020303" pitchFamily="18" charset="0"/>
              </a:rPr>
              <a:t>негативизма. 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696466" y="1272746"/>
            <a:ext cx="6042454" cy="4899454"/>
          </a:xfrm>
        </p:spPr>
        <p:txBody>
          <a:bodyPr>
            <a:normAutofit/>
          </a:bodyPr>
          <a:lstStyle/>
          <a:p>
            <a:r>
              <a:rPr lang="ru-RU" i="1" dirty="0">
                <a:latin typeface="Georgia" panose="02040502050405020303" pitchFamily="18" charset="0"/>
              </a:rPr>
              <a:t>С каждым годом </a:t>
            </a:r>
            <a:r>
              <a:rPr lang="ru-RU" i="1" u="sng" dirty="0">
                <a:latin typeface="Georgia" panose="02040502050405020303" pitchFamily="18" charset="0"/>
              </a:rPr>
              <a:t>таких ситуаций</a:t>
            </a:r>
            <a:r>
              <a:rPr lang="ru-RU" i="1" dirty="0">
                <a:latin typeface="Georgia" panose="02040502050405020303" pitchFamily="18" charset="0"/>
              </a:rPr>
              <a:t> у ребенка с </a:t>
            </a:r>
            <a:r>
              <a:rPr lang="ru-RU" i="1" dirty="0" smtClean="0">
                <a:latin typeface="Georgia" panose="02040502050405020303" pitchFamily="18" charset="0"/>
              </a:rPr>
              <a:t>ТНР</a:t>
            </a:r>
            <a:r>
              <a:rPr lang="ru-RU" i="1" dirty="0">
                <a:latin typeface="Georgia" panose="02040502050405020303" pitchFamily="18" charset="0"/>
              </a:rPr>
              <a:t>  становится все </a:t>
            </a:r>
            <a:r>
              <a:rPr lang="ru-RU" i="1" dirty="0" smtClean="0">
                <a:latin typeface="Georgia" panose="02040502050405020303" pitchFamily="18" charset="0"/>
              </a:rPr>
              <a:t>больше.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i="1" dirty="0">
                <a:latin typeface="Georgia" panose="02040502050405020303" pitchFamily="18" charset="0"/>
              </a:rPr>
              <a:t>«Я плохо говорю, меня за это обижают</a:t>
            </a:r>
            <a:r>
              <a:rPr lang="ru-RU" i="1" dirty="0" smtClean="0">
                <a:latin typeface="Georgia" panose="02040502050405020303" pitchFamily="18" charset="0"/>
              </a:rPr>
              <a:t>. Нужно </a:t>
            </a:r>
            <a:r>
              <a:rPr lang="ru-RU" i="1" dirty="0">
                <a:latin typeface="Georgia" panose="02040502050405020303" pitchFamily="18" charset="0"/>
              </a:rPr>
              <a:t>меньше </a:t>
            </a:r>
            <a:r>
              <a:rPr lang="ru-RU" i="1" dirty="0" smtClean="0">
                <a:latin typeface="Georgia" panose="02040502050405020303" pitchFamily="18" charset="0"/>
              </a:rPr>
              <a:t>говорить».</a:t>
            </a:r>
            <a:endParaRPr lang="ru-RU" dirty="0">
              <a:latin typeface="Georgia" panose="02040502050405020303" pitchFamily="18" charset="0"/>
            </a:endParaRPr>
          </a:p>
          <a:p>
            <a:endParaRPr lang="ru-RU" dirty="0"/>
          </a:p>
        </p:txBody>
      </p:sp>
      <p:pic>
        <p:nvPicPr>
          <p:cNvPr id="9218" name="Picture 2" descr="http://legkopolezno.ru/wp-content/uploads/2017/09/d7227e0c6ecc02ee2e8a616a25e8e9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588" y="3425833"/>
            <a:ext cx="4300153" cy="312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87"/>
          <a:stretch/>
        </p:blipFill>
        <p:spPr bwMode="auto">
          <a:xfrm>
            <a:off x="634316" y="3722473"/>
            <a:ext cx="5062150" cy="295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989" y="274638"/>
            <a:ext cx="11145795" cy="862184"/>
          </a:xfrm>
        </p:spPr>
        <p:txBody>
          <a:bodyPr/>
          <a:lstStyle/>
          <a:p>
            <a:r>
              <a:rPr lang="ru-RU" sz="2000" b="1" i="1" dirty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  <a:t>ПОЧЕМУ РЕЧЕВОЙ НЕГАТИВИЗМ У ДЕТЕЙ С </a:t>
            </a:r>
            <a:r>
              <a:rPr lang="ru-RU" sz="2000" b="1" i="1" dirty="0" smtClean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  <a:t>ТНР </a:t>
            </a:r>
            <a:r>
              <a:rPr lang="ru-RU" sz="2000" b="1" i="1" dirty="0">
                <a:solidFill>
                  <a:srgbClr val="7FD13B">
                    <a:lumMod val="75000"/>
                  </a:srgbClr>
                </a:solidFill>
                <a:latin typeface="Georgia" panose="02040502050405020303" pitchFamily="18" charset="0"/>
              </a:rPr>
              <a:t>ИМЕЕТ СЕРЬЁЗНЫЕ ПОСЛЕДСТВИЯ И ЗАТЯГИВАЕТ КОРРЕКЦИОННЫЙ ПРОЦЕСС 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890" y="1352811"/>
            <a:ext cx="5049088" cy="4819389"/>
          </a:xfrm>
        </p:spPr>
        <p:txBody>
          <a:bodyPr/>
          <a:lstStyle/>
          <a:p>
            <a:r>
              <a:rPr lang="ru-RU" sz="2800" dirty="0">
                <a:latin typeface="Georgia" panose="02040502050405020303" pitchFamily="18" charset="0"/>
              </a:rPr>
              <a:t>Авиценна говорил: "Нас трое: ты, я и болезнь. Чью сторону возьмешь, та сторона и победит</a:t>
            </a:r>
            <a:r>
              <a:rPr lang="ru-RU" sz="2800" dirty="0" smtClean="0">
                <a:latin typeface="Georgia" panose="02040502050405020303" pitchFamily="18" charset="0"/>
              </a:rPr>
              <a:t>".</a:t>
            </a:r>
          </a:p>
          <a:p>
            <a:endParaRPr lang="ru-RU" dirty="0">
              <a:latin typeface="Georgia" panose="02040502050405020303" pitchFamily="18" charset="0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016843" y="1252603"/>
            <a:ext cx="6512011" cy="4919597"/>
          </a:xfrm>
        </p:spPr>
        <p:txBody>
          <a:bodyPr/>
          <a:lstStyle/>
          <a:p>
            <a:pPr algn="r"/>
            <a:r>
              <a:rPr lang="ru-RU" dirty="0">
                <a:latin typeface="Georgia" panose="02040502050405020303" pitchFamily="18" charset="0"/>
              </a:rPr>
              <a:t>Родителям нужно поддерживать ребёнка, </a:t>
            </a:r>
          </a:p>
          <a:p>
            <a:pPr marL="0" indent="0" algn="r">
              <a:buNone/>
            </a:pPr>
            <a:r>
              <a:rPr lang="ru-RU" dirty="0">
                <a:latin typeface="Georgia" panose="02040502050405020303" pitchFamily="18" charset="0"/>
              </a:rPr>
              <a:t>верить в него, тогда у него будет мотивация </a:t>
            </a:r>
          </a:p>
          <a:p>
            <a:pPr marL="0" indent="0" algn="r">
              <a:buNone/>
            </a:pPr>
            <a:r>
              <a:rPr lang="ru-RU" dirty="0">
                <a:latin typeface="Georgia" panose="02040502050405020303" pitchFamily="18" charset="0"/>
              </a:rPr>
              <a:t>и желание говорить, а не наоборот.</a:t>
            </a:r>
          </a:p>
          <a:p>
            <a:endParaRPr lang="ru-RU" dirty="0"/>
          </a:p>
        </p:txBody>
      </p:sp>
      <p:pic>
        <p:nvPicPr>
          <p:cNvPr id="5" name="Picture 2" descr="https://pediatriya.info/wp-content/uploads/2016/05/5742096ca723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276" y="2862451"/>
            <a:ext cx="4845396" cy="330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88" y="3199764"/>
            <a:ext cx="4628893" cy="308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35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277" y="274638"/>
            <a:ext cx="11195220" cy="114300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ВЛИЯНИЕ РЕЧЕВОГО НЕГАТИВИЗМА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</a:b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НА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КОРРЕКЦИОННЫЙ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ПРОЦЕСС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2995" y="1954061"/>
            <a:ext cx="5066270" cy="458452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Georgia" panose="02040502050405020303" pitchFamily="18" charset="0"/>
              </a:rPr>
              <a:t>С </a:t>
            </a:r>
            <a:r>
              <a:rPr lang="ru-RU" sz="2800" dirty="0">
                <a:latin typeface="Georgia" panose="02040502050405020303" pitchFamily="18" charset="0"/>
              </a:rPr>
              <a:t>каждым годом  с</a:t>
            </a:r>
            <a:r>
              <a:rPr lang="ru-RU" sz="2800" dirty="0" smtClean="0">
                <a:latin typeface="Georgia" panose="02040502050405020303" pitchFamily="18" charset="0"/>
              </a:rPr>
              <a:t>правиться </a:t>
            </a:r>
            <a:r>
              <a:rPr lang="ru-RU" sz="2800" dirty="0">
                <a:latin typeface="Georgia" panose="02040502050405020303" pitchFamily="18" charset="0"/>
              </a:rPr>
              <a:t>с отказом ребенка от речи становится все сложнее.</a:t>
            </a:r>
          </a:p>
          <a:p>
            <a:pPr lvl="0"/>
            <a:r>
              <a:rPr lang="ru-RU" sz="2800" b="1" dirty="0" smtClean="0">
                <a:latin typeface="Georgia" panose="02040502050405020303" pitchFamily="18" charset="0"/>
              </a:rPr>
              <a:t>Речевой </a:t>
            </a:r>
            <a:r>
              <a:rPr lang="ru-RU" sz="2800" b="1" dirty="0">
                <a:latin typeface="Georgia" panose="02040502050405020303" pitchFamily="18" charset="0"/>
              </a:rPr>
              <a:t>негативизм </a:t>
            </a:r>
            <a:r>
              <a:rPr lang="ru-RU" sz="2800" dirty="0">
                <a:latin typeface="Georgia" panose="02040502050405020303" pitchFamily="18" charset="0"/>
              </a:rPr>
              <a:t>является одной </a:t>
            </a:r>
            <a:r>
              <a:rPr lang="ru-RU" sz="2800" dirty="0" smtClean="0">
                <a:latin typeface="Georgia" panose="02040502050405020303" pitchFamily="18" charset="0"/>
              </a:rPr>
              <a:t>из </a:t>
            </a:r>
            <a:r>
              <a:rPr lang="ru-RU" sz="2800" dirty="0">
                <a:latin typeface="Georgia" panose="02040502050405020303" pitchFamily="18" charset="0"/>
              </a:rPr>
              <a:t>причин, по которой многие считают, что </a:t>
            </a:r>
            <a:r>
              <a:rPr lang="ru-RU" sz="2800" dirty="0" smtClean="0">
                <a:latin typeface="Georgia" panose="02040502050405020303" pitchFamily="18" charset="0"/>
              </a:rPr>
              <a:t>речевой </a:t>
            </a:r>
            <a:r>
              <a:rPr lang="ru-RU" sz="2800" dirty="0" err="1" smtClean="0">
                <a:latin typeface="Georgia" panose="02040502050405020303" pitchFamily="18" charset="0"/>
              </a:rPr>
              <a:t>деффект</a:t>
            </a:r>
            <a:r>
              <a:rPr lang="ru-RU" sz="2800" dirty="0" smtClean="0">
                <a:latin typeface="Georgia" panose="02040502050405020303" pitchFamily="18" charset="0"/>
              </a:rPr>
              <a:t> не поддаётся коррекции.</a:t>
            </a:r>
            <a:endParaRPr lang="ru-RU" sz="2800" dirty="0">
              <a:latin typeface="Georgia" panose="02040502050405020303" pitchFamily="18" charset="0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634681" y="1615858"/>
            <a:ext cx="6166022" cy="51185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dirty="0" smtClean="0">
                <a:latin typeface="Georgia" panose="02040502050405020303" pitchFamily="18" charset="0"/>
              </a:rPr>
              <a:t>Смена логопеда – не выход </a:t>
            </a:r>
          </a:p>
          <a:p>
            <a:pPr marL="0" indent="0" algn="ctr">
              <a:buNone/>
            </a:pPr>
            <a:r>
              <a:rPr lang="ru-RU" sz="2800" b="1" i="1" dirty="0" smtClean="0">
                <a:latin typeface="Georgia" panose="02040502050405020303" pitchFamily="18" charset="0"/>
              </a:rPr>
              <a:t>из ситуации!</a:t>
            </a:r>
            <a:endParaRPr lang="ru-RU" sz="2800" b="1" i="1" dirty="0">
              <a:latin typeface="Georgia" panose="02040502050405020303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614" y="2629824"/>
            <a:ext cx="5828046" cy="295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91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065" y="274638"/>
            <a:ext cx="11442357" cy="1010465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rgbClr val="5A9C24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Речевой негативизм самостоятельно не проходит – необходимо изменить ситуацию, улучшить окружающую среду ребёнка</a:t>
            </a:r>
            <a:endParaRPr lang="ru-RU" sz="2400" b="1" dirty="0">
              <a:solidFill>
                <a:srgbClr val="5A9C24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7135" y="1371600"/>
            <a:ext cx="5733535" cy="53751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i="1" dirty="0" smtClean="0">
                <a:latin typeface="Georgia" panose="02040502050405020303" pitchFamily="18" charset="0"/>
              </a:rPr>
              <a:t>Методы и приемы:</a:t>
            </a:r>
          </a:p>
          <a:p>
            <a:pPr marL="0" indent="0" algn="ctr">
              <a:buNone/>
            </a:pPr>
            <a:r>
              <a:rPr lang="ru-RU" i="1" dirty="0">
                <a:latin typeface="Georgia" panose="02040502050405020303" pitchFamily="18" charset="0"/>
              </a:rPr>
              <a:t>Игры с кинетическим </a:t>
            </a:r>
            <a:r>
              <a:rPr lang="ru-RU" i="1" dirty="0" smtClean="0">
                <a:latin typeface="Georgia" panose="02040502050405020303" pitchFamily="18" charset="0"/>
              </a:rPr>
              <a:t>песком</a:t>
            </a:r>
          </a:p>
          <a:p>
            <a:endParaRPr lang="ru-RU" sz="2000" i="1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462584" y="1433385"/>
            <a:ext cx="5214550" cy="50909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Georgia" panose="02040502050405020303" pitchFamily="18" charset="0"/>
              </a:rPr>
              <a:t>«</a:t>
            </a:r>
            <a:r>
              <a:rPr lang="ru-RU" i="1" dirty="0">
                <a:latin typeface="Georgia" panose="02040502050405020303" pitchFamily="18" charset="0"/>
              </a:rPr>
              <a:t>Сухой бассейн</a:t>
            </a:r>
            <a:r>
              <a:rPr lang="ru-RU" dirty="0">
                <a:latin typeface="Georgia" panose="02040502050405020303" pitchFamily="18" charset="0"/>
              </a:rPr>
              <a:t>» (с мячиками, фасолью, крупой и т.п.)</a:t>
            </a:r>
          </a:p>
          <a:p>
            <a:pPr marL="0" indent="0" algn="ctr">
              <a:buNone/>
            </a:pP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Picture 5" descr="https://drkraduga.com.ua/wp-content/uploads/2018/07/rebenok_i_peso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55" y="2526241"/>
            <a:ext cx="5376761" cy="350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357" y="2363698"/>
            <a:ext cx="4167187" cy="312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065" y="274638"/>
            <a:ext cx="11442357" cy="1010465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rgbClr val="5A9C24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Речевой негативизм самостоятельно не проходит – необходимо изменить ситуацию, улучшить окружающую среду ребёнка</a:t>
            </a:r>
            <a:endParaRPr lang="ru-RU" sz="2400" b="1" dirty="0">
              <a:solidFill>
                <a:srgbClr val="5A9C24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7135" y="1371600"/>
            <a:ext cx="5474043" cy="53751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i="1" dirty="0" smtClean="0">
                <a:latin typeface="Georgia" panose="02040502050405020303" pitchFamily="18" charset="0"/>
              </a:rPr>
              <a:t>Методы и приемы:</a:t>
            </a:r>
          </a:p>
          <a:p>
            <a:pPr marL="0" indent="0" algn="ctr">
              <a:buNone/>
            </a:pPr>
            <a:r>
              <a:rPr lang="ru-RU" i="1" dirty="0" smtClean="0">
                <a:latin typeface="Georgia" panose="02040502050405020303" pitchFamily="18" charset="0"/>
              </a:rPr>
              <a:t>Игры </a:t>
            </a:r>
            <a:r>
              <a:rPr lang="ru-RU" i="1" dirty="0">
                <a:latin typeface="Georgia" panose="02040502050405020303" pitchFamily="18" charset="0"/>
              </a:rPr>
              <a:t>с куклами </a:t>
            </a:r>
            <a:r>
              <a:rPr lang="ru-RU" dirty="0">
                <a:latin typeface="Georgia" panose="02040502050405020303" pitchFamily="18" charset="0"/>
              </a:rPr>
              <a:t> (ростовые, перчаточные и </a:t>
            </a:r>
            <a:r>
              <a:rPr lang="ru-RU" dirty="0" err="1">
                <a:latin typeface="Georgia" panose="02040502050405020303" pitchFamily="18" charset="0"/>
              </a:rPr>
              <a:t>т.п</a:t>
            </a:r>
            <a:r>
              <a:rPr lang="ru-RU" dirty="0">
                <a:latin typeface="Georgia" panose="02040502050405020303" pitchFamily="18" charset="0"/>
              </a:rPr>
              <a:t>)</a:t>
            </a:r>
          </a:p>
          <a:p>
            <a:endParaRPr lang="ru-RU" sz="2000" i="1" dirty="0" smtClean="0">
              <a:latin typeface="Georgia" panose="02040502050405020303" pitchFamily="18" charset="0"/>
            </a:endParaRPr>
          </a:p>
          <a:p>
            <a:endParaRPr lang="ru-RU" sz="2000" i="1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462584" y="1433385"/>
            <a:ext cx="5214550" cy="50909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i="1" dirty="0" smtClean="0">
                <a:latin typeface="Georgia" panose="02040502050405020303" pitchFamily="18" charset="0"/>
              </a:rPr>
              <a:t>Использование </a:t>
            </a:r>
            <a:r>
              <a:rPr lang="ru-RU" i="1" dirty="0">
                <a:latin typeface="Georgia" panose="02040502050405020303" pitchFamily="18" charset="0"/>
              </a:rPr>
              <a:t>ИКТ, </a:t>
            </a:r>
            <a:r>
              <a:rPr lang="ru-RU" i="1" dirty="0" smtClean="0">
                <a:latin typeface="Georgia" panose="02040502050405020303" pitchFamily="18" charset="0"/>
              </a:rPr>
              <a:t>интерактивных игр</a:t>
            </a:r>
            <a:endParaRPr lang="ru-RU" i="1" dirty="0">
              <a:latin typeface="Georgia" panose="02040502050405020303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7"/>
          <a:stretch/>
        </p:blipFill>
        <p:spPr bwMode="auto">
          <a:xfrm>
            <a:off x="290379" y="3339866"/>
            <a:ext cx="4139513" cy="3049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http://manyanya-dv.ru/components/com_virtuemart/shop_image/product/_________________55cd8e15528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82" y="2808525"/>
            <a:ext cx="2156147" cy="320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https://moluch.ru/conf/blmcbn/3654/m67f5ac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994" y="2289604"/>
            <a:ext cx="4466024" cy="334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32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065" y="274638"/>
            <a:ext cx="11442357" cy="1010465"/>
          </a:xfrm>
        </p:spPr>
        <p:txBody>
          <a:bodyPr>
            <a:normAutofit/>
          </a:bodyPr>
          <a:lstStyle/>
          <a:p>
            <a:pPr lvl="0" algn="ctr"/>
            <a:r>
              <a:rPr lang="ru-RU" sz="2400" b="1" i="1" dirty="0" smtClean="0">
                <a:solidFill>
                  <a:srgbClr val="5A9C24"/>
                </a:solidFill>
                <a:latin typeface="Georgia" panose="02040502050405020303" pitchFamily="18" charset="0"/>
              </a:rPr>
              <a:t>РЕЗУЛЬТАТЫ  РАБОТЫ</a:t>
            </a:r>
            <a:r>
              <a:rPr lang="ru-RU" sz="2400" b="1" i="1" dirty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ru-RU" sz="2400" b="1" i="1" dirty="0">
                <a:solidFill>
                  <a:prstClr val="black"/>
                </a:solidFill>
                <a:latin typeface="Georgia" panose="02040502050405020303" pitchFamily="18" charset="0"/>
              </a:rPr>
            </a:br>
            <a:endParaRPr lang="ru-RU" sz="2400" b="1" dirty="0">
              <a:solidFill>
                <a:srgbClr val="5A9C24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7135" y="1371600"/>
            <a:ext cx="5523723" cy="5367403"/>
          </a:xfrm>
        </p:spPr>
        <p:txBody>
          <a:bodyPr>
            <a:normAutofit/>
          </a:bodyPr>
          <a:lstStyle/>
          <a:p>
            <a:pPr marL="0" lvl="0" indent="0" algn="ctr">
              <a:buClr>
                <a:srgbClr val="7FD13B"/>
              </a:buClr>
              <a:buNone/>
            </a:pPr>
            <a:endParaRPr lang="ru-RU" i="1" dirty="0" smtClean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0" lvl="0" indent="0" algn="ctr">
              <a:buClr>
                <a:srgbClr val="7FD13B"/>
              </a:buClr>
              <a:buNone/>
            </a:pPr>
            <a:r>
              <a:rPr lang="ru-RU" sz="2800" b="1" i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По ходу </a:t>
            </a:r>
            <a:r>
              <a:rPr lang="ru-RU" sz="2800" b="1" i="1" dirty="0">
                <a:solidFill>
                  <a:prstClr val="black"/>
                </a:solidFill>
                <a:latin typeface="Georgia" panose="02040502050405020303" pitchFamily="18" charset="0"/>
              </a:rPr>
              <a:t>коррекционной работы вероятность проявления речевого негативизма пропадает, уходят капризы, </a:t>
            </a:r>
            <a:endParaRPr lang="ru-RU" sz="2800" b="1" i="1" dirty="0" smtClean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0" lvl="0" indent="0" algn="ctr">
              <a:buClr>
                <a:srgbClr val="7FD13B"/>
              </a:buClr>
              <a:buNone/>
            </a:pPr>
            <a:r>
              <a:rPr lang="ru-RU" sz="2800" b="1" i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и </a:t>
            </a:r>
            <a:r>
              <a:rPr lang="ru-RU" sz="2800" b="1" i="1" dirty="0">
                <a:solidFill>
                  <a:prstClr val="black"/>
                </a:solidFill>
                <a:latin typeface="Georgia" panose="02040502050405020303" pitchFamily="18" charset="0"/>
              </a:rPr>
              <a:t>всё поведение ребенка, </a:t>
            </a:r>
            <a:endParaRPr lang="ru-RU" sz="2800" b="1" i="1" dirty="0" smtClean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0" lvl="0" indent="0" algn="ctr">
              <a:buClr>
                <a:srgbClr val="7FD13B"/>
              </a:buClr>
              <a:buNone/>
            </a:pPr>
            <a:r>
              <a:rPr lang="ru-RU" sz="2800" b="1" i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в </a:t>
            </a:r>
            <a:r>
              <a:rPr lang="ru-RU" sz="2800" b="1" i="1" dirty="0">
                <a:solidFill>
                  <a:prstClr val="black"/>
                </a:solidFill>
                <a:latin typeface="Georgia" panose="02040502050405020303" pitchFamily="18" charset="0"/>
              </a:rPr>
              <a:t>большинстве случаев, приходит в норму. </a:t>
            </a:r>
            <a:endParaRPr lang="ru-RU" sz="28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7216346" y="1492157"/>
            <a:ext cx="3583459" cy="37965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859" y="1492157"/>
            <a:ext cx="5518570" cy="3681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74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130" y="274637"/>
            <a:ext cx="10146270" cy="1344097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atin typeface="Georgia" panose="02040502050405020303" pitchFamily="18" charset="0"/>
              </a:rPr>
              <a:t>РЕКОМЕНДАЦИИ РОДИТЕЛЯМ</a:t>
            </a:r>
            <a:br>
              <a:rPr lang="ru-RU" sz="2400" b="1" i="1" dirty="0" smtClean="0">
                <a:latin typeface="Georgia" panose="02040502050405020303" pitchFamily="18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КАК ПОМОЧЬ РЕБЁНКУ С РЕЧЕВЫМ </a:t>
            </a:r>
            <a:br>
              <a:rPr lang="ru-RU" sz="2400" b="1" i="1" dirty="0" smtClean="0">
                <a:solidFill>
                  <a:srgbClr val="7030A0"/>
                </a:solidFill>
                <a:latin typeface="Georgia" panose="02040502050405020303" pitchFamily="18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НЕГАТИВИЗМОМ В ДОМАШНИХ УСЛОВИЯХ?</a:t>
            </a:r>
            <a:endParaRPr lang="ru-RU" sz="2400" b="1" i="1" dirty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8919" y="1600200"/>
            <a:ext cx="11084011" cy="51218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	</a:t>
            </a:r>
            <a:r>
              <a:rPr lang="ru-RU" b="1" dirty="0" smtClean="0">
                <a:latin typeface="Georgia" panose="02040502050405020303" pitchFamily="18" charset="0"/>
              </a:rPr>
              <a:t>Вас </a:t>
            </a:r>
            <a:r>
              <a:rPr lang="ru-RU" b="1" dirty="0">
                <a:latin typeface="Georgia" panose="02040502050405020303" pitchFamily="18" charset="0"/>
              </a:rPr>
              <a:t>тревожит отказ ребёнка от речи. Вы замечаете, что малыш </a:t>
            </a:r>
            <a:endParaRPr lang="ru-RU" b="1" dirty="0" smtClean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Georgia" panose="02040502050405020303" pitchFamily="18" charset="0"/>
              </a:rPr>
              <a:t>может </a:t>
            </a:r>
            <a:r>
              <a:rPr lang="ru-RU" b="1" dirty="0">
                <a:latin typeface="Georgia" panose="02040502050405020303" pitchFamily="18" charset="0"/>
              </a:rPr>
              <a:t>говорить, но по каким-то причинам отказывается. Что делать?</a:t>
            </a:r>
          </a:p>
          <a:p>
            <a:pPr lvl="0"/>
            <a:r>
              <a:rPr lang="ru-RU" dirty="0">
                <a:latin typeface="Georgia" panose="02040502050405020303" pitchFamily="18" charset="0"/>
              </a:rPr>
              <a:t>Посетите консультацию логопеда. Не откладывайте!</a:t>
            </a:r>
          </a:p>
          <a:p>
            <a:pPr lvl="0"/>
            <a:r>
              <a:rPr lang="ru-RU" dirty="0">
                <a:latin typeface="Georgia" panose="02040502050405020303" pitchFamily="18" charset="0"/>
              </a:rPr>
              <a:t>Отмечайте любую речевую инициативу и речевой успех ребёнка: малыш сказал слово, обнимите его, покружите, ласково погладьте по голове и т.д., любой тактильный контакт будет подкреплением речевой инициативы малыша, будет похвалой. Хвалите ребёнка преувеличенно громко, с радостными эмоциями. Рассказывайте о его речевых достижениях (новом слове, новых звуках) при ребёнке родственникам, друзьям, но не просите малыша это демонстрировать, не будьте навязчивыми и настойчивыми.</a:t>
            </a:r>
          </a:p>
          <a:p>
            <a:pPr lvl="0"/>
            <a:r>
              <a:rPr lang="ru-RU" dirty="0">
                <a:latin typeface="Georgia" panose="02040502050405020303" pitchFamily="18" charset="0"/>
              </a:rPr>
              <a:t>Исключите слова «скажи и повтори», помогите близким отказаться от этих слов. Стимулируйте речевую активность ребёнка по-другому. Делайте необычные поступки, смешные, нелепые действия. Таким образом, вы привлечёте внимание к себе, вызовите положительные эмоции и ответную реакцию. Например: сделайте вид, что вы забыли, как надевать носки и стали надевать их на руки, демонстрируйте это перед малышом и ждите его реакции (ответная реакция может быть любая, но это реакция, и вы на неё весело реагируйте. Показывайте, как нужно реагировать, если малыш в течении 5 -10 секунд никак не отреагировал.</a:t>
            </a:r>
          </a:p>
          <a:p>
            <a:pPr lvl="0"/>
            <a:r>
              <a:rPr lang="ru-RU" dirty="0">
                <a:latin typeface="Georgia" panose="02040502050405020303" pitchFamily="18" charset="0"/>
              </a:rPr>
              <a:t>Соблюдайте единые правила поведения, установленные в семье. Договоритесь с близкими. Если мама разрешает смотреть </a:t>
            </a:r>
            <a:r>
              <a:rPr lang="ru-RU" dirty="0" smtClean="0">
                <a:latin typeface="Georgia" panose="02040502050405020303" pitchFamily="18" charset="0"/>
              </a:rPr>
              <a:t>мультфильм </a:t>
            </a:r>
            <a:r>
              <a:rPr lang="ru-RU" dirty="0">
                <a:latin typeface="Georgia" panose="02040502050405020303" pitchFamily="18" charset="0"/>
              </a:rPr>
              <a:t>15 </a:t>
            </a:r>
            <a:r>
              <a:rPr lang="ru-RU" dirty="0" smtClean="0">
                <a:latin typeface="Georgia" panose="02040502050405020303" pitchFamily="18" charset="0"/>
              </a:rPr>
              <a:t>минут  </a:t>
            </a:r>
            <a:r>
              <a:rPr lang="ru-RU" dirty="0">
                <a:latin typeface="Georgia" panose="02040502050405020303" pitchFamily="18" charset="0"/>
              </a:rPr>
              <a:t>в день, то и все остальные это поддерживают. И так во всём.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11578280" y="1983260"/>
            <a:ext cx="247135" cy="4572000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7506">
            <a:off x="9619971" y="600508"/>
            <a:ext cx="2288979" cy="1689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064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467600" cy="56460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5A9C24"/>
                </a:solidFill>
                <a:latin typeface="Georgia" panose="02040502050405020303" pitchFamily="18" charset="0"/>
              </a:rPr>
              <a:t>Рекомендуемая литература</a:t>
            </a:r>
            <a:endParaRPr lang="ru-RU" sz="2800" i="1" dirty="0">
              <a:solidFill>
                <a:srgbClr val="5A9C24"/>
              </a:solidFill>
              <a:latin typeface="Georgia" panose="02040502050405020303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348774" y="1036114"/>
            <a:ext cx="11178862" cy="52772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600" dirty="0" err="1" smtClean="0">
                <a:latin typeface="Georgia" panose="02040502050405020303" pitchFamily="18" charset="0"/>
              </a:rPr>
              <a:t>Борякова</a:t>
            </a:r>
            <a:r>
              <a:rPr lang="ru-RU" sz="2600" dirty="0" smtClean="0">
                <a:latin typeface="Georgia" panose="02040502050405020303" pitchFamily="18" charset="0"/>
              </a:rPr>
              <a:t> Н.Ю., Соболева А.В., Ткачева В.В. Практикум по коррекционно-развивающим занятиям. – М., 1994.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Georgia" panose="02040502050405020303" pitchFamily="18" charset="0"/>
              </a:rPr>
              <a:t>Жукова Н.С., </a:t>
            </a:r>
            <a:r>
              <a:rPr lang="ru-RU" sz="2600" dirty="0" err="1" smtClean="0">
                <a:latin typeface="Georgia" panose="02040502050405020303" pitchFamily="18" charset="0"/>
              </a:rPr>
              <a:t>Мастюкова</a:t>
            </a:r>
            <a:r>
              <a:rPr lang="ru-RU" sz="2600" dirty="0" smtClean="0">
                <a:latin typeface="Georgia" panose="02040502050405020303" pitchFamily="18" charset="0"/>
              </a:rPr>
              <a:t> Е.М., Филичева Т.Б. Преодоление общего недоразвития речи у дошкольников. – М., 1990.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err="1" smtClean="0">
                <a:latin typeface="Georgia" panose="02040502050405020303" pitchFamily="18" charset="0"/>
              </a:rPr>
              <a:t>Лалаева</a:t>
            </a:r>
            <a:r>
              <a:rPr lang="ru-RU" sz="2600" dirty="0" smtClean="0">
                <a:latin typeface="Georgia" panose="02040502050405020303" pitchFamily="18" charset="0"/>
              </a:rPr>
              <a:t> Р.И., Серебрякова Н.В. Коррекция общего недоразвития речи у дошкольников. – СПб., 1999.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Georgia" panose="02040502050405020303" pitchFamily="18" charset="0"/>
              </a:rPr>
              <a:t>Логопедия /Под ред. Волковой Л.С. – М., 2002.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Georgia" panose="02040502050405020303" pitchFamily="18" charset="0"/>
              </a:rPr>
              <a:t>Логопедия. Методическое наследие /Фонетико-фонематическое и общее недоразвитие речи / Под ред. Л.С. Волковой, – М., 2003.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latin typeface="Georgia" panose="02040502050405020303" pitchFamily="18" charset="0"/>
              </a:rPr>
              <a:t>Лопухина И. Логопедия. Речь. Ритм. Движение: Пособие для логопедов и родителей. – СПб, 2007.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>
                <a:latin typeface="Georgia" panose="02040502050405020303" pitchFamily="18" charset="0"/>
              </a:rPr>
              <a:t>Миронова С.А. Развитие речи дошкольников на логопедических занятиях. – М., 1994.</a:t>
            </a: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Georgia" panose="02040502050405020303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 smtClean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75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latin typeface="Georgia" panose="02040502050405020303" pitchFamily="18" charset="0"/>
              </a:rPr>
              <a:t>БЛАГОДАРЮ ЗА ВНИМАНИЕ</a:t>
            </a:r>
            <a:endParaRPr lang="ru-RU" sz="4400" b="1" dirty="0">
              <a:latin typeface="Georgia" panose="02040502050405020303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4" r="24257"/>
          <a:stretch/>
        </p:blipFill>
        <p:spPr bwMode="auto">
          <a:xfrm rot="20854899">
            <a:off x="972756" y="2088247"/>
            <a:ext cx="4044087" cy="371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2701">
            <a:off x="5811141" y="2150314"/>
            <a:ext cx="5011594" cy="334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3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1801</TotalTime>
  <Words>479</Words>
  <Application>Microsoft Office PowerPoint</Application>
  <PresentationFormat>Широкоэкранный</PresentationFormat>
  <Paragraphs>85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Calibri</vt:lpstr>
      <vt:lpstr>Courier New</vt:lpstr>
      <vt:lpstr>Georgia</vt:lpstr>
      <vt:lpstr>Times New Roman</vt:lpstr>
      <vt:lpstr>Trebuchet MS</vt:lpstr>
      <vt:lpstr>Wingdings</vt:lpstr>
      <vt:lpstr>Wingdings 2</vt:lpstr>
      <vt:lpstr>Эркер</vt:lpstr>
      <vt:lpstr>Речевой негативизм у дошкольников с  тяжёлыми нарушениями речи. Пути его преодоления</vt:lpstr>
      <vt:lpstr> Что такое речевой негативизм?  </vt:lpstr>
      <vt:lpstr>Проявления активного речевого негативизма </vt:lpstr>
      <vt:lpstr>Проявления пассивного речевого негативизма </vt:lpstr>
      <vt:lpstr>КАК РАСПОЗНАТЬ РЕЧЕВОЙ НЕГАТИВИЗМ  НА ФОНЕ ДРУГИХ СОСТОЯНИЙ?</vt:lpstr>
      <vt:lpstr>КАК РАСПОЗНАТЬ РЕЧЕВОЙ НЕГАТИВИЗМ  НА ФОНЕ ДРУГИХ СОСТОЯНИЙ?</vt:lpstr>
      <vt:lpstr>КАК РАСПОЗНАТЬ РЕЧЕВОЙ НЕГАТИВИЗМ  НА ФОНЕ ДРУГИХ СОСТОЯНИЙ?</vt:lpstr>
      <vt:lpstr>ПОЧЕМУ РЕЧЕВОЙ НЕГАТИВИЗМ У ДЕТЕЙ С АЛАЛИЕЙ ИМЕЕТ СЕРЬЁЗНЫЕ ПОСЛЕДСТВИЯ И ЗАТЯГИВАЕТ КОРРЕКЦИОННЫЙ ПРОЦЕСС ?</vt:lpstr>
      <vt:lpstr>ПОЧЕМУ РЕЧЕВОЙ НЕГАТИВИЗМ У ДЕТЕЙ С АЛАЛИЕЙ ИМЕЕТ СЕРЬЁЗНЫЕ ПОСЛЕДСТВИЯ И ЗАТЯГИВАЕТ КОРРЕКЦИОННЫЙ ПРОЦЕСС?</vt:lpstr>
      <vt:lpstr>ПОЧЕМУ РЕЧЕВОЙ НЕГАТИВИЗМ У ДЕТЕЙ С ТНР ИМЕЕТ СЕРЬЁЗНЫЕ ПОСЛЕДСТВИЯ И ЗАТЯГИВАЕТ КОРРЕКЦИОННЫЙ ПРОЦЕСС ?</vt:lpstr>
      <vt:lpstr>ВЛИЯНИЕ РЕЧЕВОГО НЕГАТИВИЗМА  НА КОРРЕКЦИОННЫЙ ПРОЦЕСС</vt:lpstr>
      <vt:lpstr>Речевой негативизм самостоятельно не проходит – необходимо изменить ситуацию, улучшить окружающую среду ребёнка</vt:lpstr>
      <vt:lpstr>Речевой негативизм самостоятельно не проходит – необходимо изменить ситуацию, улучшить окружающую среду ребёнка</vt:lpstr>
      <vt:lpstr>РЕЗУЛЬТАТЫ  РАБОТЫ </vt:lpstr>
      <vt:lpstr>РЕКОМЕНДАЦИИ РОДИТЕЛЯМ КАК ПОМОЧЬ РЕБЁНКУ С РЕЧЕВЫМ  НЕГАТИВИЗМОМ В ДОМАШНИХ УСЛОВИЯХ?</vt:lpstr>
      <vt:lpstr>Рекомендуемая литература</vt:lpstr>
      <vt:lpstr>БЛАГОДАРЮ ЗА ВНИМАНИЕ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Механизмы и проявления моторной алалии и их влияние на стратегию коррекционно-логопедической работы</dc:title>
  <dc:creator>Olga Eletskaya</dc:creator>
  <cp:lastModifiedBy>Mama</cp:lastModifiedBy>
  <cp:revision>106</cp:revision>
  <dcterms:created xsi:type="dcterms:W3CDTF">2016-10-26T06:45:40Z</dcterms:created>
  <dcterms:modified xsi:type="dcterms:W3CDTF">2022-01-19T15:06:50Z</dcterms:modified>
</cp:coreProperties>
</file>