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2" r:id="rId26"/>
    <p:sldId id="281" r:id="rId27"/>
    <p:sldId id="283" r:id="rId28"/>
    <p:sldId id="284" r:id="rId29"/>
    <p:sldId id="285" r:id="rId30"/>
    <p:sldId id="286" r:id="rId31"/>
    <p:sldId id="287" r:id="rId32"/>
    <p:sldId id="288"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 id="330" r:id="rId74"/>
    <p:sldId id="331" r:id="rId75"/>
    <p:sldId id="332" r:id="rId76"/>
    <p:sldId id="333" r:id="rId77"/>
    <p:sldId id="334" r:id="rId78"/>
    <p:sldId id="335" r:id="rId79"/>
    <p:sldId id="336" r:id="rId80"/>
    <p:sldId id="337" r:id="rId81"/>
    <p:sldId id="338" r:id="rId82"/>
    <p:sldId id="339" r:id="rId83"/>
    <p:sldId id="340" r:id="rId84"/>
    <p:sldId id="341" r:id="rId85"/>
    <p:sldId id="342" r:id="rId86"/>
    <p:sldId id="343" r:id="rId87"/>
    <p:sldId id="344" r:id="rId88"/>
    <p:sldId id="345" r:id="rId89"/>
    <p:sldId id="346" r:id="rId90"/>
    <p:sldId id="347" r:id="rId91"/>
    <p:sldId id="348" r:id="rId92"/>
    <p:sldId id="349" r:id="rId93"/>
    <p:sldId id="350" r:id="rId94"/>
    <p:sldId id="351" r:id="rId95"/>
    <p:sldId id="352" r:id="rId96"/>
    <p:sldId id="353" r:id="rId97"/>
    <p:sldId id="354" r:id="rId98"/>
    <p:sldId id="355" r:id="rId99"/>
    <p:sldId id="356" r:id="rId100"/>
    <p:sldId id="357" r:id="rId101"/>
    <p:sldId id="358" r:id="rId102"/>
    <p:sldId id="359" r:id="rId103"/>
    <p:sldId id="360" r:id="rId104"/>
    <p:sldId id="361" r:id="rId105"/>
    <p:sldId id="362" r:id="rId106"/>
    <p:sldId id="363" r:id="rId107"/>
    <p:sldId id="364" r:id="rId108"/>
    <p:sldId id="365" r:id="rId10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DFDC"/>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Стиль из темы 2 - акцент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Стиль из темы 1 - акцент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624" autoAdjust="0"/>
  </p:normalViewPr>
  <p:slideViewPr>
    <p:cSldViewPr>
      <p:cViewPr varScale="1">
        <p:scale>
          <a:sx n="65" d="100"/>
          <a:sy n="65" d="100"/>
        </p:scale>
        <p:origin x="-145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9AD6DD2-82BD-44AA-A12E-9C29955F224D}" type="datetimeFigureOut">
              <a:rPr lang="ru-RU" smtClean="0"/>
              <a:pPr/>
              <a:t>12.04.2020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A6BBA27-89F9-4159-AB87-FA39DDC0445F}"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9AD6DD2-82BD-44AA-A12E-9C29955F224D}" type="datetimeFigureOut">
              <a:rPr lang="ru-RU" smtClean="0"/>
              <a:pPr/>
              <a:t>12.04.2020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A6BBA27-89F9-4159-AB87-FA39DDC0445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9AD6DD2-82BD-44AA-A12E-9C29955F224D}" type="datetimeFigureOut">
              <a:rPr lang="ru-RU" smtClean="0"/>
              <a:pPr/>
              <a:t>12.04.2020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A6BBA27-89F9-4159-AB87-FA39DDC0445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9AD6DD2-82BD-44AA-A12E-9C29955F224D}" type="datetimeFigureOut">
              <a:rPr lang="ru-RU" smtClean="0"/>
              <a:pPr/>
              <a:t>12.04.2020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A6BBA27-89F9-4159-AB87-FA39DDC0445F}"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9AD6DD2-82BD-44AA-A12E-9C29955F224D}" type="datetimeFigureOut">
              <a:rPr lang="ru-RU" smtClean="0"/>
              <a:pPr/>
              <a:t>12.04.2020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A6BBA27-89F9-4159-AB87-FA39DDC0445F}"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9AD6DD2-82BD-44AA-A12E-9C29955F224D}" type="datetimeFigureOut">
              <a:rPr lang="ru-RU" smtClean="0"/>
              <a:pPr/>
              <a:t>12.04.2020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A6BBA27-89F9-4159-AB87-FA39DDC0445F}"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9AD6DD2-82BD-44AA-A12E-9C29955F224D}" type="datetimeFigureOut">
              <a:rPr lang="ru-RU" smtClean="0"/>
              <a:pPr/>
              <a:t>12.04.2020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A6BBA27-89F9-4159-AB87-FA39DDC0445F}"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9AD6DD2-82BD-44AA-A12E-9C29955F224D}" type="datetimeFigureOut">
              <a:rPr lang="ru-RU" smtClean="0"/>
              <a:pPr/>
              <a:t>12.04.2020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A6BBA27-89F9-4159-AB87-FA39DDC0445F}"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9AD6DD2-82BD-44AA-A12E-9C29955F224D}" type="datetimeFigureOut">
              <a:rPr lang="ru-RU" smtClean="0"/>
              <a:pPr/>
              <a:t>12.04.2020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A6BBA27-89F9-4159-AB87-FA39DDC0445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9AD6DD2-82BD-44AA-A12E-9C29955F224D}" type="datetimeFigureOut">
              <a:rPr lang="ru-RU" smtClean="0"/>
              <a:pPr/>
              <a:t>12.04.2020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A6BBA27-89F9-4159-AB87-FA39DDC0445F}"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9AD6DD2-82BD-44AA-A12E-9C29955F224D}" type="datetimeFigureOut">
              <a:rPr lang="ru-RU" smtClean="0"/>
              <a:pPr/>
              <a:t>12.04.2020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A6BBA27-89F9-4159-AB87-FA39DDC0445F}"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AD6DD2-82BD-44AA-A12E-9C29955F224D}" type="datetimeFigureOut">
              <a:rPr lang="ru-RU" smtClean="0"/>
              <a:pPr/>
              <a:t>12.04.2020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6BBA27-89F9-4159-AB87-FA39DDC0445F}"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5.jpeg"/></Relationships>
</file>

<file path=ppt/slides/_rels/slide100.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133.jpeg"/><Relationship Id="rId4" Type="http://schemas.openxmlformats.org/officeDocument/2006/relationships/image" Target="../media/image132.jpeg"/></Relationships>
</file>

<file path=ppt/slides/_rels/slide101.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136.jpeg"/><Relationship Id="rId5" Type="http://schemas.openxmlformats.org/officeDocument/2006/relationships/image" Target="../media/image135.jpeg"/><Relationship Id="rId4" Type="http://schemas.openxmlformats.org/officeDocument/2006/relationships/image" Target="../media/image134.jpeg"/></Relationships>
</file>

<file path=ppt/slides/_rels/slide102.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138.jpeg"/><Relationship Id="rId4" Type="http://schemas.openxmlformats.org/officeDocument/2006/relationships/image" Target="../media/image137.jpeg"/></Relationships>
</file>

<file path=ppt/slides/_rels/slide103.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140.jpeg"/><Relationship Id="rId4" Type="http://schemas.openxmlformats.org/officeDocument/2006/relationships/image" Target="../media/image139.jpeg"/></Relationships>
</file>

<file path=ppt/slides/_rels/slide104.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41.jpeg"/></Relationships>
</file>

<file path=ppt/slides/_rels/slide105.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42.jpeg"/></Relationships>
</file>

<file path=ppt/slides/_rels/slide106.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43.jpeg"/></Relationships>
</file>

<file path=ppt/slides/_rels/slide10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44.png"/></Relationships>
</file>

<file path=ppt/slides/_rels/slide108.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45.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slide" Target="slide2.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slide" Target="slide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slide" Target="slide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slide" Target="slide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slide" Target="slide2.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slide" Target="slide2.xml"/></Relationships>
</file>

<file path=ppt/slides/_rels/slide2.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13.xml"/><Relationship Id="rId18" Type="http://schemas.openxmlformats.org/officeDocument/2006/relationships/slide" Target="slide18.xml"/><Relationship Id="rId26" Type="http://schemas.openxmlformats.org/officeDocument/2006/relationships/slide" Target="slide26.xml"/><Relationship Id="rId3" Type="http://schemas.openxmlformats.org/officeDocument/2006/relationships/slide" Target="slide3.xml"/><Relationship Id="rId21" Type="http://schemas.openxmlformats.org/officeDocument/2006/relationships/slide" Target="slide21.xml"/><Relationship Id="rId34" Type="http://schemas.openxmlformats.org/officeDocument/2006/relationships/slide" Target="slide34.xml"/><Relationship Id="rId7" Type="http://schemas.openxmlformats.org/officeDocument/2006/relationships/slide" Target="slide7.xml"/><Relationship Id="rId12" Type="http://schemas.openxmlformats.org/officeDocument/2006/relationships/slide" Target="slide12.xml"/><Relationship Id="rId17" Type="http://schemas.openxmlformats.org/officeDocument/2006/relationships/slide" Target="slide17.xml"/><Relationship Id="rId25" Type="http://schemas.openxmlformats.org/officeDocument/2006/relationships/slide" Target="slide25.xml"/><Relationship Id="rId33" Type="http://schemas.openxmlformats.org/officeDocument/2006/relationships/slide" Target="slide33.xml"/><Relationship Id="rId38" Type="http://schemas.openxmlformats.org/officeDocument/2006/relationships/slide" Target="slide38.xml"/><Relationship Id="rId2" Type="http://schemas.openxmlformats.org/officeDocument/2006/relationships/image" Target="../media/image3.png"/><Relationship Id="rId16" Type="http://schemas.openxmlformats.org/officeDocument/2006/relationships/slide" Target="slide16.xml"/><Relationship Id="rId20" Type="http://schemas.openxmlformats.org/officeDocument/2006/relationships/slide" Target="slide20.xml"/><Relationship Id="rId29" Type="http://schemas.openxmlformats.org/officeDocument/2006/relationships/slide" Target="slide29.xml"/><Relationship Id="rId1" Type="http://schemas.openxmlformats.org/officeDocument/2006/relationships/slideLayout" Target="../slideLayouts/slideLayout2.xml"/><Relationship Id="rId6" Type="http://schemas.openxmlformats.org/officeDocument/2006/relationships/slide" Target="slide6.xml"/><Relationship Id="rId11" Type="http://schemas.openxmlformats.org/officeDocument/2006/relationships/slide" Target="slide11.xml"/><Relationship Id="rId24" Type="http://schemas.openxmlformats.org/officeDocument/2006/relationships/slide" Target="slide24.xml"/><Relationship Id="rId32" Type="http://schemas.openxmlformats.org/officeDocument/2006/relationships/slide" Target="slide32.xml"/><Relationship Id="rId37" Type="http://schemas.openxmlformats.org/officeDocument/2006/relationships/slide" Target="slide37.xml"/><Relationship Id="rId5" Type="http://schemas.openxmlformats.org/officeDocument/2006/relationships/slide" Target="slide5.xml"/><Relationship Id="rId15" Type="http://schemas.openxmlformats.org/officeDocument/2006/relationships/slide" Target="slide15.xml"/><Relationship Id="rId23" Type="http://schemas.openxmlformats.org/officeDocument/2006/relationships/slide" Target="slide23.xml"/><Relationship Id="rId28" Type="http://schemas.openxmlformats.org/officeDocument/2006/relationships/slide" Target="slide28.xml"/><Relationship Id="rId36" Type="http://schemas.openxmlformats.org/officeDocument/2006/relationships/slide" Target="slide36.xml"/><Relationship Id="rId10" Type="http://schemas.openxmlformats.org/officeDocument/2006/relationships/slide" Target="slide10.xml"/><Relationship Id="rId19" Type="http://schemas.openxmlformats.org/officeDocument/2006/relationships/slide" Target="slide19.xml"/><Relationship Id="rId31" Type="http://schemas.openxmlformats.org/officeDocument/2006/relationships/slide" Target="slide31.xml"/><Relationship Id="rId4" Type="http://schemas.openxmlformats.org/officeDocument/2006/relationships/slide" Target="slide4.xml"/><Relationship Id="rId9" Type="http://schemas.openxmlformats.org/officeDocument/2006/relationships/slide" Target="slide9.xml"/><Relationship Id="rId14" Type="http://schemas.openxmlformats.org/officeDocument/2006/relationships/slide" Target="slide14.xml"/><Relationship Id="rId22" Type="http://schemas.openxmlformats.org/officeDocument/2006/relationships/slide" Target="slide22.xml"/><Relationship Id="rId27" Type="http://schemas.openxmlformats.org/officeDocument/2006/relationships/slide" Target="slide27.xml"/><Relationship Id="rId30" Type="http://schemas.openxmlformats.org/officeDocument/2006/relationships/slide" Target="slide30.xml"/><Relationship Id="rId35" Type="http://schemas.openxmlformats.org/officeDocument/2006/relationships/slide" Target="slide35.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slide" Target="slide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slide" Target="slide2.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slide" Target="slide2.xml"/><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slide" Target="slide2.xml"/></Relationships>
</file>

<file path=ppt/slides/_rels/slide2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38.jpeg"/><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jpeg"/><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3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5.jpeg"/><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12.jpeg"/></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3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52.jpeg"/><Relationship Id="rId4" Type="http://schemas.openxmlformats.org/officeDocument/2006/relationships/image" Target="../media/image51.jpeg"/></Relationships>
</file>

<file path=ppt/slides/_rels/slide3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38.xml.rels><?xml version="1.0" encoding="UTF-8" standalone="yes"?>
<Relationships xmlns="http://schemas.openxmlformats.org/package/2006/relationships"><Relationship Id="rId13" Type="http://schemas.openxmlformats.org/officeDocument/2006/relationships/slide" Target="slide49.xml"/><Relationship Id="rId18" Type="http://schemas.openxmlformats.org/officeDocument/2006/relationships/slide" Target="slide54.xml"/><Relationship Id="rId26" Type="http://schemas.openxmlformats.org/officeDocument/2006/relationships/slide" Target="slide62.xml"/><Relationship Id="rId39" Type="http://schemas.openxmlformats.org/officeDocument/2006/relationships/slide" Target="slide75.xml"/><Relationship Id="rId21" Type="http://schemas.openxmlformats.org/officeDocument/2006/relationships/slide" Target="slide57.xml"/><Relationship Id="rId34" Type="http://schemas.openxmlformats.org/officeDocument/2006/relationships/slide" Target="slide70.xml"/><Relationship Id="rId42" Type="http://schemas.openxmlformats.org/officeDocument/2006/relationships/slide" Target="slide78.xml"/><Relationship Id="rId47" Type="http://schemas.openxmlformats.org/officeDocument/2006/relationships/slide" Target="slide83.xml"/><Relationship Id="rId50" Type="http://schemas.openxmlformats.org/officeDocument/2006/relationships/slide" Target="slide86.xml"/><Relationship Id="rId55" Type="http://schemas.openxmlformats.org/officeDocument/2006/relationships/slide" Target="slide91.xml"/><Relationship Id="rId63" Type="http://schemas.openxmlformats.org/officeDocument/2006/relationships/slide" Target="slide99.xml"/><Relationship Id="rId68" Type="http://schemas.openxmlformats.org/officeDocument/2006/relationships/slide" Target="slide104.xml"/><Relationship Id="rId7" Type="http://schemas.openxmlformats.org/officeDocument/2006/relationships/slide" Target="slide43.xml"/><Relationship Id="rId71" Type="http://schemas.openxmlformats.org/officeDocument/2006/relationships/slide" Target="slide107.xml"/><Relationship Id="rId2" Type="http://schemas.openxmlformats.org/officeDocument/2006/relationships/image" Target="../media/image56.png"/><Relationship Id="rId16" Type="http://schemas.openxmlformats.org/officeDocument/2006/relationships/slide" Target="slide52.xml"/><Relationship Id="rId29" Type="http://schemas.openxmlformats.org/officeDocument/2006/relationships/slide" Target="slide65.xml"/><Relationship Id="rId1" Type="http://schemas.openxmlformats.org/officeDocument/2006/relationships/slideLayout" Target="../slideLayouts/slideLayout2.xml"/><Relationship Id="rId6" Type="http://schemas.openxmlformats.org/officeDocument/2006/relationships/slide" Target="slide42.xml"/><Relationship Id="rId11" Type="http://schemas.openxmlformats.org/officeDocument/2006/relationships/slide" Target="slide47.xml"/><Relationship Id="rId24" Type="http://schemas.openxmlformats.org/officeDocument/2006/relationships/slide" Target="slide60.xml"/><Relationship Id="rId32" Type="http://schemas.openxmlformats.org/officeDocument/2006/relationships/slide" Target="slide68.xml"/><Relationship Id="rId37" Type="http://schemas.openxmlformats.org/officeDocument/2006/relationships/slide" Target="slide73.xml"/><Relationship Id="rId40" Type="http://schemas.openxmlformats.org/officeDocument/2006/relationships/slide" Target="slide76.xml"/><Relationship Id="rId45" Type="http://schemas.openxmlformats.org/officeDocument/2006/relationships/slide" Target="slide81.xml"/><Relationship Id="rId53" Type="http://schemas.openxmlformats.org/officeDocument/2006/relationships/slide" Target="slide89.xml"/><Relationship Id="rId58" Type="http://schemas.openxmlformats.org/officeDocument/2006/relationships/slide" Target="slide94.xml"/><Relationship Id="rId66" Type="http://schemas.openxmlformats.org/officeDocument/2006/relationships/slide" Target="slide102.xml"/><Relationship Id="rId5" Type="http://schemas.openxmlformats.org/officeDocument/2006/relationships/slide" Target="slide41.xml"/><Relationship Id="rId15" Type="http://schemas.openxmlformats.org/officeDocument/2006/relationships/slide" Target="slide51.xml"/><Relationship Id="rId23" Type="http://schemas.openxmlformats.org/officeDocument/2006/relationships/slide" Target="slide59.xml"/><Relationship Id="rId28" Type="http://schemas.openxmlformats.org/officeDocument/2006/relationships/slide" Target="slide64.xml"/><Relationship Id="rId36" Type="http://schemas.openxmlformats.org/officeDocument/2006/relationships/slide" Target="slide72.xml"/><Relationship Id="rId49" Type="http://schemas.openxmlformats.org/officeDocument/2006/relationships/slide" Target="slide85.xml"/><Relationship Id="rId57" Type="http://schemas.openxmlformats.org/officeDocument/2006/relationships/slide" Target="slide93.xml"/><Relationship Id="rId61" Type="http://schemas.openxmlformats.org/officeDocument/2006/relationships/slide" Target="slide97.xml"/><Relationship Id="rId10" Type="http://schemas.openxmlformats.org/officeDocument/2006/relationships/slide" Target="slide46.xml"/><Relationship Id="rId19" Type="http://schemas.openxmlformats.org/officeDocument/2006/relationships/slide" Target="slide55.xml"/><Relationship Id="rId31" Type="http://schemas.openxmlformats.org/officeDocument/2006/relationships/slide" Target="slide67.xml"/><Relationship Id="rId44" Type="http://schemas.openxmlformats.org/officeDocument/2006/relationships/slide" Target="slide80.xml"/><Relationship Id="rId52" Type="http://schemas.openxmlformats.org/officeDocument/2006/relationships/slide" Target="slide88.xml"/><Relationship Id="rId60" Type="http://schemas.openxmlformats.org/officeDocument/2006/relationships/slide" Target="slide96.xml"/><Relationship Id="rId65" Type="http://schemas.openxmlformats.org/officeDocument/2006/relationships/slide" Target="slide101.xml"/><Relationship Id="rId4" Type="http://schemas.openxmlformats.org/officeDocument/2006/relationships/slide" Target="slide40.xml"/><Relationship Id="rId9" Type="http://schemas.openxmlformats.org/officeDocument/2006/relationships/slide" Target="slide45.xml"/><Relationship Id="rId14" Type="http://schemas.openxmlformats.org/officeDocument/2006/relationships/slide" Target="slide50.xml"/><Relationship Id="rId22" Type="http://schemas.openxmlformats.org/officeDocument/2006/relationships/slide" Target="slide58.xml"/><Relationship Id="rId27" Type="http://schemas.openxmlformats.org/officeDocument/2006/relationships/slide" Target="slide63.xml"/><Relationship Id="rId30" Type="http://schemas.openxmlformats.org/officeDocument/2006/relationships/slide" Target="slide66.xml"/><Relationship Id="rId35" Type="http://schemas.openxmlformats.org/officeDocument/2006/relationships/slide" Target="slide71.xml"/><Relationship Id="rId43" Type="http://schemas.openxmlformats.org/officeDocument/2006/relationships/slide" Target="slide79.xml"/><Relationship Id="rId48" Type="http://schemas.openxmlformats.org/officeDocument/2006/relationships/slide" Target="slide84.xml"/><Relationship Id="rId56" Type="http://schemas.openxmlformats.org/officeDocument/2006/relationships/slide" Target="slide92.xml"/><Relationship Id="rId64" Type="http://schemas.openxmlformats.org/officeDocument/2006/relationships/slide" Target="slide100.xml"/><Relationship Id="rId69" Type="http://schemas.openxmlformats.org/officeDocument/2006/relationships/slide" Target="slide105.xml"/><Relationship Id="rId8" Type="http://schemas.openxmlformats.org/officeDocument/2006/relationships/slide" Target="slide44.xml"/><Relationship Id="rId51" Type="http://schemas.openxmlformats.org/officeDocument/2006/relationships/slide" Target="slide87.xml"/><Relationship Id="rId72" Type="http://schemas.openxmlformats.org/officeDocument/2006/relationships/slide" Target="slide108.xml"/><Relationship Id="rId3" Type="http://schemas.openxmlformats.org/officeDocument/2006/relationships/slide" Target="slide39.xml"/><Relationship Id="rId12" Type="http://schemas.openxmlformats.org/officeDocument/2006/relationships/slide" Target="slide48.xml"/><Relationship Id="rId17" Type="http://schemas.openxmlformats.org/officeDocument/2006/relationships/slide" Target="slide53.xml"/><Relationship Id="rId25" Type="http://schemas.openxmlformats.org/officeDocument/2006/relationships/slide" Target="slide61.xml"/><Relationship Id="rId33" Type="http://schemas.openxmlformats.org/officeDocument/2006/relationships/slide" Target="slide69.xml"/><Relationship Id="rId38" Type="http://schemas.openxmlformats.org/officeDocument/2006/relationships/slide" Target="slide74.xml"/><Relationship Id="rId46" Type="http://schemas.openxmlformats.org/officeDocument/2006/relationships/slide" Target="slide82.xml"/><Relationship Id="rId59" Type="http://schemas.openxmlformats.org/officeDocument/2006/relationships/slide" Target="slide95.xml"/><Relationship Id="rId67" Type="http://schemas.openxmlformats.org/officeDocument/2006/relationships/slide" Target="slide103.xml"/><Relationship Id="rId20" Type="http://schemas.openxmlformats.org/officeDocument/2006/relationships/slide" Target="slide56.xml"/><Relationship Id="rId41" Type="http://schemas.openxmlformats.org/officeDocument/2006/relationships/slide" Target="slide77.xml"/><Relationship Id="rId54" Type="http://schemas.openxmlformats.org/officeDocument/2006/relationships/slide" Target="slide90.xml"/><Relationship Id="rId62" Type="http://schemas.openxmlformats.org/officeDocument/2006/relationships/slide" Target="slide98.xml"/><Relationship Id="rId70" Type="http://schemas.openxmlformats.org/officeDocument/2006/relationships/slide" Target="slide106.xml"/></Relationships>
</file>

<file path=ppt/slides/_rels/slide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7.jpeg"/><Relationship Id="rId1" Type="http://schemas.openxmlformats.org/officeDocument/2006/relationships/slideLayout" Target="../slideLayouts/slideLayout2.xml"/><Relationship Id="rId4" Type="http://schemas.openxmlformats.org/officeDocument/2006/relationships/slide" Target="slide38.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4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slide" Target="slide38.xml"/></Relationships>
</file>

<file path=ppt/slides/_rels/slide4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0.jpeg"/><Relationship Id="rId1" Type="http://schemas.openxmlformats.org/officeDocument/2006/relationships/slideLayout" Target="../slideLayouts/slideLayout2.xml"/><Relationship Id="rId4" Type="http://schemas.openxmlformats.org/officeDocument/2006/relationships/slide" Target="slide38.xml"/></Relationships>
</file>

<file path=ppt/slides/_rels/slide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1.jpeg"/><Relationship Id="rId1" Type="http://schemas.openxmlformats.org/officeDocument/2006/relationships/slideLayout" Target="../slideLayouts/slideLayout2.xml"/><Relationship Id="rId4" Type="http://schemas.openxmlformats.org/officeDocument/2006/relationships/slide" Target="slide38.xml"/></Relationships>
</file>

<file path=ppt/slides/_rels/slide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2.jpeg"/><Relationship Id="rId1" Type="http://schemas.openxmlformats.org/officeDocument/2006/relationships/slideLayout" Target="../slideLayouts/slideLayout2.xml"/><Relationship Id="rId4" Type="http://schemas.openxmlformats.org/officeDocument/2006/relationships/slide" Target="slide38.xml"/></Relationships>
</file>

<file path=ppt/slides/_rels/slide4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3.jpeg"/><Relationship Id="rId1" Type="http://schemas.openxmlformats.org/officeDocument/2006/relationships/slideLayout" Target="../slideLayouts/slideLayout2.xml"/><Relationship Id="rId4" Type="http://schemas.openxmlformats.org/officeDocument/2006/relationships/slide" Target="slide38.xml"/></Relationships>
</file>

<file path=ppt/slides/_rels/slide4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4.jpeg"/><Relationship Id="rId1" Type="http://schemas.openxmlformats.org/officeDocument/2006/relationships/slideLayout" Target="../slideLayouts/slideLayout2.xml"/><Relationship Id="rId4" Type="http://schemas.openxmlformats.org/officeDocument/2006/relationships/slide" Target="slide38.xml"/></Relationships>
</file>

<file path=ppt/slides/_rels/slide4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5.jpeg"/><Relationship Id="rId1" Type="http://schemas.openxmlformats.org/officeDocument/2006/relationships/slideLayout" Target="../slideLayouts/slideLayout2.xml"/><Relationship Id="rId4" Type="http://schemas.openxmlformats.org/officeDocument/2006/relationships/slide" Target="slide38.xml"/></Relationships>
</file>

<file path=ppt/slides/_rels/slide4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6.jpeg"/><Relationship Id="rId1" Type="http://schemas.openxmlformats.org/officeDocument/2006/relationships/slideLayout" Target="../slideLayouts/slideLayout2.xml"/><Relationship Id="rId4" Type="http://schemas.openxmlformats.org/officeDocument/2006/relationships/slide" Target="slide38.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71.jpeg"/></Relationships>
</file>

<file path=ppt/slides/_rels/slide5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72.jpeg"/></Relationships>
</file>

<file path=ppt/slides/_rels/slide5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73.jpeg"/></Relationships>
</file>

<file path=ppt/slides/_rels/slide5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74.jpeg"/></Relationships>
</file>

<file path=ppt/slides/_rels/slide5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75.jpeg"/></Relationships>
</file>

<file path=ppt/slides/_rels/slide5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5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slide" Target="slide38.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slide" Target="slide38.xml"/></Relationships>
</file>

<file path=ppt/slides/_rels/slide61.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80.jpeg"/></Relationships>
</file>

<file path=ppt/slides/_rels/slide62.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81.jpeg"/></Relationships>
</file>

<file path=ppt/slides/_rels/slide63.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82.jpeg"/></Relationships>
</file>

<file path=ppt/slides/_rels/slide64.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83.jpeg"/></Relationships>
</file>

<file path=ppt/slides/_rels/slide65.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84.jpeg"/></Relationships>
</file>

<file path=ppt/slides/_rels/slide66.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85.jpeg"/></Relationships>
</file>

<file path=ppt/slides/_rels/slide6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86.jpeg"/></Relationships>
</file>

<file path=ppt/slides/_rels/slide68.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89.jpeg"/><Relationship Id="rId5" Type="http://schemas.openxmlformats.org/officeDocument/2006/relationships/image" Target="../media/image88.jpeg"/><Relationship Id="rId4" Type="http://schemas.openxmlformats.org/officeDocument/2006/relationships/image" Target="../media/image87.jpeg"/></Relationships>
</file>

<file path=ppt/slides/_rels/slide69.xml.rels><?xml version="1.0" encoding="UTF-8" standalone="yes"?>
<Relationships xmlns="http://schemas.openxmlformats.org/package/2006/relationships"><Relationship Id="rId3" Type="http://schemas.openxmlformats.org/officeDocument/2006/relationships/slide" Target="slide38.xml"/><Relationship Id="rId7" Type="http://schemas.openxmlformats.org/officeDocument/2006/relationships/image" Target="../media/image93.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0.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94.jpeg"/></Relationships>
</file>

<file path=ppt/slides/_rels/slide71.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95.jpeg"/></Relationships>
</file>

<file path=ppt/slides/_rels/slide72.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96.jpeg"/></Relationships>
</file>

<file path=ppt/slides/_rels/slide73.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97.jpeg"/></Relationships>
</file>

<file path=ppt/slides/_rels/slide74.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98.jpeg"/></Relationships>
</file>

<file path=ppt/slides/_rels/slide75.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99.jpeg"/></Relationships>
</file>

<file path=ppt/slides/_rels/slide7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00.jpeg"/></Relationships>
</file>

<file path=ppt/slides/_rels/slide78.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01.jpeg"/></Relationships>
</file>

<file path=ppt/slides/_rels/slide7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102.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slide" Target="slide2.xml"/></Relationships>
</file>

<file path=ppt/slides/_rels/slide8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5" Type="http://schemas.openxmlformats.org/officeDocument/2006/relationships/image" Target="../media/image104.jpeg"/><Relationship Id="rId4" Type="http://schemas.openxmlformats.org/officeDocument/2006/relationships/image" Target="../media/image103.jpeg"/></Relationships>
</file>

<file path=ppt/slides/_rels/slide8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8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106.jpeg"/></Relationships>
</file>

<file path=ppt/slides/_rels/slide8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5" Type="http://schemas.openxmlformats.org/officeDocument/2006/relationships/image" Target="../media/image108.jpeg"/><Relationship Id="rId4" Type="http://schemas.openxmlformats.org/officeDocument/2006/relationships/image" Target="../media/image107.jpeg"/></Relationships>
</file>

<file path=ppt/slides/_rels/slide8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109.jpeg"/></Relationships>
</file>

<file path=ppt/slides/_rels/slide8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5" Type="http://schemas.openxmlformats.org/officeDocument/2006/relationships/image" Target="../media/image111.jpeg"/><Relationship Id="rId4" Type="http://schemas.openxmlformats.org/officeDocument/2006/relationships/image" Target="../media/image110.jpeg"/></Relationships>
</file>

<file path=ppt/slides/_rels/slide8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112.jpeg"/></Relationships>
</file>

<file path=ppt/slides/_rels/slide8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113.jpeg"/></Relationships>
</file>

<file path=ppt/slides/_rels/slide8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114.jpeg"/></Relationships>
</file>

<file path=ppt/slides/_rels/slide8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5" Type="http://schemas.openxmlformats.org/officeDocument/2006/relationships/image" Target="../media/image116.jpeg"/><Relationship Id="rId4" Type="http://schemas.openxmlformats.org/officeDocument/2006/relationships/image" Target="../media/image115.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4.jpeg"/></Relationships>
</file>

<file path=ppt/slides/_rels/slide9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117.jpeg"/></Relationships>
</file>

<file path=ppt/slides/_rels/slide9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118.jpeg"/></Relationships>
</file>

<file path=ppt/slides/_rels/slide9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119.jpeg"/></Relationships>
</file>

<file path=ppt/slides/_rels/slide9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120.jpeg"/></Relationships>
</file>

<file path=ppt/slides/_rels/slide9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5" Type="http://schemas.openxmlformats.org/officeDocument/2006/relationships/image" Target="../media/image122.jpeg"/><Relationship Id="rId4" Type="http://schemas.openxmlformats.org/officeDocument/2006/relationships/image" Target="../media/image121.jpeg"/></Relationships>
</file>

<file path=ppt/slides/_rels/slide9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123.jpeg"/></Relationships>
</file>

<file path=ppt/slides/_rels/slide9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5" Type="http://schemas.openxmlformats.org/officeDocument/2006/relationships/image" Target="../media/image125.jpeg"/><Relationship Id="rId4" Type="http://schemas.openxmlformats.org/officeDocument/2006/relationships/image" Target="../media/image124.jpeg"/></Relationships>
</file>

<file path=ppt/slides/_rels/slide9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126.jpeg"/></Relationships>
</file>

<file path=ppt/slides/_rels/slide9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38.xml"/><Relationship Id="rId1" Type="http://schemas.openxmlformats.org/officeDocument/2006/relationships/slideLayout" Target="../slideLayouts/slideLayout2.xml"/><Relationship Id="rId4" Type="http://schemas.openxmlformats.org/officeDocument/2006/relationships/image" Target="../media/image127.jpeg"/></Relationships>
</file>

<file path=ppt/slides/_rels/slide99.xml.rels><?xml version="1.0" encoding="UTF-8" standalone="yes"?>
<Relationships xmlns="http://schemas.openxmlformats.org/package/2006/relationships"><Relationship Id="rId3" Type="http://schemas.openxmlformats.org/officeDocument/2006/relationships/slide" Target="slide38.xml"/><Relationship Id="rId7" Type="http://schemas.openxmlformats.org/officeDocument/2006/relationships/image" Target="../media/image131.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130.jpeg"/><Relationship Id="rId5" Type="http://schemas.openxmlformats.org/officeDocument/2006/relationships/image" Target="../media/image129.jpeg"/><Relationship Id="rId4" Type="http://schemas.openxmlformats.org/officeDocument/2006/relationships/image" Target="../media/image1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user\Desktop\Своя игра по ВОВ\фон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TextBox 4"/>
          <p:cNvSpPr txBox="1"/>
          <p:nvPr/>
        </p:nvSpPr>
        <p:spPr>
          <a:xfrm>
            <a:off x="0" y="1000108"/>
            <a:ext cx="9144000" cy="2893100"/>
          </a:xfrm>
          <a:prstGeom prst="rect">
            <a:avLst/>
          </a:prstGeom>
          <a:noFill/>
        </p:spPr>
        <p:txBody>
          <a:bodyPr wrap="square" rtlCol="0">
            <a:spAutoFit/>
          </a:bodyPr>
          <a:lstStyle/>
          <a:p>
            <a:pPr algn="ctr"/>
            <a:r>
              <a:rPr lang="ru-RU" sz="2800" b="1" dirty="0" smtClean="0">
                <a:latin typeface="Arial Black" pitchFamily="34" charset="0"/>
              </a:rPr>
              <a:t>Интеллектуальная игра</a:t>
            </a:r>
          </a:p>
          <a:p>
            <a:pPr algn="ctr"/>
            <a:r>
              <a:rPr lang="ru-RU" sz="2800" b="1" dirty="0" smtClean="0">
                <a:latin typeface="Arial Black" pitchFamily="34" charset="0"/>
              </a:rPr>
              <a:t> </a:t>
            </a:r>
            <a:r>
              <a:rPr lang="ru-RU" sz="2800" b="1" dirty="0">
                <a:solidFill>
                  <a:srgbClr val="C00000"/>
                </a:solidFill>
                <a:latin typeface="Arial Black" pitchFamily="34" charset="0"/>
              </a:rPr>
              <a:t>«Идёт война народная</a:t>
            </a:r>
            <a:r>
              <a:rPr lang="ru-RU" sz="2800" b="1" dirty="0" smtClean="0">
                <a:solidFill>
                  <a:srgbClr val="C00000"/>
                </a:solidFill>
                <a:latin typeface="Arial Black" pitchFamily="34" charset="0"/>
              </a:rPr>
              <a:t>, </a:t>
            </a:r>
          </a:p>
          <a:p>
            <a:pPr algn="ctr"/>
            <a:r>
              <a:rPr lang="ru-RU" sz="2800" b="1" dirty="0" smtClean="0">
                <a:solidFill>
                  <a:srgbClr val="C00000"/>
                </a:solidFill>
                <a:latin typeface="Arial Black" pitchFamily="34" charset="0"/>
              </a:rPr>
              <a:t> священная война», </a:t>
            </a:r>
          </a:p>
          <a:p>
            <a:pPr algn="ctr"/>
            <a:r>
              <a:rPr lang="ru-RU" sz="2800" b="1" dirty="0" smtClean="0">
                <a:latin typeface="Arial Black" pitchFamily="34" charset="0"/>
              </a:rPr>
              <a:t>посвящённая 75-летию </a:t>
            </a:r>
          </a:p>
          <a:p>
            <a:pPr algn="ctr"/>
            <a:r>
              <a:rPr lang="ru-RU" sz="2800" b="1" dirty="0" smtClean="0">
                <a:latin typeface="Arial Black" pitchFamily="34" charset="0"/>
              </a:rPr>
              <a:t>Великой Победы</a:t>
            </a:r>
          </a:p>
          <a:p>
            <a:pPr algn="ctr"/>
            <a:r>
              <a:rPr lang="ru-RU" sz="2400" b="1" dirty="0" smtClean="0">
                <a:latin typeface="Arial Black" pitchFamily="34" charset="0"/>
              </a:rPr>
              <a:t>для </a:t>
            </a:r>
            <a:r>
              <a:rPr lang="ru-RU" sz="2400" b="1" dirty="0">
                <a:latin typeface="Arial Black" pitchFamily="34" charset="0"/>
              </a:rPr>
              <a:t>учащихся 9-11 </a:t>
            </a:r>
            <a:r>
              <a:rPr lang="ru-RU" sz="2400" b="1" dirty="0" smtClean="0">
                <a:latin typeface="Arial Black" pitchFamily="34" charset="0"/>
              </a:rPr>
              <a:t>классов</a:t>
            </a:r>
            <a:endParaRPr lang="ru-RU" sz="2400" dirty="0">
              <a:latin typeface="Arial Black" pitchFamily="34" charset="0"/>
            </a:endParaRPr>
          </a:p>
          <a:p>
            <a:endParaRPr lang="ru-RU" dirty="0"/>
          </a:p>
        </p:txBody>
      </p:sp>
      <p:sp>
        <p:nvSpPr>
          <p:cNvPr id="6" name="TextBox 5"/>
          <p:cNvSpPr txBox="1"/>
          <p:nvPr/>
        </p:nvSpPr>
        <p:spPr>
          <a:xfrm>
            <a:off x="1643042" y="3500438"/>
            <a:ext cx="7143800" cy="2246769"/>
          </a:xfrm>
          <a:prstGeom prst="rect">
            <a:avLst/>
          </a:prstGeom>
          <a:noFill/>
        </p:spPr>
        <p:txBody>
          <a:bodyPr wrap="square" rtlCol="0">
            <a:spAutoFit/>
          </a:bodyPr>
          <a:lstStyle/>
          <a:p>
            <a:pPr algn="ctr"/>
            <a:r>
              <a:rPr lang="ru-RU" sz="2000" b="1" i="1" u="sng" dirty="0" smtClean="0">
                <a:latin typeface="Times New Roman" pitchFamily="18" charset="0"/>
                <a:cs typeface="Times New Roman" pitchFamily="18" charset="0"/>
              </a:rPr>
              <a:t>Разработчики игры:</a:t>
            </a:r>
            <a:endParaRPr lang="ru-RU" sz="2000" dirty="0" smtClean="0">
              <a:latin typeface="Times New Roman" pitchFamily="18" charset="0"/>
              <a:cs typeface="Times New Roman" pitchFamily="18" charset="0"/>
            </a:endParaRPr>
          </a:p>
          <a:p>
            <a:pPr algn="ctr"/>
            <a:r>
              <a:rPr lang="ru-RU" sz="2000" dirty="0" smtClean="0">
                <a:latin typeface="Times New Roman" pitchFamily="18" charset="0"/>
                <a:cs typeface="Times New Roman" pitchFamily="18" charset="0"/>
              </a:rPr>
              <a:t>Фоминова </a:t>
            </a:r>
            <a:r>
              <a:rPr lang="ru-RU" sz="2000" dirty="0" smtClean="0">
                <a:latin typeface="Times New Roman" pitchFamily="18" charset="0"/>
                <a:cs typeface="Times New Roman" pitchFamily="18" charset="0"/>
              </a:rPr>
              <a:t>Елена Владимировна, учитель </a:t>
            </a:r>
            <a:r>
              <a:rPr lang="ru-RU" sz="2000" dirty="0" smtClean="0">
                <a:latin typeface="Times New Roman" pitchFamily="18" charset="0"/>
                <a:cs typeface="Times New Roman" pitchFamily="18" charset="0"/>
              </a:rPr>
              <a:t>информатики,</a:t>
            </a:r>
          </a:p>
          <a:p>
            <a:pPr algn="ctr"/>
            <a:r>
              <a:rPr lang="ru-RU" sz="2000" dirty="0" err="1" smtClean="0">
                <a:latin typeface="Times New Roman" pitchFamily="18" charset="0"/>
                <a:cs typeface="Times New Roman" pitchFamily="18" charset="0"/>
              </a:rPr>
              <a:t>Шматкова</a:t>
            </a:r>
            <a:r>
              <a:rPr lang="ru-RU" sz="2000" smtClean="0">
                <a:latin typeface="Times New Roman" pitchFamily="18" charset="0"/>
                <a:cs typeface="Times New Roman" pitchFamily="18" charset="0"/>
              </a:rPr>
              <a:t> Наталья Петровна, учитель русского языка </a:t>
            </a:r>
            <a:r>
              <a:rPr lang="ru-RU" sz="2000" smtClean="0">
                <a:latin typeface="Times New Roman" pitchFamily="18" charset="0"/>
                <a:cs typeface="Times New Roman" pitchFamily="18" charset="0"/>
              </a:rPr>
              <a:t>и </a:t>
            </a:r>
            <a:r>
              <a:rPr lang="ru-RU" sz="2000" smtClean="0">
                <a:latin typeface="Times New Roman" pitchFamily="18" charset="0"/>
                <a:cs typeface="Times New Roman" pitchFamily="18" charset="0"/>
              </a:rPr>
              <a:t>литературы</a:t>
            </a:r>
            <a:endParaRPr lang="ru-RU" sz="2000" smtClean="0">
              <a:latin typeface="Times New Roman" pitchFamily="18" charset="0"/>
              <a:cs typeface="Times New Roman" pitchFamily="18" charset="0"/>
            </a:endParaRPr>
          </a:p>
          <a:p>
            <a:pPr algn="ctr"/>
            <a:r>
              <a:rPr lang="ru-RU" sz="2000" dirty="0" smtClean="0">
                <a:latin typeface="Times New Roman" pitchFamily="18" charset="0"/>
                <a:cs typeface="Times New Roman" pitchFamily="18" charset="0"/>
              </a:rPr>
              <a:t>МБОУ </a:t>
            </a:r>
            <a:r>
              <a:rPr lang="ru-RU" sz="2000" dirty="0" smtClean="0">
                <a:latin typeface="Times New Roman" pitchFamily="18" charset="0"/>
                <a:cs typeface="Times New Roman" pitchFamily="18" charset="0"/>
              </a:rPr>
              <a:t>СОШ №23 имени С.З. Дьяченко,</a:t>
            </a:r>
          </a:p>
          <a:p>
            <a:pPr algn="ctr"/>
            <a:r>
              <a:rPr lang="ru-RU" sz="2000" dirty="0" smtClean="0">
                <a:latin typeface="Times New Roman" pitchFamily="18" charset="0"/>
                <a:cs typeface="Times New Roman" pitchFamily="18" charset="0"/>
              </a:rPr>
              <a:t>МО </a:t>
            </a:r>
            <a:r>
              <a:rPr lang="ru-RU" sz="2000" dirty="0" err="1" smtClean="0">
                <a:latin typeface="Times New Roman" pitchFamily="18" charset="0"/>
                <a:cs typeface="Times New Roman" pitchFamily="18" charset="0"/>
              </a:rPr>
              <a:t>Усть-Лабинский</a:t>
            </a:r>
            <a:r>
              <a:rPr lang="ru-RU" sz="2000" dirty="0" smtClean="0">
                <a:latin typeface="Times New Roman" pitchFamily="18" charset="0"/>
                <a:cs typeface="Times New Roman" pitchFamily="18" charset="0"/>
              </a:rPr>
              <a:t> район хутора Братского</a:t>
            </a:r>
          </a:p>
          <a:p>
            <a:pPr algn="ctr"/>
            <a:r>
              <a:rPr lang="ru-RU" sz="2000" dirty="0" smtClean="0">
                <a:latin typeface="Times New Roman" pitchFamily="18" charset="0"/>
                <a:cs typeface="Times New Roman" pitchFamily="18" charset="0"/>
              </a:rPr>
              <a:t>Краснодарского края</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14480" y="214290"/>
            <a:ext cx="7429520"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defRPr/>
            </a:pPr>
            <a:r>
              <a:rPr lang="ru-RU" sz="2400" b="1" dirty="0" smtClean="0">
                <a:latin typeface="Times New Roman" pitchFamily="18" charset="0"/>
                <a:cs typeface="Times New Roman" pitchFamily="18" charset="0"/>
              </a:rPr>
              <a:t>Полководцы Великой Отечественной войны </a:t>
            </a:r>
            <a:r>
              <a:rPr lang="ru-RU" sz="2400" b="1" dirty="0" smtClean="0">
                <a:latin typeface="Times New Roman" pitchFamily="18" charset="0"/>
                <a:ea typeface="Calibri" pitchFamily="34" charset="0"/>
                <a:cs typeface="Times New Roman" pitchFamily="18" charset="0"/>
              </a:rPr>
              <a:t>– 3б.</a:t>
            </a:r>
            <a:endParaRPr lang="ru-RU" sz="2400" b="1" dirty="0">
              <a:latin typeface="Times New Roman" pitchFamily="18" charset="0"/>
              <a:ea typeface="Calibri" pitchFamily="34" charset="0"/>
              <a:cs typeface="Times New Roman" pitchFamily="18" charset="0"/>
            </a:endParaRPr>
          </a:p>
        </p:txBody>
      </p:sp>
      <p:sp>
        <p:nvSpPr>
          <p:cNvPr id="1025" name="Rectangle 1"/>
          <p:cNvSpPr>
            <a:spLocks noChangeArrowheads="1"/>
          </p:cNvSpPr>
          <p:nvPr/>
        </p:nvSpPr>
        <p:spPr bwMode="auto">
          <a:xfrm>
            <a:off x="3143240" y="714356"/>
            <a:ext cx="564357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4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«Все великие полководцы были великими знатоками души человека». 			П.И. </a:t>
            </a:r>
            <a:r>
              <a:rPr kumimoji="0" lang="ru-RU" sz="2400" b="1"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Изместьев</a:t>
            </a:r>
            <a:endParaRPr kumimoji="0" lang="ru-RU" sz="32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6" name="TextBox 5"/>
          <p:cNvSpPr txBox="1"/>
          <p:nvPr/>
        </p:nvSpPr>
        <p:spPr>
          <a:xfrm>
            <a:off x="4857752" y="2071678"/>
            <a:ext cx="4286248" cy="2369880"/>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Какому военачальнику в 1943 году, накануне Курской битвы, было присвоено первому с начала Великой Отечественной войны звание маршала Советского Союза?</a:t>
            </a:r>
            <a:endParaRPr lang="ru-RU" sz="2400" b="1" dirty="0">
              <a:latin typeface="Times New Roman" pitchFamily="18"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85720" y="6150114"/>
            <a:ext cx="3929090"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Георгий Константинович</a:t>
            </a:r>
          </a:p>
          <a:p>
            <a:pPr algn="ctr"/>
            <a:r>
              <a:rPr lang="ru-RU" sz="2000" b="1" i="1" dirty="0" smtClean="0">
                <a:latin typeface="Times New Roman" pitchFamily="18" charset="0"/>
                <a:cs typeface="Times New Roman" pitchFamily="18" charset="0"/>
              </a:rPr>
              <a:t> Жуков </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21506" name="AutoShape 2" descr="https://pbs.twimg.com/media/DnCgenSXcAAZzBS.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1510" name="AutoShape 6" descr="https://pbs.twimg.com/media/EMVg01xXkAEuH4T.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4" name="Picture 9" descr="https://mtdata.ru/u18/photoE66B/20161610893-0/original.jpg"/>
          <p:cNvPicPr>
            <a:picLocks noChangeAspect="1" noChangeArrowheads="1"/>
          </p:cNvPicPr>
          <p:nvPr/>
        </p:nvPicPr>
        <p:blipFill>
          <a:blip r:embed="rId3" cstate="print"/>
          <a:srcRect/>
          <a:stretch>
            <a:fillRect/>
          </a:stretch>
        </p:blipFill>
        <p:spPr bwMode="auto">
          <a:xfrm>
            <a:off x="214282" y="1857364"/>
            <a:ext cx="4000528" cy="41433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2530" name="Picture 2" descr="https://megabook.ru/stream/mediapreview?Key=%D0%9C%D0%B0%D1%80%D1%88%D0%B0%D0%BB%20%D0%A1%D0%BE%D0%B2%D0%B5%D1%82%D1%81%D0%BA%D0%BE%D0%B3%D0%BE%20%D0%A1%D0%BE%D1%8E%D0%B7%D0%B0%20(%D0%BF%D0%BE%D0%B3%D0%BE%D0%BD%D1%8B%201943-1991%20%D0%B3%D0%BE%D0%B4%D0%BE%D0%B2)&amp;Width=654&amp;Height=654"/>
          <p:cNvPicPr>
            <a:picLocks noChangeAspect="1" noChangeArrowheads="1"/>
          </p:cNvPicPr>
          <p:nvPr/>
        </p:nvPicPr>
        <p:blipFill>
          <a:blip r:embed="rId4" cstate="print"/>
          <a:srcRect/>
          <a:stretch>
            <a:fillRect/>
          </a:stretch>
        </p:blipFill>
        <p:spPr bwMode="auto">
          <a:xfrm>
            <a:off x="0" y="1500174"/>
            <a:ext cx="4552950" cy="5357826"/>
          </a:xfrm>
          <a:prstGeom prst="rect">
            <a:avLst/>
          </a:prstGeom>
          <a:noFill/>
        </p:spPr>
      </p:pic>
      <p:pic>
        <p:nvPicPr>
          <p:cNvPr id="16" name="Picture 2" descr="https://avatars.mds.yandex.net/get-pdb/1942510/f0190d95-6e33-4f55-972d-7f46fc6c9e36/s1200?webp=false"/>
          <p:cNvPicPr>
            <a:picLocks noChangeAspect="1" noChangeArrowheads="1"/>
          </p:cNvPicPr>
          <p:nvPr/>
        </p:nvPicPr>
        <p:blipFill>
          <a:blip r:embed="rId5"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nodeType="clickEffect">
                                  <p:stCondLst>
                                    <p:cond delay="0"/>
                                  </p:stCondLst>
                                  <p:childTnLst>
                                    <p:animEffect transition="out" filter="diamond(in)">
                                      <p:cBhvr>
                                        <p:cTn id="6" dur="2000"/>
                                        <p:tgtEl>
                                          <p:spTgt spid="22530"/>
                                        </p:tgtEl>
                                      </p:cBhvr>
                                    </p:animEffect>
                                    <p:set>
                                      <p:cBhvr>
                                        <p:cTn id="7" dur="1" fill="hold">
                                          <p:stCondLst>
                                            <p:cond delay="1999"/>
                                          </p:stCondLst>
                                        </p:cTn>
                                        <p:tgtEl>
                                          <p:spTgt spid="225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8728" y="214290"/>
            <a:ext cx="7553158"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defRPr/>
            </a:pPr>
            <a:r>
              <a:rPr lang="ru-RU" sz="2800" b="1" dirty="0" smtClean="0">
                <a:latin typeface="Times New Roman" pitchFamily="18" charset="0"/>
                <a:ea typeface="Calibri" pitchFamily="34" charset="0"/>
                <a:cs typeface="Times New Roman" pitchFamily="18" charset="0"/>
              </a:rPr>
              <a:t>Награды </a:t>
            </a:r>
            <a:r>
              <a:rPr lang="ru-RU" sz="2800" b="1" dirty="0">
                <a:latin typeface="Times New Roman" pitchFamily="18" charset="0"/>
                <a:ea typeface="Calibri" pitchFamily="34" charset="0"/>
                <a:cs typeface="Times New Roman" pitchFamily="18" charset="0"/>
              </a:rPr>
              <a:t>Великой Отечественной </a:t>
            </a:r>
            <a:r>
              <a:rPr lang="ru-RU" sz="2800" b="1" dirty="0" smtClean="0">
                <a:latin typeface="Times New Roman" pitchFamily="18" charset="0"/>
                <a:ea typeface="Calibri" pitchFamily="34" charset="0"/>
                <a:cs typeface="Times New Roman" pitchFamily="18" charset="0"/>
              </a:rPr>
              <a:t>войны – 7б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1571572" y="5929330"/>
            <a:ext cx="7572428" cy="461665"/>
          </a:xfrm>
          <a:prstGeom prst="rect">
            <a:avLst/>
          </a:prstGeom>
          <a:solidFill>
            <a:srgbClr val="E0DFDC"/>
          </a:solidFill>
        </p:spPr>
        <p:txBody>
          <a:bodyPr wrap="square" rtlCol="0">
            <a:spAutoFit/>
          </a:bodyPr>
          <a:lstStyle/>
          <a:p>
            <a:pPr algn="just"/>
            <a:r>
              <a:rPr lang="ru-RU" sz="2400" b="1" i="1" dirty="0" smtClean="0">
                <a:latin typeface="Times New Roman" pitchFamily="18" charset="0"/>
                <a:cs typeface="Times New Roman" pitchFamily="18" charset="0"/>
              </a:rPr>
              <a:t>Орден Богдана Хмельницкого</a:t>
            </a:r>
            <a:endParaRPr lang="ru-RU" sz="2400" dirty="0">
              <a:latin typeface="Times New Roman" pitchFamily="18" charset="0"/>
              <a:cs typeface="Times New Roman" pitchFamily="18" charset="0"/>
            </a:endParaRPr>
          </a:p>
        </p:txBody>
      </p:sp>
      <p:sp>
        <p:nvSpPr>
          <p:cNvPr id="8" name="TextBox 7"/>
          <p:cNvSpPr txBox="1"/>
          <p:nvPr/>
        </p:nvSpPr>
        <p:spPr>
          <a:xfrm>
            <a:off x="1500166" y="1071546"/>
            <a:ext cx="7643834" cy="449353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200" b="1"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К лету 1943 года произошёл коренной перелом в ходе Великой Отечественной войны. Советская армия готовилась отвоёвывать Украину. Тогда же возникает идея создать специальную награду, которая носила бы имя украинского полководца. Орден был учреждён 10 октября 1943 года. Он знаменовал кардинальную перемену в ходе войны - советская армия теперь не только оборонялась, но ещё и отбивала захваченные фашистами территории. Награду давали за успешную операцию, в результате которой был освобождён от врага город или район, а неприятелю было нанесено серьёзное поражение.  Орден разных степеней вручали как старшим офицерам, так и рядовым бойцам, проявившим личную отвагу. </a:t>
            </a:r>
            <a:r>
              <a:rPr lang="ru-RU" sz="2200" b="1" dirty="0" smtClean="0">
                <a:latin typeface="Times New Roman" pitchFamily="18" charset="0"/>
                <a:cs typeface="Times New Roman" pitchFamily="18" charset="0"/>
              </a:rPr>
              <a:t>Чьё имя носил этот орден?</a:t>
            </a:r>
            <a:endParaRPr lang="ru-RU" sz="22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2" name="Группа 11"/>
          <p:cNvGrpSpPr/>
          <p:nvPr/>
        </p:nvGrpSpPr>
        <p:grpSpPr>
          <a:xfrm>
            <a:off x="1500167" y="1000108"/>
            <a:ext cx="7643834" cy="4500594"/>
            <a:chOff x="1500167" y="1000108"/>
            <a:chExt cx="7643834" cy="4500594"/>
          </a:xfrm>
        </p:grpSpPr>
        <p:pic>
          <p:nvPicPr>
            <p:cNvPr id="11" name="Picture 2" descr="https://cdn.fishki.net/upload/post/2017/07/14/2337163/orden-bogdana-hmelnickogo-sssr-165259-58.jpg"/>
            <p:cNvPicPr>
              <a:picLocks noChangeAspect="1" noChangeArrowheads="1"/>
            </p:cNvPicPr>
            <p:nvPr/>
          </p:nvPicPr>
          <p:blipFill>
            <a:blip r:embed="rId4" cstate="print"/>
            <a:srcRect/>
            <a:stretch>
              <a:fillRect/>
            </a:stretch>
          </p:blipFill>
          <p:spPr bwMode="auto">
            <a:xfrm>
              <a:off x="1500167" y="1000108"/>
              <a:ext cx="7643834" cy="4500594"/>
            </a:xfrm>
            <a:prstGeom prst="rect">
              <a:avLst/>
            </a:prstGeom>
            <a:noFill/>
          </p:spPr>
        </p:pic>
        <p:pic>
          <p:nvPicPr>
            <p:cNvPr id="9218" name="Picture 2" descr="https://cdn.fishki.net/upload/post/2017/07/14/2337163/orden-bogdana-hmelnickogo-sssr-165259-58.jpg"/>
            <p:cNvPicPr>
              <a:picLocks noChangeAspect="1" noChangeArrowheads="1"/>
            </p:cNvPicPr>
            <p:nvPr/>
          </p:nvPicPr>
          <p:blipFill>
            <a:blip r:embed="rId5" cstate="print"/>
            <a:srcRect/>
            <a:stretch>
              <a:fillRect/>
            </a:stretch>
          </p:blipFill>
          <p:spPr bwMode="auto">
            <a:xfrm>
              <a:off x="2928926" y="1000108"/>
              <a:ext cx="4626593" cy="4460036"/>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diamond(in)">
                                      <p:cBhvr>
                                        <p:cTn id="1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8728" y="214290"/>
            <a:ext cx="7553158"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defRPr/>
            </a:pPr>
            <a:r>
              <a:rPr lang="ru-RU" sz="2800" b="1" dirty="0" smtClean="0">
                <a:latin typeface="Times New Roman" pitchFamily="18" charset="0"/>
                <a:ea typeface="Calibri" pitchFamily="34" charset="0"/>
                <a:cs typeface="Times New Roman" pitchFamily="18" charset="0"/>
              </a:rPr>
              <a:t>Награды </a:t>
            </a:r>
            <a:r>
              <a:rPr lang="ru-RU" sz="2800" b="1" dirty="0">
                <a:latin typeface="Times New Roman" pitchFamily="18" charset="0"/>
                <a:ea typeface="Calibri" pitchFamily="34" charset="0"/>
                <a:cs typeface="Times New Roman" pitchFamily="18" charset="0"/>
              </a:rPr>
              <a:t>Великой Отечественной </a:t>
            </a:r>
            <a:r>
              <a:rPr lang="ru-RU" sz="2800" b="1" dirty="0" smtClean="0">
                <a:latin typeface="Times New Roman" pitchFamily="18" charset="0"/>
                <a:ea typeface="Calibri" pitchFamily="34" charset="0"/>
                <a:cs typeface="Times New Roman" pitchFamily="18" charset="0"/>
              </a:rPr>
              <a:t>войны – 8б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1214414" y="4395787"/>
            <a:ext cx="7643866" cy="1107996"/>
          </a:xfrm>
          <a:prstGeom prst="rect">
            <a:avLst/>
          </a:prstGeom>
          <a:solidFill>
            <a:srgbClr val="E0DFDC"/>
          </a:solidFill>
        </p:spPr>
        <p:txBody>
          <a:bodyPr wrap="square" rtlCol="0">
            <a:spAutoFit/>
          </a:bodyPr>
          <a:lstStyle/>
          <a:p>
            <a:pPr algn="just"/>
            <a:r>
              <a:rPr lang="ru-RU" sz="2200" b="1" i="1" dirty="0" smtClean="0">
                <a:latin typeface="Times New Roman" pitchFamily="18" charset="0"/>
                <a:cs typeface="Times New Roman" pitchFamily="18" charset="0"/>
              </a:rPr>
              <a:t>Обладателем ордена № 1 стал командующий Первым Украинским фронтом маршал Г.К. Жуков.  </a:t>
            </a:r>
          </a:p>
          <a:p>
            <a:pPr algn="just"/>
            <a:endParaRPr lang="ru-RU" sz="2200" dirty="0">
              <a:latin typeface="Times New Roman" pitchFamily="18" charset="0"/>
              <a:cs typeface="Times New Roman" pitchFamily="18" charset="0"/>
            </a:endParaRPr>
          </a:p>
        </p:txBody>
      </p:sp>
      <p:sp>
        <p:nvSpPr>
          <p:cNvPr id="8" name="TextBox 7"/>
          <p:cNvSpPr txBox="1"/>
          <p:nvPr/>
        </p:nvSpPr>
        <p:spPr>
          <a:xfrm>
            <a:off x="2071670" y="1071546"/>
            <a:ext cx="6858048" cy="193899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2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Первое награждение орденом «Победа» состоялось 10 апреля 1944 года. Этой высокой награды были удостоены три военачальника. Кто стал обладателем ордена №1, ордена №2 и ордена №3? </a:t>
            </a:r>
            <a:endParaRPr lang="ru-RU" sz="22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194" name="Picture 2" descr="https://avatars.mds.yandex.net/get-pdb/1818344/7151eb1d-ba6e-4703-8435-3b671455d07e/s1200?webp=false"/>
          <p:cNvPicPr>
            <a:picLocks noChangeAspect="1" noChangeArrowheads="1"/>
          </p:cNvPicPr>
          <p:nvPr/>
        </p:nvPicPr>
        <p:blipFill>
          <a:blip r:embed="rId4" cstate="screen"/>
          <a:srcRect/>
          <a:stretch>
            <a:fillRect/>
          </a:stretch>
        </p:blipFill>
        <p:spPr bwMode="auto">
          <a:xfrm>
            <a:off x="1571604" y="1000108"/>
            <a:ext cx="2500190" cy="3286148"/>
          </a:xfrm>
          <a:prstGeom prst="rect">
            <a:avLst/>
          </a:prstGeom>
          <a:noFill/>
        </p:spPr>
      </p:pic>
      <p:pic>
        <p:nvPicPr>
          <p:cNvPr id="8196" name="Picture 4" descr="https://www.marshals-victory.senat.org/Stalingrad/stalingrad_Cannibal.jpg"/>
          <p:cNvPicPr>
            <a:picLocks noChangeAspect="1" noChangeArrowheads="1"/>
          </p:cNvPicPr>
          <p:nvPr/>
        </p:nvPicPr>
        <p:blipFill>
          <a:blip r:embed="rId5" cstate="screen"/>
          <a:srcRect/>
          <a:stretch>
            <a:fillRect/>
          </a:stretch>
        </p:blipFill>
        <p:spPr bwMode="auto">
          <a:xfrm>
            <a:off x="4143372" y="1000108"/>
            <a:ext cx="2428892" cy="3286148"/>
          </a:xfrm>
          <a:prstGeom prst="rect">
            <a:avLst/>
          </a:prstGeom>
          <a:noFill/>
        </p:spPr>
      </p:pic>
      <p:pic>
        <p:nvPicPr>
          <p:cNvPr id="8198" name="Picture 6" descr="https://avatars.mds.yandex.net/get-zen_doc/1542444/pub_5d819d8e8d5b5f00ad32a8b2_5d828e9eb5e99200ae5f7178/scale_1200"/>
          <p:cNvPicPr>
            <a:picLocks noChangeAspect="1" noChangeArrowheads="1"/>
          </p:cNvPicPr>
          <p:nvPr/>
        </p:nvPicPr>
        <p:blipFill>
          <a:blip r:embed="rId6" cstate="screen"/>
          <a:srcRect/>
          <a:stretch>
            <a:fillRect/>
          </a:stretch>
        </p:blipFill>
        <p:spPr bwMode="auto">
          <a:xfrm>
            <a:off x="6643702" y="1000107"/>
            <a:ext cx="2214578" cy="3288977"/>
          </a:xfrm>
          <a:prstGeom prst="rect">
            <a:avLst/>
          </a:prstGeom>
          <a:noFill/>
        </p:spPr>
      </p:pic>
      <p:sp>
        <p:nvSpPr>
          <p:cNvPr id="11" name="TextBox 10"/>
          <p:cNvSpPr txBox="1"/>
          <p:nvPr/>
        </p:nvSpPr>
        <p:spPr>
          <a:xfrm>
            <a:off x="1214414" y="4429132"/>
            <a:ext cx="7572428" cy="1107996"/>
          </a:xfrm>
          <a:prstGeom prst="rect">
            <a:avLst/>
          </a:prstGeom>
          <a:solidFill>
            <a:srgbClr val="E0DFDC"/>
          </a:solidFill>
        </p:spPr>
        <p:txBody>
          <a:bodyPr wrap="square" rtlCol="0">
            <a:spAutoFit/>
          </a:bodyPr>
          <a:lstStyle/>
          <a:p>
            <a:pPr algn="just"/>
            <a:r>
              <a:rPr lang="ru-RU" sz="2200" b="1" i="1" dirty="0" smtClean="0">
                <a:latin typeface="Times New Roman" pitchFamily="18" charset="0"/>
                <a:cs typeface="Times New Roman" pitchFamily="18" charset="0"/>
              </a:rPr>
              <a:t>Орден № 2 получил начальник Генерального штаба  маршал А.М. Василевский. </a:t>
            </a:r>
          </a:p>
          <a:p>
            <a:pPr algn="just"/>
            <a:endParaRPr lang="ru-RU" sz="2200" b="1" i="1" dirty="0" smtClean="0">
              <a:latin typeface="Times New Roman" pitchFamily="18" charset="0"/>
              <a:cs typeface="Times New Roman" pitchFamily="18" charset="0"/>
            </a:endParaRPr>
          </a:p>
        </p:txBody>
      </p:sp>
      <p:sp>
        <p:nvSpPr>
          <p:cNvPr id="12" name="TextBox 11"/>
          <p:cNvSpPr txBox="1"/>
          <p:nvPr/>
        </p:nvSpPr>
        <p:spPr>
          <a:xfrm>
            <a:off x="1214414" y="4429132"/>
            <a:ext cx="7572428" cy="1107996"/>
          </a:xfrm>
          <a:prstGeom prst="rect">
            <a:avLst/>
          </a:prstGeom>
          <a:solidFill>
            <a:srgbClr val="E0DFDC"/>
          </a:solidFill>
        </p:spPr>
        <p:txBody>
          <a:bodyPr wrap="square" rtlCol="0">
            <a:spAutoFit/>
          </a:bodyPr>
          <a:lstStyle/>
          <a:p>
            <a:pPr algn="just"/>
            <a:r>
              <a:rPr lang="ru-RU" sz="2200" b="1" i="1" dirty="0" smtClean="0">
                <a:latin typeface="Times New Roman" pitchFamily="18" charset="0"/>
                <a:cs typeface="Times New Roman" pitchFamily="18" charset="0"/>
              </a:rPr>
              <a:t>Орденом № 3 был награждён Верховный Главнокомандующий  И.В. Сталин. Все они отмечены этой наградой за освобождение Правобережной Украины</a:t>
            </a:r>
            <a:endParaRPr lang="ru-RU" sz="2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diamond(in)">
                                      <p:cBhvr>
                                        <p:cTn id="7" dur="2000"/>
                                        <p:tgtEl>
                                          <p:spTgt spid="8194"/>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amond(in)">
                                      <p:cBhvr>
                                        <p:cTn id="11" dur="20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nodeType="clickEffect">
                                  <p:stCondLst>
                                    <p:cond delay="0"/>
                                  </p:stCondLst>
                                  <p:childTnLst>
                                    <p:set>
                                      <p:cBhvr>
                                        <p:cTn id="15" dur="1" fill="hold">
                                          <p:stCondLst>
                                            <p:cond delay="0"/>
                                          </p:stCondLst>
                                        </p:cTn>
                                        <p:tgtEl>
                                          <p:spTgt spid="8196"/>
                                        </p:tgtEl>
                                        <p:attrNameLst>
                                          <p:attrName>style.visibility</p:attrName>
                                        </p:attrNameLst>
                                      </p:cBhvr>
                                      <p:to>
                                        <p:strVal val="visible"/>
                                      </p:to>
                                    </p:set>
                                    <p:animEffect transition="in" filter="diamond(in)">
                                      <p:cBhvr>
                                        <p:cTn id="16" dur="2000"/>
                                        <p:tgtEl>
                                          <p:spTgt spid="8196"/>
                                        </p:tgtEl>
                                      </p:cBhvr>
                                    </p:animEffect>
                                  </p:childTnLst>
                                </p:cTn>
                              </p:par>
                            </p:childTnLst>
                          </p:cTn>
                        </p:par>
                        <p:par>
                          <p:cTn id="17" fill="hold">
                            <p:stCondLst>
                              <p:cond delay="2000"/>
                            </p:stCondLst>
                            <p:childTnLst>
                              <p:par>
                                <p:cTn id="18" presetID="8"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amond(in)">
                                      <p:cBhvr>
                                        <p:cTn id="20" dur="20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nodeType="clickEffect">
                                  <p:stCondLst>
                                    <p:cond delay="0"/>
                                  </p:stCondLst>
                                  <p:childTnLst>
                                    <p:set>
                                      <p:cBhvr>
                                        <p:cTn id="24" dur="1" fill="hold">
                                          <p:stCondLst>
                                            <p:cond delay="0"/>
                                          </p:stCondLst>
                                        </p:cTn>
                                        <p:tgtEl>
                                          <p:spTgt spid="8198"/>
                                        </p:tgtEl>
                                        <p:attrNameLst>
                                          <p:attrName>style.visibility</p:attrName>
                                        </p:attrNameLst>
                                      </p:cBhvr>
                                      <p:to>
                                        <p:strVal val="visible"/>
                                      </p:to>
                                    </p:set>
                                    <p:animEffect transition="in" filter="diamond(in)">
                                      <p:cBhvr>
                                        <p:cTn id="25" dur="2000"/>
                                        <p:tgtEl>
                                          <p:spTgt spid="8198"/>
                                        </p:tgtEl>
                                      </p:cBhvr>
                                    </p:animEffect>
                                  </p:childTnLst>
                                </p:cTn>
                              </p:par>
                            </p:childTnLst>
                          </p:cTn>
                        </p:par>
                        <p:par>
                          <p:cTn id="26" fill="hold">
                            <p:stCondLst>
                              <p:cond delay="2000"/>
                            </p:stCondLst>
                            <p:childTnLst>
                              <p:par>
                                <p:cTn id="27" presetID="8"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diamond(in)">
                                      <p:cBhvr>
                                        <p:cTn id="29"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8728" y="214290"/>
            <a:ext cx="7553158"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defRPr/>
            </a:pPr>
            <a:r>
              <a:rPr lang="ru-RU" sz="2800" b="1" dirty="0" smtClean="0">
                <a:latin typeface="Times New Roman" pitchFamily="18" charset="0"/>
                <a:ea typeface="Calibri" pitchFamily="34" charset="0"/>
                <a:cs typeface="Times New Roman" pitchFamily="18" charset="0"/>
              </a:rPr>
              <a:t>Награды </a:t>
            </a:r>
            <a:r>
              <a:rPr lang="ru-RU" sz="2800" b="1" dirty="0">
                <a:latin typeface="Times New Roman" pitchFamily="18" charset="0"/>
                <a:ea typeface="Calibri" pitchFamily="34" charset="0"/>
                <a:cs typeface="Times New Roman" pitchFamily="18" charset="0"/>
              </a:rPr>
              <a:t>Великой Отечественной </a:t>
            </a:r>
            <a:r>
              <a:rPr lang="ru-RU" sz="2800" b="1" dirty="0" smtClean="0">
                <a:latin typeface="Times New Roman" pitchFamily="18" charset="0"/>
                <a:ea typeface="Calibri" pitchFamily="34" charset="0"/>
                <a:cs typeface="Times New Roman" pitchFamily="18" charset="0"/>
              </a:rPr>
              <a:t>войны – 9б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1357290" y="3500438"/>
            <a:ext cx="7572428" cy="830997"/>
          </a:xfrm>
          <a:prstGeom prst="rect">
            <a:avLst/>
          </a:prstGeom>
          <a:solidFill>
            <a:srgbClr val="E0DFDC"/>
          </a:solidFill>
        </p:spPr>
        <p:txBody>
          <a:bodyPr wrap="square" rtlCol="0">
            <a:spAutoFit/>
          </a:bodyPr>
          <a:lstStyle/>
          <a:p>
            <a:pPr algn="just"/>
            <a:r>
              <a:rPr lang="ru-RU" sz="2400" b="1" i="1" dirty="0" smtClean="0">
                <a:latin typeface="Times New Roman" pitchFamily="18" charset="0"/>
                <a:cs typeface="Times New Roman" pitchFamily="18" charset="0"/>
              </a:rPr>
              <a:t>Ордена Ушакова и Нахимова и медали с теми же именами</a:t>
            </a:r>
            <a:endParaRPr lang="ru-RU" sz="2200" dirty="0">
              <a:latin typeface="Times New Roman" pitchFamily="18" charset="0"/>
              <a:cs typeface="Times New Roman" pitchFamily="18" charset="0"/>
            </a:endParaRPr>
          </a:p>
        </p:txBody>
      </p:sp>
      <p:sp>
        <p:nvSpPr>
          <p:cNvPr id="8" name="TextBox 7"/>
          <p:cNvSpPr txBox="1"/>
          <p:nvPr/>
        </p:nvSpPr>
        <p:spPr>
          <a:xfrm>
            <a:off x="1500166" y="1071546"/>
            <a:ext cx="7429552" cy="230832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2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3-го марта 1944 года специально для военно-морского флота были </a:t>
            </a:r>
            <a:r>
              <a:rPr lang="ru-RU" sz="2400" b="1" i="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учреждены два ордена для офицеров и две медали</a:t>
            </a:r>
            <a:r>
              <a:rPr lang="ru-RU" sz="2400" b="1" i="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для простых матросов. До этих пор проявившим себя морякам вручали лишь те ордена и медали, которые были созданы ещё до войны. Как назывались новые ордена и медали?</a:t>
            </a:r>
            <a:endParaRPr lang="ru-RU" sz="22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170" name="Picture 2" descr="https://images.crafta.ua/collecting-items/0ea1cbe55e65d535d1e09d516edb3e6c"/>
          <p:cNvPicPr>
            <a:picLocks noChangeAspect="1" noChangeArrowheads="1"/>
          </p:cNvPicPr>
          <p:nvPr/>
        </p:nvPicPr>
        <p:blipFill>
          <a:blip r:embed="rId4" cstate="print"/>
          <a:srcRect/>
          <a:stretch>
            <a:fillRect/>
          </a:stretch>
        </p:blipFill>
        <p:spPr bwMode="auto">
          <a:xfrm>
            <a:off x="1500166" y="4025896"/>
            <a:ext cx="2786082" cy="2832104"/>
          </a:xfrm>
          <a:prstGeom prst="rect">
            <a:avLst/>
          </a:prstGeom>
          <a:noFill/>
        </p:spPr>
      </p:pic>
      <p:pic>
        <p:nvPicPr>
          <p:cNvPr id="7172" name="Picture 4" descr="http://paretski.org/wp-content/uploads/2015/05/55_o55.jpg"/>
          <p:cNvPicPr>
            <a:picLocks noChangeAspect="1" noChangeArrowheads="1"/>
          </p:cNvPicPr>
          <p:nvPr/>
        </p:nvPicPr>
        <p:blipFill>
          <a:blip r:embed="rId5" cstate="print"/>
          <a:srcRect/>
          <a:stretch>
            <a:fillRect/>
          </a:stretch>
        </p:blipFill>
        <p:spPr bwMode="auto">
          <a:xfrm>
            <a:off x="5341976" y="4000504"/>
            <a:ext cx="2944800" cy="285749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diamond(in)">
                                      <p:cBhvr>
                                        <p:cTn id="11" dur="2000"/>
                                        <p:tgtEl>
                                          <p:spTgt spid="7170"/>
                                        </p:tgtEl>
                                      </p:cBhvr>
                                    </p:animEffect>
                                  </p:childTnLst>
                                </p:cTn>
                              </p:par>
                            </p:childTnLst>
                          </p:cTn>
                        </p:par>
                        <p:par>
                          <p:cTn id="12" fill="hold">
                            <p:stCondLst>
                              <p:cond delay="4000"/>
                            </p:stCondLst>
                            <p:childTnLst>
                              <p:par>
                                <p:cTn id="13" presetID="8" presetClass="entr" presetSubtype="16" fill="hold" nodeType="afterEffect">
                                  <p:stCondLst>
                                    <p:cond delay="0"/>
                                  </p:stCondLst>
                                  <p:childTnLst>
                                    <p:set>
                                      <p:cBhvr>
                                        <p:cTn id="14" dur="1" fill="hold">
                                          <p:stCondLst>
                                            <p:cond delay="0"/>
                                          </p:stCondLst>
                                        </p:cTn>
                                        <p:tgtEl>
                                          <p:spTgt spid="7172"/>
                                        </p:tgtEl>
                                        <p:attrNameLst>
                                          <p:attrName>style.visibility</p:attrName>
                                        </p:attrNameLst>
                                      </p:cBhvr>
                                      <p:to>
                                        <p:strVal val="visible"/>
                                      </p:to>
                                    </p:set>
                                    <p:animEffect transition="in" filter="diamond(in)">
                                      <p:cBhvr>
                                        <p:cTn id="15" dur="2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8728" y="214290"/>
            <a:ext cx="7732694"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defRPr/>
            </a:pPr>
            <a:r>
              <a:rPr lang="ru-RU" sz="2800" b="1" dirty="0" smtClean="0">
                <a:latin typeface="Times New Roman" pitchFamily="18" charset="0"/>
                <a:ea typeface="Calibri" pitchFamily="34" charset="0"/>
                <a:cs typeface="Times New Roman" pitchFamily="18" charset="0"/>
              </a:rPr>
              <a:t>Награды </a:t>
            </a:r>
            <a:r>
              <a:rPr lang="ru-RU" sz="2800" b="1" dirty="0">
                <a:latin typeface="Times New Roman" pitchFamily="18" charset="0"/>
                <a:ea typeface="Calibri" pitchFamily="34" charset="0"/>
                <a:cs typeface="Times New Roman" pitchFamily="18" charset="0"/>
              </a:rPr>
              <a:t>Великой Отечественной </a:t>
            </a:r>
            <a:r>
              <a:rPr lang="ru-RU" sz="2800" b="1" dirty="0" smtClean="0">
                <a:latin typeface="Times New Roman" pitchFamily="18" charset="0"/>
                <a:ea typeface="Calibri" pitchFamily="34" charset="0"/>
                <a:cs typeface="Times New Roman" pitchFamily="18" charset="0"/>
              </a:rPr>
              <a:t>войны – 10б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3071802" y="3286124"/>
            <a:ext cx="3286148" cy="1569660"/>
          </a:xfrm>
          <a:prstGeom prst="rect">
            <a:avLst/>
          </a:prstGeom>
          <a:solidFill>
            <a:srgbClr val="E0DFDC"/>
          </a:solidFill>
        </p:spPr>
        <p:txBody>
          <a:bodyPr wrap="square" rtlCol="0">
            <a:spAutoFit/>
          </a:bodyPr>
          <a:lstStyle/>
          <a:p>
            <a:pPr algn="just"/>
            <a:r>
              <a:rPr lang="ru-RU" sz="2400" b="1" i="1" dirty="0" smtClean="0">
                <a:latin typeface="Times New Roman" pitchFamily="18" charset="0"/>
                <a:cs typeface="Times New Roman" pitchFamily="18" charset="0"/>
              </a:rPr>
              <a:t>Медали</a:t>
            </a:r>
          </a:p>
          <a:p>
            <a:pPr algn="just"/>
            <a:r>
              <a:rPr lang="ru-RU" sz="2400" b="1" i="1" dirty="0" smtClean="0">
                <a:latin typeface="Times New Roman" pitchFamily="18" charset="0"/>
                <a:cs typeface="Times New Roman" pitchFamily="18" charset="0"/>
              </a:rPr>
              <a:t> «За  оборону Москвы»</a:t>
            </a:r>
          </a:p>
          <a:p>
            <a:pPr algn="just"/>
            <a:r>
              <a:rPr lang="ru-RU" sz="2400" b="1" i="1" dirty="0" smtClean="0">
                <a:latin typeface="Times New Roman" pitchFamily="18" charset="0"/>
                <a:cs typeface="Times New Roman" pitchFamily="18" charset="0"/>
              </a:rPr>
              <a:t> и «За оборону Кавказа»</a:t>
            </a:r>
            <a:endParaRPr lang="ru-RU" sz="2200" dirty="0">
              <a:latin typeface="Times New Roman" pitchFamily="18" charset="0"/>
              <a:cs typeface="Times New Roman" pitchFamily="18" charset="0"/>
            </a:endParaRPr>
          </a:p>
        </p:txBody>
      </p:sp>
      <p:sp>
        <p:nvSpPr>
          <p:cNvPr id="8" name="TextBox 7"/>
          <p:cNvSpPr txBox="1"/>
          <p:nvPr/>
        </p:nvSpPr>
        <p:spPr>
          <a:xfrm>
            <a:off x="1500166" y="1071546"/>
            <a:ext cx="7429552" cy="193899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2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1-го мая 1944 года были учреждены две медали за оборону, которыми награждались не только воины, но и гражданское население, принимавшее  активное участие в оборонных действиях советских войск. Обороне чего были посвящены эти медали?</a:t>
            </a:r>
            <a:endParaRPr lang="ru-RU" sz="22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146" name="Picture 2" descr="https://avatars.mds.yandex.net/get-zen_doc/1585195/pub_5cd593c6dc10c300b3398c58_5cd5f5fb0de4a600b3daaa56/scale_1200"/>
          <p:cNvPicPr>
            <a:picLocks noChangeAspect="1" noChangeArrowheads="1"/>
          </p:cNvPicPr>
          <p:nvPr/>
        </p:nvPicPr>
        <p:blipFill>
          <a:blip r:embed="rId4" cstate="print"/>
          <a:srcRect l="28948" r="22368"/>
          <a:stretch>
            <a:fillRect/>
          </a:stretch>
        </p:blipFill>
        <p:spPr bwMode="auto">
          <a:xfrm>
            <a:off x="1071538" y="3110136"/>
            <a:ext cx="2071702" cy="3747864"/>
          </a:xfrm>
          <a:prstGeom prst="rect">
            <a:avLst/>
          </a:prstGeom>
          <a:noFill/>
        </p:spPr>
      </p:pic>
      <p:pic>
        <p:nvPicPr>
          <p:cNvPr id="6148" name="Picture 4" descr="http://numizmatov.com/wp-content/uploads/2014/06/medal-za-oboronu-kavkaza.jpg"/>
          <p:cNvPicPr>
            <a:picLocks noChangeAspect="1" noChangeArrowheads="1"/>
          </p:cNvPicPr>
          <p:nvPr/>
        </p:nvPicPr>
        <p:blipFill>
          <a:blip r:embed="rId5" cstate="print"/>
          <a:srcRect l="29114" r="26582"/>
          <a:stretch>
            <a:fillRect/>
          </a:stretch>
        </p:blipFill>
        <p:spPr bwMode="auto">
          <a:xfrm>
            <a:off x="6357950" y="3005323"/>
            <a:ext cx="2000264" cy="385267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6146"/>
                                        </p:tgtEl>
                                        <p:attrNameLst>
                                          <p:attrName>style.visibility</p:attrName>
                                        </p:attrNameLst>
                                      </p:cBhvr>
                                      <p:to>
                                        <p:strVal val="visible"/>
                                      </p:to>
                                    </p:set>
                                    <p:animEffect transition="in" filter="diamond(in)">
                                      <p:cBhvr>
                                        <p:cTn id="11" dur="2000"/>
                                        <p:tgtEl>
                                          <p:spTgt spid="6146"/>
                                        </p:tgtEl>
                                      </p:cBhvr>
                                    </p:animEffect>
                                  </p:childTnLst>
                                </p:cTn>
                              </p:par>
                            </p:childTnLst>
                          </p:cTn>
                        </p:par>
                        <p:par>
                          <p:cTn id="12" fill="hold">
                            <p:stCondLst>
                              <p:cond delay="4000"/>
                            </p:stCondLst>
                            <p:childTnLst>
                              <p:par>
                                <p:cTn id="13" presetID="8" presetClass="entr" presetSubtype="16" fill="hold" nodeType="afterEffect">
                                  <p:stCondLst>
                                    <p:cond delay="0"/>
                                  </p:stCondLst>
                                  <p:childTnLst>
                                    <p:set>
                                      <p:cBhvr>
                                        <p:cTn id="14" dur="1" fill="hold">
                                          <p:stCondLst>
                                            <p:cond delay="0"/>
                                          </p:stCondLst>
                                        </p:cTn>
                                        <p:tgtEl>
                                          <p:spTgt spid="6148"/>
                                        </p:tgtEl>
                                        <p:attrNameLst>
                                          <p:attrName>style.visibility</p:attrName>
                                        </p:attrNameLst>
                                      </p:cBhvr>
                                      <p:to>
                                        <p:strVal val="visible"/>
                                      </p:to>
                                    </p:set>
                                    <p:animEffect transition="in" filter="diamond(in)">
                                      <p:cBhvr>
                                        <p:cTn id="15" dur="20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8729" y="214290"/>
            <a:ext cx="7715272"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defRPr/>
            </a:pPr>
            <a:r>
              <a:rPr lang="ru-RU" sz="2800" b="1" dirty="0" smtClean="0">
                <a:latin typeface="Times New Roman" pitchFamily="18" charset="0"/>
                <a:ea typeface="Calibri" pitchFamily="34" charset="0"/>
                <a:cs typeface="Times New Roman" pitchFamily="18" charset="0"/>
              </a:rPr>
              <a:t>Награды </a:t>
            </a:r>
            <a:r>
              <a:rPr lang="ru-RU" sz="2800" b="1" dirty="0">
                <a:latin typeface="Times New Roman" pitchFamily="18" charset="0"/>
                <a:ea typeface="Calibri" pitchFamily="34" charset="0"/>
                <a:cs typeface="Times New Roman" pitchFamily="18" charset="0"/>
              </a:rPr>
              <a:t>Великой Отечественной </a:t>
            </a:r>
            <a:r>
              <a:rPr lang="ru-RU" sz="2800" b="1" dirty="0" smtClean="0">
                <a:latin typeface="Times New Roman" pitchFamily="18" charset="0"/>
                <a:ea typeface="Calibri" pitchFamily="34" charset="0"/>
                <a:cs typeface="Times New Roman" pitchFamily="18" charset="0"/>
              </a:rPr>
              <a:t>войны – 11б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1142976" y="4929198"/>
            <a:ext cx="2500330" cy="1569660"/>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Медаль </a:t>
            </a:r>
          </a:p>
          <a:p>
            <a:pPr algn="ctr"/>
            <a:r>
              <a:rPr lang="ru-RU" sz="2400" b="1" i="1" dirty="0" smtClean="0">
                <a:latin typeface="Times New Roman" pitchFamily="18" charset="0"/>
                <a:cs typeface="Times New Roman" pitchFamily="18" charset="0"/>
              </a:rPr>
              <a:t>«За оборону  Советского Заполярья»</a:t>
            </a:r>
            <a:endParaRPr lang="ru-RU" sz="2200" dirty="0">
              <a:latin typeface="Times New Roman" pitchFamily="18" charset="0"/>
              <a:cs typeface="Times New Roman" pitchFamily="18" charset="0"/>
            </a:endParaRPr>
          </a:p>
        </p:txBody>
      </p:sp>
      <p:sp>
        <p:nvSpPr>
          <p:cNvPr id="8" name="TextBox 7"/>
          <p:cNvSpPr txBox="1"/>
          <p:nvPr/>
        </p:nvSpPr>
        <p:spPr>
          <a:xfrm>
            <a:off x="3643306" y="1071546"/>
            <a:ext cx="5286412" cy="566308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2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Эта медаль вручалась бойцам самого северного фланга советско-германского фронта, где советские воины совершали подвиги в суровых климатических условиях. Война пришла сюда в конце июня 1941 года, когда на мурманском направлении началось наступление соединений германской армии «Норвегия», поддержанное частями финской армии. Лишь осенью 1944 года создались условия для мощного наступления советских войск на этом участке фронта. Преодолев созданную гитлеровцами за три года позиционной войны мощную линию обороны, Красная Армия при поддержке кораблей и авиации к ноябрю 1944 года полностью изгнала фашистов из Заполярья. Эта медаль была учреждена 5 декабря 1944 года. Как она называется?</a:t>
            </a:r>
            <a:endParaRPr lang="ru-RU" sz="20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122" name="Picture 2" descr="https://ocenka-pokupka.com.ua/wp-content/uploads/2018/10/37_1.jpg"/>
          <p:cNvPicPr>
            <a:picLocks noChangeAspect="1" noChangeArrowheads="1"/>
          </p:cNvPicPr>
          <p:nvPr/>
        </p:nvPicPr>
        <p:blipFill>
          <a:blip r:embed="rId4" cstate="print"/>
          <a:srcRect l="23377" r="23377"/>
          <a:stretch>
            <a:fillRect/>
          </a:stretch>
        </p:blipFill>
        <p:spPr bwMode="auto">
          <a:xfrm>
            <a:off x="1428728" y="1071546"/>
            <a:ext cx="2071702" cy="389075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5122"/>
                                        </p:tgtEl>
                                        <p:attrNameLst>
                                          <p:attrName>style.visibility</p:attrName>
                                        </p:attrNameLst>
                                      </p:cBhvr>
                                      <p:to>
                                        <p:strVal val="visible"/>
                                      </p:to>
                                    </p:set>
                                    <p:animEffect transition="in" filter="diamond(in)">
                                      <p:cBhvr>
                                        <p:cTn id="11"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8729" y="214290"/>
            <a:ext cx="7715272"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defRPr/>
            </a:pPr>
            <a:r>
              <a:rPr lang="ru-RU" sz="2800" b="1" dirty="0" smtClean="0">
                <a:latin typeface="Times New Roman" pitchFamily="18" charset="0"/>
                <a:ea typeface="Calibri" pitchFamily="34" charset="0"/>
                <a:cs typeface="Times New Roman" pitchFamily="18" charset="0"/>
              </a:rPr>
              <a:t>Награды </a:t>
            </a:r>
            <a:r>
              <a:rPr lang="ru-RU" sz="2800" b="1" dirty="0">
                <a:latin typeface="Times New Roman" pitchFamily="18" charset="0"/>
                <a:ea typeface="Calibri" pitchFamily="34" charset="0"/>
                <a:cs typeface="Times New Roman" pitchFamily="18" charset="0"/>
              </a:rPr>
              <a:t>Великой Отечественной </a:t>
            </a:r>
            <a:r>
              <a:rPr lang="ru-RU" sz="2800" b="1" dirty="0" smtClean="0">
                <a:latin typeface="Times New Roman" pitchFamily="18" charset="0"/>
                <a:ea typeface="Calibri" pitchFamily="34" charset="0"/>
                <a:cs typeface="Times New Roman" pitchFamily="18" charset="0"/>
              </a:rPr>
              <a:t>войны – 12б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1643042" y="6215082"/>
            <a:ext cx="6358014" cy="461665"/>
          </a:xfrm>
          <a:prstGeom prst="rect">
            <a:avLst/>
          </a:prstGeom>
          <a:solidFill>
            <a:srgbClr val="E0DFDC"/>
          </a:solidFill>
        </p:spPr>
        <p:txBody>
          <a:bodyPr wrap="square" rtlCol="0">
            <a:spAutoFit/>
          </a:bodyPr>
          <a:lstStyle/>
          <a:p>
            <a:pPr algn="just"/>
            <a:r>
              <a:rPr lang="ru-RU" sz="2400" b="1" i="1" dirty="0" smtClean="0">
                <a:latin typeface="Times New Roman" pitchFamily="18" charset="0"/>
                <a:cs typeface="Times New Roman" pitchFamily="18" charset="0"/>
              </a:rPr>
              <a:t>Медаль «Партизану Отечественной войны»</a:t>
            </a:r>
            <a:endParaRPr lang="ru-RU" sz="2200" dirty="0">
              <a:latin typeface="Times New Roman" pitchFamily="18" charset="0"/>
              <a:cs typeface="Times New Roman" pitchFamily="18" charset="0"/>
            </a:endParaRPr>
          </a:p>
        </p:txBody>
      </p:sp>
      <p:sp>
        <p:nvSpPr>
          <p:cNvPr id="8" name="TextBox 7"/>
          <p:cNvSpPr txBox="1"/>
          <p:nvPr/>
        </p:nvSpPr>
        <p:spPr>
          <a:xfrm>
            <a:off x="1571604" y="928670"/>
            <a:ext cx="7429552" cy="473975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2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2 февраля 1943 года была учреждена медаль, которой награждались партизаны, начальствующий состав партизанских отрядов и организаторы партизанского движения за особые заслуги в деле организации партизанского движения, за отвагу, геройство и выдающиеся успехи в партизанской борьбе за нашу Родину в тылу немецко-фашистских захватчиков. Медалью № 1 в июне 1943 года был награждён советский партизан Ефим Ильич Осипенко, минёр, командир группы подрывников. Осенью 1941 года в районе станции </a:t>
            </a:r>
            <a:r>
              <a:rPr lang="ru-RU" sz="2000" dirty="0" err="1" smtClean="0">
                <a:latin typeface="Times New Roman" pitchFamily="18" charset="0"/>
                <a:cs typeface="Times New Roman" pitchFamily="18" charset="0"/>
              </a:rPr>
              <a:t>Мышбор</a:t>
            </a:r>
            <a:r>
              <a:rPr lang="ru-RU" sz="2000" dirty="0" smtClean="0">
                <a:latin typeface="Times New Roman" pitchFamily="18" charset="0"/>
                <a:cs typeface="Times New Roman" pitchFamily="18" charset="0"/>
              </a:rPr>
              <a:t> города Сухиничи Калужской области после отказа взрывателя самодельной мины он взорвал заряд, ударив по детонатору шестом от железнодорожного знака. В результате был пущен под откос шедший к фронту вражеский эшелон с танками, а сам партизан был тяжело ранен и потерял зрение. Как называется медаль, которой награждались героические партизаны? </a:t>
            </a:r>
            <a:endParaRPr lang="ru-RU" sz="20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098" name="Picture 2" descr="https://avatars.mds.yandex.net/get-pdb/1598687/8cff9fe5-2599-424c-ace3-dbe3900958c8/s1200"/>
          <p:cNvPicPr>
            <a:picLocks noChangeAspect="1" noChangeArrowheads="1"/>
          </p:cNvPicPr>
          <p:nvPr/>
        </p:nvPicPr>
        <p:blipFill>
          <a:blip r:embed="rId4" cstate="print"/>
          <a:srcRect/>
          <a:stretch>
            <a:fillRect/>
          </a:stretch>
        </p:blipFill>
        <p:spPr bwMode="auto">
          <a:xfrm>
            <a:off x="1643042" y="928670"/>
            <a:ext cx="7286676" cy="521497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4098"/>
                                        </p:tgtEl>
                                        <p:attrNameLst>
                                          <p:attrName>style.visibility</p:attrName>
                                        </p:attrNameLst>
                                      </p:cBhvr>
                                      <p:to>
                                        <p:strVal val="visible"/>
                                      </p:to>
                                    </p:set>
                                    <p:animEffect transition="in" filter="diamond(in)">
                                      <p:cBhvr>
                                        <p:cTn id="11"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8729" y="214290"/>
            <a:ext cx="7715272"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defRPr/>
            </a:pPr>
            <a:r>
              <a:rPr lang="ru-RU" sz="2800" b="1" dirty="0" smtClean="0">
                <a:latin typeface="Times New Roman" pitchFamily="18" charset="0"/>
                <a:ea typeface="Calibri" pitchFamily="34" charset="0"/>
                <a:cs typeface="Times New Roman" pitchFamily="18" charset="0"/>
              </a:rPr>
              <a:t>Награды </a:t>
            </a:r>
            <a:r>
              <a:rPr lang="ru-RU" sz="2800" b="1" dirty="0">
                <a:latin typeface="Times New Roman" pitchFamily="18" charset="0"/>
                <a:ea typeface="Calibri" pitchFamily="34" charset="0"/>
                <a:cs typeface="Times New Roman" pitchFamily="18" charset="0"/>
              </a:rPr>
              <a:t>Великой Отечественной </a:t>
            </a:r>
            <a:r>
              <a:rPr lang="ru-RU" sz="2800" b="1" dirty="0" smtClean="0">
                <a:latin typeface="Times New Roman" pitchFamily="18" charset="0"/>
                <a:ea typeface="Calibri" pitchFamily="34" charset="0"/>
                <a:cs typeface="Times New Roman" pitchFamily="18" charset="0"/>
              </a:rPr>
              <a:t>войны – 13б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1285852" y="5288340"/>
            <a:ext cx="7000924" cy="1569660"/>
          </a:xfrm>
          <a:prstGeom prst="rect">
            <a:avLst/>
          </a:prstGeom>
          <a:solidFill>
            <a:srgbClr val="E0DFDC"/>
          </a:solidFill>
        </p:spPr>
        <p:txBody>
          <a:bodyPr wrap="square" rtlCol="0">
            <a:spAutoFit/>
          </a:bodyPr>
          <a:lstStyle/>
          <a:p>
            <a:pPr algn="just"/>
            <a:r>
              <a:rPr lang="ru-RU" sz="2400" b="1" i="1" dirty="0" smtClean="0">
                <a:latin typeface="Times New Roman" pitchFamily="18" charset="0"/>
                <a:cs typeface="Times New Roman" pitchFamily="18" charset="0"/>
              </a:rPr>
              <a:t>Медаль «За победу над Германией в Великой Отечественной войне 1941-1945 гг.» На аверсе в профиль </a:t>
            </a:r>
            <a:r>
              <a:rPr lang="ru-RU" sz="2400" b="1" i="1" dirty="0" err="1" smtClean="0">
                <a:latin typeface="Times New Roman" pitchFamily="18" charset="0"/>
                <a:cs typeface="Times New Roman" pitchFamily="18" charset="0"/>
              </a:rPr>
              <a:t>погрудно</a:t>
            </a:r>
            <a:r>
              <a:rPr lang="ru-RU" sz="2400" b="1" i="1" dirty="0" smtClean="0">
                <a:latin typeface="Times New Roman" pitchFamily="18" charset="0"/>
                <a:cs typeface="Times New Roman" pitchFamily="18" charset="0"/>
              </a:rPr>
              <a:t> изображён </a:t>
            </a:r>
            <a:r>
              <a:rPr lang="ru-RU" sz="2400" dirty="0" smtClean="0">
                <a:latin typeface="Times New Roman" pitchFamily="18" charset="0"/>
                <a:cs typeface="Times New Roman" pitchFamily="18" charset="0"/>
              </a:rPr>
              <a:t> </a:t>
            </a:r>
            <a:r>
              <a:rPr lang="ru-RU" sz="2400" b="1" i="1" dirty="0" smtClean="0">
                <a:latin typeface="Times New Roman" pitchFamily="18" charset="0"/>
                <a:cs typeface="Times New Roman" pitchFamily="18" charset="0"/>
              </a:rPr>
              <a:t>И.В. Сталин</a:t>
            </a:r>
            <a:r>
              <a:rPr lang="ru-RU" sz="2400" dirty="0" smtClean="0">
                <a:latin typeface="Times New Roman" pitchFamily="18" charset="0"/>
                <a:cs typeface="Times New Roman" pitchFamily="18" charset="0"/>
              </a:rPr>
              <a:t> </a:t>
            </a:r>
            <a:r>
              <a:rPr lang="ru-RU" sz="2400" b="1" i="1" dirty="0" smtClean="0">
                <a:latin typeface="Times New Roman" pitchFamily="18" charset="0"/>
                <a:cs typeface="Times New Roman" pitchFamily="18" charset="0"/>
              </a:rPr>
              <a:t>в форме маршала Советского Союза</a:t>
            </a:r>
            <a:endParaRPr lang="ru-RU" sz="2200" dirty="0">
              <a:latin typeface="Times New Roman" pitchFamily="18" charset="0"/>
              <a:cs typeface="Times New Roman" pitchFamily="18" charset="0"/>
            </a:endParaRPr>
          </a:p>
        </p:txBody>
      </p:sp>
      <p:sp>
        <p:nvSpPr>
          <p:cNvPr id="8" name="TextBox 7"/>
          <p:cNvSpPr txBox="1"/>
          <p:nvPr/>
        </p:nvSpPr>
        <p:spPr>
          <a:xfrm>
            <a:off x="2285984" y="928670"/>
            <a:ext cx="5572164" cy="415498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2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9-го мая 1945 года была учреждена самая последняя и самая массовая медаль Великой Отечественной войны. Ею награждались все военнослужащие, принимавшие непосредственное участие на фронтах Отечественной войны, а также выбывшие с фронта по ранению. Этой медалью награждено почти 15 миллионов человек. Как она называется и кто изображён на её аверсе (лицевой части)?</a:t>
            </a:r>
            <a:endParaRPr lang="ru-RU" sz="20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 name="Picture 2" descr="https://medalww.ru/photo/img/medal-za-pobedu-nad-germaniei-foto-33.jpg"/>
          <p:cNvPicPr>
            <a:picLocks noChangeAspect="1" noChangeArrowheads="1"/>
          </p:cNvPicPr>
          <p:nvPr/>
        </p:nvPicPr>
        <p:blipFill>
          <a:blip r:embed="rId4" cstate="print"/>
          <a:srcRect/>
          <a:stretch>
            <a:fillRect/>
          </a:stretch>
        </p:blipFill>
        <p:spPr bwMode="auto">
          <a:xfrm>
            <a:off x="2285984" y="928670"/>
            <a:ext cx="5600776" cy="414340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diamond(in)">
                                      <p:cBhvr>
                                        <p:cTn id="1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8729" y="214290"/>
            <a:ext cx="7715272"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defRPr/>
            </a:pPr>
            <a:r>
              <a:rPr lang="ru-RU" sz="2800" b="1" dirty="0" smtClean="0">
                <a:latin typeface="Times New Roman" pitchFamily="18" charset="0"/>
                <a:ea typeface="Calibri" pitchFamily="34" charset="0"/>
                <a:cs typeface="Times New Roman" pitchFamily="18" charset="0"/>
              </a:rPr>
              <a:t>Награды </a:t>
            </a:r>
            <a:r>
              <a:rPr lang="ru-RU" sz="2800" b="1" dirty="0">
                <a:latin typeface="Times New Roman" pitchFamily="18" charset="0"/>
                <a:ea typeface="Calibri" pitchFamily="34" charset="0"/>
                <a:cs typeface="Times New Roman" pitchFamily="18" charset="0"/>
              </a:rPr>
              <a:t>Великой Отечественной </a:t>
            </a:r>
            <a:r>
              <a:rPr lang="ru-RU" sz="2800" b="1" dirty="0" smtClean="0">
                <a:latin typeface="Times New Roman" pitchFamily="18" charset="0"/>
                <a:ea typeface="Calibri" pitchFamily="34" charset="0"/>
                <a:cs typeface="Times New Roman" pitchFamily="18" charset="0"/>
              </a:rPr>
              <a:t>войны – 14б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1285852" y="5500702"/>
            <a:ext cx="7572428" cy="830997"/>
          </a:xfrm>
          <a:prstGeom prst="rect">
            <a:avLst/>
          </a:prstGeom>
          <a:solidFill>
            <a:srgbClr val="E0DFDC"/>
          </a:solidFill>
        </p:spPr>
        <p:txBody>
          <a:bodyPr wrap="square" rtlCol="0">
            <a:spAutoFit/>
          </a:bodyPr>
          <a:lstStyle/>
          <a:p>
            <a:pPr algn="just"/>
            <a:r>
              <a:rPr lang="ru-RU" sz="2400" b="1" i="1" dirty="0" smtClean="0">
                <a:latin typeface="Times New Roman" pitchFamily="18" charset="0"/>
                <a:cs typeface="Times New Roman" pitchFamily="18" charset="0"/>
              </a:rPr>
              <a:t>Медаль «За доблестный труд в Великой Отечественной войне 1941-1945 гг.»</a:t>
            </a:r>
            <a:endParaRPr lang="ru-RU" sz="2200" dirty="0">
              <a:latin typeface="Times New Roman" pitchFamily="18" charset="0"/>
              <a:cs typeface="Times New Roman" pitchFamily="18" charset="0"/>
            </a:endParaRPr>
          </a:p>
        </p:txBody>
      </p:sp>
      <p:sp>
        <p:nvSpPr>
          <p:cNvPr id="8" name="TextBox 7"/>
          <p:cNvSpPr txBox="1"/>
          <p:nvPr/>
        </p:nvSpPr>
        <p:spPr>
          <a:xfrm>
            <a:off x="2000232" y="928670"/>
            <a:ext cx="6429420" cy="452431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2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Этой медалью, учреждённой 6-го июня 1945 года, награждались рабочие, инженерно-технический персонал и служащие промышленности и транспорта; колхозники и специалисты сельского хозяйства; работники науки, техники, искусства и литературы; работники общественных организаций, обеспечивших своим самоотверженным трудом победу Советского Союза над Германией в Великой Отечественной войне. Всего этой медали удостоены более 16 миллионов человек. Как она называется? </a:t>
            </a:r>
            <a:endParaRPr lang="ru-RU" sz="20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50" name="AutoShape 2" descr="http://img.aucland.ru/market-photos/32/07c3f24e49d70bf.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2051" name="Picture 3"/>
          <p:cNvPicPr>
            <a:picLocks noChangeAspect="1" noChangeArrowheads="1"/>
          </p:cNvPicPr>
          <p:nvPr/>
        </p:nvPicPr>
        <p:blipFill>
          <a:blip r:embed="rId4" cstate="print"/>
          <a:srcRect l="16471" t="10742" r="42350" b="25781"/>
          <a:stretch>
            <a:fillRect/>
          </a:stretch>
        </p:blipFill>
        <p:spPr bwMode="auto">
          <a:xfrm>
            <a:off x="2000232" y="928670"/>
            <a:ext cx="6429420" cy="450059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2051"/>
                                        </p:tgtEl>
                                        <p:attrNameLst>
                                          <p:attrName>style.visibility</p:attrName>
                                        </p:attrNameLst>
                                      </p:cBhvr>
                                      <p:to>
                                        <p:strVal val="visible"/>
                                      </p:to>
                                    </p:set>
                                    <p:animEffect transition="in" filter="diamond(in)">
                                      <p:cBhvr>
                                        <p:cTn id="11" dur="2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8729" y="214290"/>
            <a:ext cx="7715272"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defRPr/>
            </a:pPr>
            <a:r>
              <a:rPr lang="ru-RU" sz="2800" b="1" dirty="0" smtClean="0">
                <a:latin typeface="Times New Roman" pitchFamily="18" charset="0"/>
                <a:ea typeface="Calibri" pitchFamily="34" charset="0"/>
                <a:cs typeface="Times New Roman" pitchFamily="18" charset="0"/>
              </a:rPr>
              <a:t>Награды </a:t>
            </a:r>
            <a:r>
              <a:rPr lang="ru-RU" sz="2800" b="1" dirty="0">
                <a:latin typeface="Times New Roman" pitchFamily="18" charset="0"/>
                <a:ea typeface="Calibri" pitchFamily="34" charset="0"/>
                <a:cs typeface="Times New Roman" pitchFamily="18" charset="0"/>
              </a:rPr>
              <a:t>Великой Отечественной </a:t>
            </a:r>
            <a:r>
              <a:rPr lang="ru-RU" sz="2800" b="1" dirty="0" smtClean="0">
                <a:latin typeface="Times New Roman" pitchFamily="18" charset="0"/>
                <a:ea typeface="Calibri" pitchFamily="34" charset="0"/>
                <a:cs typeface="Times New Roman" pitchFamily="18" charset="0"/>
              </a:rPr>
              <a:t>войны – 15б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1357290" y="5534561"/>
            <a:ext cx="6929486" cy="1323439"/>
          </a:xfrm>
          <a:prstGeom prst="rect">
            <a:avLst/>
          </a:prstGeom>
          <a:solidFill>
            <a:srgbClr val="E0DFDC"/>
          </a:solidFill>
        </p:spPr>
        <p:txBody>
          <a:bodyPr wrap="square" rtlCol="0">
            <a:spAutoFit/>
          </a:bodyPr>
          <a:lstStyle/>
          <a:p>
            <a:pPr algn="just"/>
            <a:r>
              <a:rPr lang="ru-RU" sz="2000" b="1" i="1" dirty="0" smtClean="0">
                <a:latin typeface="Times New Roman" pitchFamily="18" charset="0"/>
                <a:cs typeface="Times New Roman" pitchFamily="18" charset="0"/>
              </a:rPr>
              <a:t>Европейские города, которые находились на территории Германии или были её союзниками в войне, брались. Города, которые были оккупированы гитлеровскими войсками, освобождались.</a:t>
            </a:r>
            <a:endParaRPr lang="ru-RU" sz="2000" dirty="0">
              <a:latin typeface="Times New Roman" pitchFamily="18" charset="0"/>
              <a:cs typeface="Times New Roman" pitchFamily="18" charset="0"/>
            </a:endParaRPr>
          </a:p>
        </p:txBody>
      </p:sp>
      <p:sp>
        <p:nvSpPr>
          <p:cNvPr id="8" name="TextBox 7"/>
          <p:cNvSpPr txBox="1"/>
          <p:nvPr/>
        </p:nvSpPr>
        <p:spPr>
          <a:xfrm>
            <a:off x="4286248" y="928670"/>
            <a:ext cx="4857752" cy="449353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200" b="1"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9-го июня 1945 года в СССР появились боевые медали, которые выдавались за взятие и освобождение основных европейских городов. Всего в советской наградной системе было семь таких медалей: «За взятие Вены», «За взятие Будапешта», «За взятие Кенигсберга», «За взятие Берлина», «За освобождение Варшавы», «За освобождение Праги» и «За освобождение Белграда». </a:t>
            </a:r>
            <a:r>
              <a:rPr lang="ru-RU" sz="2200" b="1" dirty="0" smtClean="0">
                <a:latin typeface="Times New Roman" pitchFamily="18" charset="0"/>
                <a:cs typeface="Times New Roman" pitchFamily="18" charset="0"/>
              </a:rPr>
              <a:t>Почему одни медали давали за взятие городов, а другие - за освобождение? </a:t>
            </a:r>
            <a:endParaRPr lang="ru-RU" sz="22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descr="https://www.ruexpert.org/sites/default/files/inline/images/2018-02-13/0_9aecb_14ef0373_xl.jpg"/>
          <p:cNvPicPr>
            <a:picLocks noChangeAspect="1" noChangeArrowheads="1"/>
          </p:cNvPicPr>
          <p:nvPr/>
        </p:nvPicPr>
        <p:blipFill>
          <a:blip r:embed="rId4" cstate="print"/>
          <a:srcRect l="24999"/>
          <a:stretch>
            <a:fillRect/>
          </a:stretch>
        </p:blipFill>
        <p:spPr bwMode="auto">
          <a:xfrm>
            <a:off x="1071538" y="928670"/>
            <a:ext cx="3214710" cy="450059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85918" y="214290"/>
            <a:ext cx="7358082"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defRPr/>
            </a:pPr>
            <a:r>
              <a:rPr lang="ru-RU" sz="2400" b="1" dirty="0" smtClean="0">
                <a:latin typeface="Times New Roman" pitchFamily="18" charset="0"/>
                <a:cs typeface="Times New Roman" pitchFamily="18" charset="0"/>
              </a:rPr>
              <a:t>Полководцы Великой Отечественной войны </a:t>
            </a:r>
            <a:r>
              <a:rPr lang="ru-RU" sz="2400" b="1" dirty="0" smtClean="0">
                <a:latin typeface="Times New Roman" pitchFamily="18" charset="0"/>
                <a:ea typeface="Calibri" pitchFamily="34" charset="0"/>
                <a:cs typeface="Times New Roman" pitchFamily="18" charset="0"/>
              </a:rPr>
              <a:t>– 4б.</a:t>
            </a:r>
            <a:endParaRPr lang="ru-RU" sz="2400" b="1" dirty="0">
              <a:latin typeface="Times New Roman" pitchFamily="18" charset="0"/>
              <a:ea typeface="Calibri" pitchFamily="34" charset="0"/>
              <a:cs typeface="Times New Roman" pitchFamily="18" charset="0"/>
            </a:endParaRPr>
          </a:p>
        </p:txBody>
      </p:sp>
      <p:sp>
        <p:nvSpPr>
          <p:cNvPr id="1025" name="Rectangle 1"/>
          <p:cNvSpPr>
            <a:spLocks noChangeArrowheads="1"/>
          </p:cNvSpPr>
          <p:nvPr/>
        </p:nvSpPr>
        <p:spPr bwMode="auto">
          <a:xfrm>
            <a:off x="3143240" y="714356"/>
            <a:ext cx="564357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4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«Все великие полководцы были великими знатоками души человека». 			П.И. </a:t>
            </a:r>
            <a:r>
              <a:rPr kumimoji="0" lang="ru-RU" sz="2400" b="1"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Изместьев</a:t>
            </a:r>
            <a:endParaRPr kumimoji="0" lang="ru-RU" sz="32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6" name="TextBox 5"/>
          <p:cNvSpPr txBox="1"/>
          <p:nvPr/>
        </p:nvSpPr>
        <p:spPr>
          <a:xfrm>
            <a:off x="4643438" y="2071678"/>
            <a:ext cx="4286248" cy="4216539"/>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Акт о безоговорочной капитуляции Германии был подписан 8 мая 1945 года, но для маршала Ивана Степановича Конева и возглавляемого им Первого Украинского фронта боевые действия в Великой Отечественной войне завершились лишь 11-го мая. Почему?</a:t>
            </a:r>
            <a:endParaRPr lang="ru-RU" sz="2400" b="1" dirty="0">
              <a:latin typeface="Times New Roman" pitchFamily="18"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85720" y="6150114"/>
            <a:ext cx="3929090"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dirty="0" smtClean="0">
                <a:latin typeface="Times New Roman" pitchFamily="18" charset="0"/>
                <a:cs typeface="Times New Roman" pitchFamily="18" charset="0"/>
              </a:rPr>
              <a:t>Иван Степанович</a:t>
            </a:r>
          </a:p>
          <a:p>
            <a:pPr algn="ctr"/>
            <a:r>
              <a:rPr lang="ru-RU" sz="2000" b="1" dirty="0" smtClean="0">
                <a:latin typeface="Times New Roman" pitchFamily="18" charset="0"/>
                <a:cs typeface="Times New Roman" pitchFamily="18" charset="0"/>
              </a:rPr>
              <a:t> Конев</a:t>
            </a:r>
            <a:endParaRPr lang="ru-RU" sz="2000" b="1"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21506" name="AutoShape 2" descr="https://pbs.twimg.com/media/DnCgenSXcAAZzBS.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1510" name="AutoShape 6" descr="https://pbs.twimg.com/media/EMVg01xXkAEuH4T.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24578" name="Picture 2" descr="https://i.pinimg.com/736x/ba/3c/75/ba3c758266d3ffc3000e48be74abd888--soviet-union-december.jpg"/>
          <p:cNvPicPr>
            <a:picLocks noChangeAspect="1" noChangeArrowheads="1"/>
          </p:cNvPicPr>
          <p:nvPr/>
        </p:nvPicPr>
        <p:blipFill>
          <a:blip r:embed="rId3" cstate="screen"/>
          <a:srcRect/>
          <a:stretch>
            <a:fillRect/>
          </a:stretch>
        </p:blipFill>
        <p:spPr bwMode="auto">
          <a:xfrm>
            <a:off x="500034" y="1714488"/>
            <a:ext cx="3429024" cy="42148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TextBox 14"/>
          <p:cNvSpPr txBox="1"/>
          <p:nvPr/>
        </p:nvSpPr>
        <p:spPr>
          <a:xfrm>
            <a:off x="4643438" y="2071678"/>
            <a:ext cx="4286248" cy="4216539"/>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400" b="1" dirty="0" smtClean="0">
                <a:latin typeface="Times New Roman" pitchFamily="18" charset="0"/>
                <a:cs typeface="Times New Roman" pitchFamily="18" charset="0"/>
              </a:rPr>
              <a:t>Первый Украинский фронт наряду со 2-м и 4-м Украинскими фронтами участвовал в Пражской наступательной операции по уничтожению немецкой военной группировки на территории Чехословакии, завершившейся 11 мая 1945 года</a:t>
            </a:r>
            <a:endParaRPr lang="ru-RU" sz="2400" b="1" dirty="0">
              <a:latin typeface="Times New Roman" pitchFamily="18" charset="0"/>
              <a:cs typeface="Times New Roman" pitchFamily="18" charset="0"/>
            </a:endParaRPr>
          </a:p>
        </p:txBody>
      </p:sp>
      <p:pic>
        <p:nvPicPr>
          <p:cNvPr id="16" name="Picture 2" descr="https://avatars.mds.yandex.net/get-pdb/1942510/f0190d95-6e33-4f55-972d-7f46fc6c9e36/s1200?webp=false"/>
          <p:cNvPicPr>
            <a:picLocks noChangeAspect="1" noChangeArrowheads="1"/>
          </p:cNvPicPr>
          <p:nvPr/>
        </p:nvPicPr>
        <p:blipFill>
          <a:blip r:embed="rId4"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in)">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14480" y="214290"/>
            <a:ext cx="7429520"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defRPr/>
            </a:pPr>
            <a:r>
              <a:rPr lang="ru-RU" sz="2400" b="1" dirty="0" smtClean="0">
                <a:latin typeface="Times New Roman" pitchFamily="18" charset="0"/>
                <a:cs typeface="Times New Roman" pitchFamily="18" charset="0"/>
              </a:rPr>
              <a:t>Полководцы Великой Отечественной войны </a:t>
            </a:r>
            <a:r>
              <a:rPr lang="ru-RU" sz="2400" b="1" dirty="0" smtClean="0">
                <a:latin typeface="Times New Roman" pitchFamily="18" charset="0"/>
                <a:ea typeface="Calibri" pitchFamily="34" charset="0"/>
                <a:cs typeface="Times New Roman" pitchFamily="18" charset="0"/>
              </a:rPr>
              <a:t>– 5б.</a:t>
            </a:r>
            <a:endParaRPr lang="ru-RU" sz="2400" b="1" dirty="0">
              <a:latin typeface="Times New Roman" pitchFamily="18" charset="0"/>
              <a:ea typeface="Calibri" pitchFamily="34" charset="0"/>
              <a:cs typeface="Times New Roman" pitchFamily="18" charset="0"/>
            </a:endParaRPr>
          </a:p>
        </p:txBody>
      </p:sp>
      <p:sp>
        <p:nvSpPr>
          <p:cNvPr id="1025" name="Rectangle 1"/>
          <p:cNvSpPr>
            <a:spLocks noChangeArrowheads="1"/>
          </p:cNvSpPr>
          <p:nvPr/>
        </p:nvSpPr>
        <p:spPr bwMode="auto">
          <a:xfrm>
            <a:off x="3143240" y="714356"/>
            <a:ext cx="564357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4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«Все великие полководцы были великими знатоками души человека». 			П.И. </a:t>
            </a:r>
            <a:r>
              <a:rPr kumimoji="0" lang="ru-RU" sz="2400" b="1"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Изместьев</a:t>
            </a:r>
            <a:endParaRPr kumimoji="0" lang="ru-RU" sz="32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428596" y="6150114"/>
            <a:ext cx="3929090"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Николай Фёдорович </a:t>
            </a:r>
          </a:p>
          <a:p>
            <a:pPr algn="ctr"/>
            <a:r>
              <a:rPr lang="ru-RU" sz="2000" b="1" i="1" dirty="0" smtClean="0">
                <a:latin typeface="Times New Roman" pitchFamily="18" charset="0"/>
                <a:cs typeface="Times New Roman" pitchFamily="18" charset="0"/>
              </a:rPr>
              <a:t>Ватутин</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21506" name="AutoShape 2" descr="https://pbs.twimg.com/media/DnCgenSXcAAZzBS.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1510" name="AutoShape 6" descr="https://pbs.twimg.com/media/EMVg01xXkAEuH4T.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23554" name="Picture 2" descr="https://pp.userapi.com/c845421/v845421460/1e81d0/nxgVxkiw6vc.jpg"/>
          <p:cNvPicPr>
            <a:picLocks noChangeAspect="1" noChangeArrowheads="1"/>
          </p:cNvPicPr>
          <p:nvPr/>
        </p:nvPicPr>
        <p:blipFill>
          <a:blip r:embed="rId3" cstate="screen"/>
          <a:srcRect/>
          <a:stretch>
            <a:fillRect/>
          </a:stretch>
        </p:blipFill>
        <p:spPr bwMode="auto">
          <a:xfrm>
            <a:off x="418226" y="1928802"/>
            <a:ext cx="4010898" cy="42148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357158" y="1928802"/>
            <a:ext cx="8286808" cy="4216539"/>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В годы Великой Отечественной войны этот военачальник командовал Воронежским, Юго-Западным и Первым Украинским фронтами. Его полководческий талант высоко ценил Георгий Константинович Жуков, назвавший военачальника «генералом наступления», а немецкое командование прозвало его «Гроссмейстером». 29 февраля 1944 года автомобиль военачальника был обстрелян украинскими националистами, он получил тяжёлое ранение в бедро, скончался 15 апреля 1944 года. Назовите имя прославленного полководца.</a:t>
            </a:r>
          </a:p>
          <a:p>
            <a:pPr algn="just"/>
            <a:endParaRPr lang="ru-RU" sz="2400" b="1" dirty="0">
              <a:latin typeface="Times New Roman" pitchFamily="18" charset="0"/>
              <a:cs typeface="Times New Roman" pitchFamily="18" charset="0"/>
            </a:endParaRPr>
          </a:p>
        </p:txBody>
      </p:sp>
      <p:pic>
        <p:nvPicPr>
          <p:cNvPr id="15" name="Picture 2" descr="https://avatars.mds.yandex.net/get-pdb/1942510/f0190d95-6e33-4f55-972d-7f46fc6c9e36/s1200?webp=false"/>
          <p:cNvPicPr>
            <a:picLocks noChangeAspect="1" noChangeArrowheads="1"/>
          </p:cNvPicPr>
          <p:nvPr/>
        </p:nvPicPr>
        <p:blipFill>
          <a:blip r:embed="rId4"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2000"/>
                                        <p:tgtEl>
                                          <p:spTgt spid="6"/>
                                        </p:tgtEl>
                                      </p:cBhvr>
                                    </p:animEffect>
                                    <p:set>
                                      <p:cBhvr>
                                        <p:cTn id="7" dur="1" fill="hold">
                                          <p:stCondLst>
                                            <p:cond delay="1999"/>
                                          </p:stCondLst>
                                        </p:cTn>
                                        <p:tgtEl>
                                          <p:spTgt spid="6"/>
                                        </p:tgtEl>
                                        <p:attrNameLst>
                                          <p:attrName>style.visibility</p:attrName>
                                        </p:attrNameLst>
                                      </p:cBhvr>
                                      <p:to>
                                        <p:strVal val="hidden"/>
                                      </p:to>
                                    </p:se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diamond(in)">
                                      <p:cBhvr>
                                        <p:cTn id="1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4" descr="https://pravme.ru/wp-content/uploads/2016/06/c6656a081a.jpg"/>
          <p:cNvPicPr>
            <a:picLocks noChangeAspect="1" noChangeArrowheads="1"/>
          </p:cNvPicPr>
          <p:nvPr/>
        </p:nvPicPr>
        <p:blipFill>
          <a:blip r:embed="rId2" cstate="print"/>
          <a:srcRect/>
          <a:stretch>
            <a:fillRect/>
          </a:stretch>
        </p:blipFill>
        <p:spPr bwMode="auto">
          <a:xfrm>
            <a:off x="4714876" y="2714620"/>
            <a:ext cx="3993724" cy="2428892"/>
          </a:xfrm>
          <a:prstGeom prst="rect">
            <a:avLst/>
          </a:prstGeom>
          <a:noFill/>
        </p:spPr>
      </p:pic>
      <p:pic>
        <p:nvPicPr>
          <p:cNvPr id="25602" name="Picture 2" descr="https://24smi.org/public/media/resize/800x-/celebrity/2017/11/30/njmyoju8vcdx-nikolai-gastello.jpg"/>
          <p:cNvPicPr>
            <a:picLocks noChangeAspect="1" noChangeArrowheads="1"/>
          </p:cNvPicPr>
          <p:nvPr/>
        </p:nvPicPr>
        <p:blipFill>
          <a:blip r:embed="rId3" cstate="print"/>
          <a:srcRect/>
          <a:stretch>
            <a:fillRect/>
          </a:stretch>
        </p:blipFill>
        <p:spPr bwMode="auto">
          <a:xfrm>
            <a:off x="357158" y="1945901"/>
            <a:ext cx="3714775" cy="49120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Прямоугольник 3"/>
          <p:cNvSpPr/>
          <p:nvPr/>
        </p:nvSpPr>
        <p:spPr>
          <a:xfrm>
            <a:off x="1571604" y="214290"/>
            <a:ext cx="642942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ru-RU" sz="2800" b="1" dirty="0" smtClean="0">
                <a:latin typeface="Times New Roman" pitchFamily="18" charset="0"/>
                <a:cs typeface="Times New Roman" pitchFamily="18" charset="0"/>
              </a:rPr>
              <a:t>Великие ратные подвиги -1б.</a:t>
            </a:r>
            <a:endParaRPr lang="ru-RU" sz="2800" dirty="0">
              <a:latin typeface="Times New Roman" pitchFamily="18" charset="0"/>
              <a:cs typeface="Times New Roman" pitchFamily="18" charset="0"/>
            </a:endParaRPr>
          </a:p>
        </p:txBody>
      </p:sp>
      <p:sp>
        <p:nvSpPr>
          <p:cNvPr id="6" name="TextBox 5"/>
          <p:cNvSpPr txBox="1"/>
          <p:nvPr/>
        </p:nvSpPr>
        <p:spPr>
          <a:xfrm>
            <a:off x="3000364" y="785794"/>
            <a:ext cx="6143636" cy="1477328"/>
          </a:xfrm>
          <a:prstGeom prst="rect">
            <a:avLst/>
          </a:prstGeom>
          <a:noFill/>
        </p:spPr>
        <p:txBody>
          <a:bodyPr wrap="square" rtlCol="0">
            <a:spAutoFit/>
          </a:bodyPr>
          <a:lstStyle/>
          <a:p>
            <a:pPr algn="just"/>
            <a:r>
              <a:rPr lang="ru-RU" sz="2400" b="1" i="1" dirty="0" smtClean="0">
                <a:latin typeface="Times New Roman" pitchFamily="18" charset="0"/>
                <a:cs typeface="Times New Roman" pitchFamily="18" charset="0"/>
              </a:rPr>
              <a:t>«Только тот народ, который чтит своих героев, может считаться великим». </a:t>
            </a:r>
          </a:p>
          <a:p>
            <a:pPr algn="just"/>
            <a:r>
              <a:rPr lang="ru-RU" sz="2400" b="1" i="1" dirty="0" smtClean="0">
                <a:latin typeface="Times New Roman" pitchFamily="18" charset="0"/>
                <a:cs typeface="Times New Roman" pitchFamily="18" charset="0"/>
              </a:rPr>
              <a:t>			       К.К. Рокоссовский</a:t>
            </a:r>
            <a:endParaRPr lang="ru-RU" sz="2400" dirty="0" smtClean="0">
              <a:latin typeface="Times New Roman" pitchFamily="18" charset="0"/>
              <a:cs typeface="Times New Roman" pitchFamily="18" charset="0"/>
            </a:endParaRPr>
          </a:p>
          <a:p>
            <a:pPr algn="just"/>
            <a:endParaRPr lang="ru-RU" dirty="0"/>
          </a:p>
        </p:txBody>
      </p:sp>
      <p:pic>
        <p:nvPicPr>
          <p:cNvPr id="10" name="Picture 2" descr="https://avatars.mds.yandex.net/get-pdb/1942510/f0190d95-6e33-4f55-972d-7f46fc6c9e36/s1200?webp=false"/>
          <p:cNvPicPr>
            <a:picLocks noChangeAspect="1" noChangeArrowheads="1"/>
          </p:cNvPicPr>
          <p:nvPr/>
        </p:nvPicPr>
        <p:blipFill>
          <a:blip r:embed="rId4"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
        <p:nvSpPr>
          <p:cNvPr id="11" name="TextBox 10"/>
          <p:cNvSpPr txBox="1"/>
          <p:nvPr/>
        </p:nvSpPr>
        <p:spPr>
          <a:xfrm>
            <a:off x="285720" y="6457890"/>
            <a:ext cx="3857652"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Капитан Николай Гастелло</a:t>
            </a:r>
            <a:endParaRPr lang="ru-RU" sz="2000" b="1" dirty="0">
              <a:latin typeface="Times New Roman" pitchFamily="18" charset="0"/>
              <a:cs typeface="Times New Roman" pitchFamily="18" charset="0"/>
            </a:endParaRPr>
          </a:p>
        </p:txBody>
      </p:sp>
      <p:sp>
        <p:nvSpPr>
          <p:cNvPr id="8" name="TextBox 7"/>
          <p:cNvSpPr txBox="1"/>
          <p:nvPr/>
        </p:nvSpPr>
        <p:spPr>
          <a:xfrm>
            <a:off x="214282" y="1933575"/>
            <a:ext cx="8643998" cy="492442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26 июня 1941 года, спустя четыре дня с момента начала войны, экипаж под командованием этого отважного лётчика вылетел для нанесения бомбового удара по германской механизированной колонне на дороге Молодечно - Радошковичи. Завязался бой. Советский самолет был подбит из зенитки. Снаряд повредил топливный бак, машина загорелась. Летчик мог катапультироваться, но он решил исполнить воинский долг до конца. Он направил горящую машину прямо на колонну врага. Это был первый огненный таран в Великой Отечественной войне. Указом Президиума Верховного Совета СССР от 26 июля 1941 года этот лётчик был посмертно удостоен звания Герой Советского Союза. За годы Великой Отечественной войны подвиг этого лётчика – огненные тараны - повторили 600 героев. </a:t>
            </a:r>
          </a:p>
          <a:p>
            <a:pPr algn="just"/>
            <a:r>
              <a:rPr lang="ru-RU" sz="2200" dirty="0" smtClean="0">
                <a:latin typeface="Times New Roman" pitchFamily="18" charset="0"/>
                <a:cs typeface="Times New Roman" pitchFamily="18" charset="0"/>
              </a:rPr>
              <a:t>Как звали этого лётчика?</a:t>
            </a:r>
            <a:endParaRPr lang="ru-RU" sz="2200" b="1" dirty="0">
              <a:latin typeface="Times New Roman" pitchFamily="18" charset="0"/>
              <a:cs typeface="Times New Roman" pitchFamily="18" charset="0"/>
            </a:endParaRPr>
          </a:p>
        </p:txBody>
      </p:sp>
      <p:sp>
        <p:nvSpPr>
          <p:cNvPr id="7" name="Управляющая кнопка: далее 6">
            <a:hlinkClick r:id="rId5"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s://pbs.twimg.com/media/EKhYsvrXsAApN2d.jpg"/>
          <p:cNvPicPr>
            <a:picLocks noChangeAspect="1" noChangeArrowheads="1"/>
          </p:cNvPicPr>
          <p:nvPr/>
        </p:nvPicPr>
        <p:blipFill>
          <a:blip r:embed="rId2" cstate="screen"/>
          <a:srcRect/>
          <a:stretch>
            <a:fillRect/>
          </a:stretch>
        </p:blipFill>
        <p:spPr bwMode="auto">
          <a:xfrm>
            <a:off x="357158" y="2000240"/>
            <a:ext cx="3714776" cy="42075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Прямоугольник 3"/>
          <p:cNvSpPr/>
          <p:nvPr/>
        </p:nvSpPr>
        <p:spPr>
          <a:xfrm>
            <a:off x="1571604" y="214290"/>
            <a:ext cx="642942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ru-RU" sz="2800" b="1" dirty="0" smtClean="0">
                <a:latin typeface="Times New Roman" pitchFamily="18" charset="0"/>
                <a:cs typeface="Times New Roman" pitchFamily="18" charset="0"/>
              </a:rPr>
              <a:t>Великие ратные подвиги -2б.</a:t>
            </a:r>
            <a:endParaRPr lang="ru-RU" sz="2800" dirty="0">
              <a:latin typeface="Times New Roman" pitchFamily="18" charset="0"/>
              <a:cs typeface="Times New Roman" pitchFamily="18" charset="0"/>
            </a:endParaRPr>
          </a:p>
        </p:txBody>
      </p:sp>
      <p:sp>
        <p:nvSpPr>
          <p:cNvPr id="6" name="TextBox 5"/>
          <p:cNvSpPr txBox="1"/>
          <p:nvPr/>
        </p:nvSpPr>
        <p:spPr>
          <a:xfrm>
            <a:off x="3000364" y="785794"/>
            <a:ext cx="6143636" cy="1477328"/>
          </a:xfrm>
          <a:prstGeom prst="rect">
            <a:avLst/>
          </a:prstGeom>
          <a:noFill/>
        </p:spPr>
        <p:txBody>
          <a:bodyPr wrap="square" rtlCol="0">
            <a:spAutoFit/>
          </a:bodyPr>
          <a:lstStyle/>
          <a:p>
            <a:pPr algn="just"/>
            <a:r>
              <a:rPr lang="ru-RU" sz="2400" b="1" i="1" dirty="0" smtClean="0">
                <a:latin typeface="Times New Roman" pitchFamily="18" charset="0"/>
                <a:cs typeface="Times New Roman" pitchFamily="18" charset="0"/>
              </a:rPr>
              <a:t>«Только тот народ, который чтит своих героев, может считаться великим». </a:t>
            </a:r>
          </a:p>
          <a:p>
            <a:pPr algn="just"/>
            <a:r>
              <a:rPr lang="ru-RU" sz="2400" b="1" i="1" dirty="0" smtClean="0">
                <a:latin typeface="Times New Roman" pitchFamily="18" charset="0"/>
                <a:cs typeface="Times New Roman" pitchFamily="18" charset="0"/>
              </a:rPr>
              <a:t>			       К.К. Рокоссовский</a:t>
            </a:r>
            <a:endParaRPr lang="ru-RU" sz="2400" dirty="0" smtClean="0">
              <a:latin typeface="Times New Roman" pitchFamily="18" charset="0"/>
              <a:cs typeface="Times New Roman" pitchFamily="18" charset="0"/>
            </a:endParaRPr>
          </a:p>
          <a:p>
            <a:pPr algn="just"/>
            <a:endParaRPr lang="ru-RU" dirty="0"/>
          </a:p>
        </p:txBody>
      </p:sp>
      <p:pic>
        <p:nvPicPr>
          <p:cNvPr id="10" name="Picture 2" descr="https://avatars.mds.yandex.net/get-pdb/1942510/f0190d95-6e33-4f55-972d-7f46fc6c9e36/s1200?webp=false"/>
          <p:cNvPicPr>
            <a:picLocks noChangeAspect="1" noChangeArrowheads="1"/>
          </p:cNvPicPr>
          <p:nvPr/>
        </p:nvPicPr>
        <p:blipFill>
          <a:blip r:embed="rId3"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
        <p:nvSpPr>
          <p:cNvPr id="11" name="TextBox 10"/>
          <p:cNvSpPr txBox="1"/>
          <p:nvPr/>
        </p:nvSpPr>
        <p:spPr>
          <a:xfrm>
            <a:off x="285720" y="6215082"/>
            <a:ext cx="3857652"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Зоя Космодемьянская</a:t>
            </a:r>
            <a:endParaRPr lang="ru-RU" sz="2000" b="1" dirty="0">
              <a:latin typeface="Times New Roman" pitchFamily="18" charset="0"/>
              <a:cs typeface="Times New Roman" pitchFamily="18" charset="0"/>
            </a:endParaRPr>
          </a:p>
        </p:txBody>
      </p:sp>
      <p:sp>
        <p:nvSpPr>
          <p:cNvPr id="8" name="TextBox 7"/>
          <p:cNvSpPr txBox="1"/>
          <p:nvPr/>
        </p:nvSpPr>
        <p:spPr>
          <a:xfrm>
            <a:off x="285720" y="2000240"/>
            <a:ext cx="8572560" cy="464347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dirty="0" smtClean="0">
                <a:latin typeface="Times New Roman" pitchFamily="18" charset="0"/>
                <a:cs typeface="Times New Roman" pitchFamily="18" charset="0"/>
              </a:rPr>
              <a:t>Эта партизанка – первая в годы Великой Отечественной войны женщина, удостоенная звания Героя Советского Союза. В ноябре 1941 года она выполняла диверсионную операцию в Подмосковье и была схвачена фашистами в деревне Петрищево. Её пытали, заставляя выдать своих товарищей. Девушка героически вынесла все истязания, не сказав врагам ни слова. Видя, что добиться от юной партизанки ничего невозможно, её повесили. За величайшее мужество и готовность к самопожертвованию эту героиню называют русской Жанной </a:t>
            </a:r>
            <a:r>
              <a:rPr lang="ru-RU" sz="2400" dirty="0" err="1" smtClean="0">
                <a:latin typeface="Times New Roman" pitchFamily="18" charset="0"/>
                <a:cs typeface="Times New Roman" pitchFamily="18" charset="0"/>
              </a:rPr>
              <a:t>д</a:t>
            </a:r>
            <a:r>
              <a:rPr lang="ru-RU" sz="2400" baseline="30000" dirty="0" err="1" smtClean="0">
                <a:latin typeface="Times New Roman" pitchFamily="18" charset="0"/>
                <a:cs typeface="Times New Roman" pitchFamily="18" charset="0"/>
              </a:rPr>
              <a:t>,</a:t>
            </a:r>
            <a:r>
              <a:rPr lang="ru-RU" sz="2400" dirty="0" err="1" smtClean="0">
                <a:latin typeface="Times New Roman" pitchFamily="18" charset="0"/>
                <a:cs typeface="Times New Roman" pitchFamily="18" charset="0"/>
              </a:rPr>
              <a:t>Арк</a:t>
            </a:r>
            <a:r>
              <a:rPr lang="ru-RU" sz="2400" dirty="0" smtClean="0">
                <a:latin typeface="Times New Roman" pitchFamily="18" charset="0"/>
                <a:cs typeface="Times New Roman" pitchFamily="18" charset="0"/>
              </a:rPr>
              <a:t>. </a:t>
            </a:r>
          </a:p>
          <a:p>
            <a:pPr algn="just"/>
            <a:r>
              <a:rPr lang="ru-RU" sz="2400" dirty="0" smtClean="0">
                <a:latin typeface="Times New Roman" pitchFamily="18" charset="0"/>
                <a:cs typeface="Times New Roman" pitchFamily="18" charset="0"/>
              </a:rPr>
              <a:t>                   Назовите её имя.</a:t>
            </a:r>
            <a:endParaRPr lang="ru-RU" sz="2400" b="1" dirty="0" smtClean="0">
              <a:latin typeface="Times New Roman" pitchFamily="18" charset="0"/>
              <a:cs typeface="Times New Roman" pitchFamily="18" charset="0"/>
            </a:endParaRPr>
          </a:p>
          <a:p>
            <a:pPr algn="just"/>
            <a:endParaRPr lang="ru-RU" sz="2200" b="1" dirty="0">
              <a:latin typeface="Times New Roman" pitchFamily="18" charset="0"/>
              <a:cs typeface="Times New Roman" pitchFamily="18" charset="0"/>
            </a:endParaRPr>
          </a:p>
        </p:txBody>
      </p:sp>
      <p:sp>
        <p:nvSpPr>
          <p:cNvPr id="7" name="Управляющая кнопка: далее 6">
            <a:hlinkClick r:id="rId4"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8" presetClass="exit" presetSubtype="16" fill="hold" grpId="1" nodeType="clickEffect">
                                  <p:stCondLst>
                                    <p:cond delay="0"/>
                                  </p:stCondLst>
                                  <p:childTnLst>
                                    <p:animEffect transition="out" filter="diamond(in)">
                                      <p:cBhvr>
                                        <p:cTn id="11" dur="2000"/>
                                        <p:tgtEl>
                                          <p:spTgt spid="8"/>
                                        </p:tgtEl>
                                      </p:cBhvr>
                                    </p:animEffect>
                                    <p:set>
                                      <p:cBhvr>
                                        <p:cTn id="12" dur="1" fill="hold">
                                          <p:stCondLst>
                                            <p:cond delay="1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s://avatars.mds.yandex.net/get-zen_doc/49613/pub_5c6a6a24b704ed00affeb253_5c6a6b6de4bead00af906b82/scale_1200"/>
          <p:cNvPicPr>
            <a:picLocks noChangeAspect="1" noChangeArrowheads="1"/>
          </p:cNvPicPr>
          <p:nvPr/>
        </p:nvPicPr>
        <p:blipFill>
          <a:blip r:embed="rId2" cstate="print"/>
          <a:srcRect/>
          <a:stretch>
            <a:fillRect/>
          </a:stretch>
        </p:blipFill>
        <p:spPr bwMode="auto">
          <a:xfrm>
            <a:off x="1357290" y="2000240"/>
            <a:ext cx="6143668" cy="43719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Прямоугольник 3"/>
          <p:cNvSpPr/>
          <p:nvPr/>
        </p:nvSpPr>
        <p:spPr>
          <a:xfrm>
            <a:off x="1571604" y="214290"/>
            <a:ext cx="642942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ru-RU" sz="2800" b="1" dirty="0" smtClean="0">
                <a:latin typeface="Times New Roman" pitchFamily="18" charset="0"/>
                <a:cs typeface="Times New Roman" pitchFamily="18" charset="0"/>
              </a:rPr>
              <a:t>Великие ратные подвиги - 3б.</a:t>
            </a:r>
            <a:endParaRPr lang="ru-RU" sz="2800" dirty="0">
              <a:latin typeface="Times New Roman" pitchFamily="18" charset="0"/>
              <a:cs typeface="Times New Roman" pitchFamily="18" charset="0"/>
            </a:endParaRPr>
          </a:p>
        </p:txBody>
      </p:sp>
      <p:sp>
        <p:nvSpPr>
          <p:cNvPr id="6" name="TextBox 5"/>
          <p:cNvSpPr txBox="1"/>
          <p:nvPr/>
        </p:nvSpPr>
        <p:spPr>
          <a:xfrm>
            <a:off x="3000364" y="785794"/>
            <a:ext cx="6143636" cy="1477328"/>
          </a:xfrm>
          <a:prstGeom prst="rect">
            <a:avLst/>
          </a:prstGeom>
          <a:noFill/>
        </p:spPr>
        <p:txBody>
          <a:bodyPr wrap="square" rtlCol="0">
            <a:spAutoFit/>
          </a:bodyPr>
          <a:lstStyle/>
          <a:p>
            <a:pPr algn="just"/>
            <a:r>
              <a:rPr lang="ru-RU" sz="2400" b="1" i="1" dirty="0" smtClean="0">
                <a:latin typeface="Times New Roman" pitchFamily="18" charset="0"/>
                <a:cs typeface="Times New Roman" pitchFamily="18" charset="0"/>
              </a:rPr>
              <a:t>«Только тот народ, который чтит своих героев, может считаться великим». </a:t>
            </a:r>
          </a:p>
          <a:p>
            <a:pPr algn="just"/>
            <a:r>
              <a:rPr lang="ru-RU" sz="2400" b="1" i="1" dirty="0" smtClean="0">
                <a:latin typeface="Times New Roman" pitchFamily="18" charset="0"/>
                <a:cs typeface="Times New Roman" pitchFamily="18" charset="0"/>
              </a:rPr>
              <a:t>			       К.К. Рокоссовский</a:t>
            </a:r>
            <a:endParaRPr lang="ru-RU" sz="2400" dirty="0" smtClean="0">
              <a:latin typeface="Times New Roman" pitchFamily="18" charset="0"/>
              <a:cs typeface="Times New Roman" pitchFamily="18" charset="0"/>
            </a:endParaRPr>
          </a:p>
          <a:p>
            <a:pPr algn="just"/>
            <a:endParaRPr lang="ru-RU" dirty="0"/>
          </a:p>
        </p:txBody>
      </p:sp>
      <p:pic>
        <p:nvPicPr>
          <p:cNvPr id="10" name="Picture 2" descr="https://avatars.mds.yandex.net/get-pdb/1942510/f0190d95-6e33-4f55-972d-7f46fc6c9e36/s1200?webp=false"/>
          <p:cNvPicPr>
            <a:picLocks noChangeAspect="1" noChangeArrowheads="1"/>
          </p:cNvPicPr>
          <p:nvPr/>
        </p:nvPicPr>
        <p:blipFill>
          <a:blip r:embed="rId3"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
        <p:nvSpPr>
          <p:cNvPr id="11" name="TextBox 10"/>
          <p:cNvSpPr txBox="1"/>
          <p:nvPr/>
        </p:nvSpPr>
        <p:spPr>
          <a:xfrm>
            <a:off x="2357422" y="6457890"/>
            <a:ext cx="3857652"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Александр Матросов</a:t>
            </a:r>
            <a:endParaRPr lang="ru-RU" sz="2000" b="1" dirty="0">
              <a:latin typeface="Times New Roman" pitchFamily="18" charset="0"/>
              <a:cs typeface="Times New Roman" pitchFamily="18" charset="0"/>
            </a:endParaRPr>
          </a:p>
        </p:txBody>
      </p:sp>
      <p:sp>
        <p:nvSpPr>
          <p:cNvPr id="8" name="TextBox 7"/>
          <p:cNvSpPr txBox="1"/>
          <p:nvPr/>
        </p:nvSpPr>
        <p:spPr>
          <a:xfrm>
            <a:off x="285720" y="2000240"/>
            <a:ext cx="8572560" cy="489364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indent="539750" algn="just"/>
            <a:r>
              <a:rPr lang="ru-RU" sz="2400" dirty="0" smtClean="0">
                <a:latin typeface="Times New Roman" pitchFamily="18" charset="0"/>
                <a:cs typeface="Times New Roman" pitchFamily="18" charset="0"/>
              </a:rPr>
              <a:t>Этот герой был стрелком-автоматчиком 2-го отдельного батальона 91-й отдельной Сибирской добровольческой бригады имени Сталина. В феврале 1943 года в районе деревни Чернушки Калининской области его батальон атаковал опорный пункт фашистов, но угодил в ловушку, попав под плотный огонь. Стреляли из трех дзотов. Два вскоре замолчали, однако третий продолжал расстреливать красноармейцев, залегших в снегу. На принятие решения у бойца не было и нескольких секунд. Он своим телом закрыл амбразуру дзота. Атака увенчалась успехом. 19 июня 1943 года воин посмертно получил звание Героя Советского Союза. Его подвиг превратился в русском языке в устойчивое выражение «грудью на амбразуру». Кто этот герой? </a:t>
            </a:r>
            <a:endParaRPr lang="ru-RU" sz="2200" b="1" dirty="0">
              <a:latin typeface="Times New Roman" pitchFamily="18" charset="0"/>
              <a:cs typeface="Times New Roman" pitchFamily="18" charset="0"/>
            </a:endParaRPr>
          </a:p>
        </p:txBody>
      </p:sp>
      <p:sp>
        <p:nvSpPr>
          <p:cNvPr id="7" name="Управляющая кнопка: далее 6">
            <a:hlinkClick r:id="rId4"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8" presetClass="exit" presetSubtype="16" fill="hold" grpId="1" nodeType="clickEffect">
                                  <p:stCondLst>
                                    <p:cond delay="0"/>
                                  </p:stCondLst>
                                  <p:childTnLst>
                                    <p:animEffect transition="out" filter="diamond(in)">
                                      <p:cBhvr>
                                        <p:cTn id="11" dur="2000"/>
                                        <p:tgtEl>
                                          <p:spTgt spid="8"/>
                                        </p:tgtEl>
                                      </p:cBhvr>
                                    </p:animEffect>
                                    <p:set>
                                      <p:cBhvr>
                                        <p:cTn id="12" dur="1" fill="hold">
                                          <p:stCondLst>
                                            <p:cond delay="1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s://ruspekh.press/images/articles/15099/17_05_17-02-01_001/2015_05_03-02-01_0.jpg"/>
          <p:cNvPicPr>
            <a:picLocks noChangeAspect="1" noChangeArrowheads="1"/>
          </p:cNvPicPr>
          <p:nvPr/>
        </p:nvPicPr>
        <p:blipFill>
          <a:blip r:embed="rId2" cstate="print"/>
          <a:srcRect/>
          <a:stretch>
            <a:fillRect/>
          </a:stretch>
        </p:blipFill>
        <p:spPr bwMode="auto">
          <a:xfrm>
            <a:off x="1285852" y="2000240"/>
            <a:ext cx="6572236" cy="43814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Прямоугольник 3"/>
          <p:cNvSpPr/>
          <p:nvPr/>
        </p:nvSpPr>
        <p:spPr>
          <a:xfrm>
            <a:off x="1571604" y="214290"/>
            <a:ext cx="642942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ru-RU" sz="2800" b="1" dirty="0" smtClean="0">
                <a:latin typeface="Times New Roman" pitchFamily="18" charset="0"/>
                <a:cs typeface="Times New Roman" pitchFamily="18" charset="0"/>
              </a:rPr>
              <a:t>Великие ратные подвиги - 4б.</a:t>
            </a:r>
            <a:endParaRPr lang="ru-RU" sz="2800" dirty="0">
              <a:latin typeface="Times New Roman" pitchFamily="18" charset="0"/>
              <a:cs typeface="Times New Roman" pitchFamily="18" charset="0"/>
            </a:endParaRPr>
          </a:p>
        </p:txBody>
      </p:sp>
      <p:sp>
        <p:nvSpPr>
          <p:cNvPr id="6" name="TextBox 5"/>
          <p:cNvSpPr txBox="1"/>
          <p:nvPr/>
        </p:nvSpPr>
        <p:spPr>
          <a:xfrm>
            <a:off x="3000364" y="785794"/>
            <a:ext cx="6143636" cy="1477328"/>
          </a:xfrm>
          <a:prstGeom prst="rect">
            <a:avLst/>
          </a:prstGeom>
          <a:noFill/>
        </p:spPr>
        <p:txBody>
          <a:bodyPr wrap="square" rtlCol="0">
            <a:spAutoFit/>
          </a:bodyPr>
          <a:lstStyle/>
          <a:p>
            <a:pPr algn="just"/>
            <a:r>
              <a:rPr lang="ru-RU" sz="2400" b="1" i="1" dirty="0" smtClean="0">
                <a:latin typeface="Times New Roman" pitchFamily="18" charset="0"/>
                <a:cs typeface="Times New Roman" pitchFamily="18" charset="0"/>
              </a:rPr>
              <a:t>«Только тот народ, который чтит своих героев, может считаться великим». </a:t>
            </a:r>
          </a:p>
          <a:p>
            <a:pPr algn="just"/>
            <a:r>
              <a:rPr lang="ru-RU" sz="2400" b="1" i="1" dirty="0" smtClean="0">
                <a:latin typeface="Times New Roman" pitchFamily="18" charset="0"/>
                <a:cs typeface="Times New Roman" pitchFamily="18" charset="0"/>
              </a:rPr>
              <a:t>			       К.К. Рокоссовский</a:t>
            </a:r>
            <a:endParaRPr lang="ru-RU" sz="2400" dirty="0" smtClean="0">
              <a:latin typeface="Times New Roman" pitchFamily="18" charset="0"/>
              <a:cs typeface="Times New Roman" pitchFamily="18" charset="0"/>
            </a:endParaRPr>
          </a:p>
          <a:p>
            <a:pPr algn="just"/>
            <a:endParaRPr lang="ru-RU" dirty="0"/>
          </a:p>
        </p:txBody>
      </p:sp>
      <p:pic>
        <p:nvPicPr>
          <p:cNvPr id="10" name="Picture 2" descr="https://avatars.mds.yandex.net/get-pdb/1942510/f0190d95-6e33-4f55-972d-7f46fc6c9e36/s1200?webp=false"/>
          <p:cNvPicPr>
            <a:picLocks noChangeAspect="1" noChangeArrowheads="1"/>
          </p:cNvPicPr>
          <p:nvPr/>
        </p:nvPicPr>
        <p:blipFill>
          <a:blip r:embed="rId3"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
        <p:nvSpPr>
          <p:cNvPr id="11" name="TextBox 10"/>
          <p:cNvSpPr txBox="1"/>
          <p:nvPr/>
        </p:nvSpPr>
        <p:spPr>
          <a:xfrm>
            <a:off x="2357422" y="6457890"/>
            <a:ext cx="3857652"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Алексей Петрович </a:t>
            </a:r>
            <a:r>
              <a:rPr lang="ru-RU" sz="2000" b="1" i="1" dirty="0" err="1" smtClean="0">
                <a:latin typeface="Times New Roman" pitchFamily="18" charset="0"/>
                <a:cs typeface="Times New Roman" pitchFamily="18" charset="0"/>
              </a:rPr>
              <a:t>Маресьев</a:t>
            </a:r>
            <a:endParaRPr lang="ru-RU" sz="2000" b="1" dirty="0">
              <a:latin typeface="Times New Roman" pitchFamily="18" charset="0"/>
              <a:cs typeface="Times New Roman" pitchFamily="18" charset="0"/>
            </a:endParaRPr>
          </a:p>
        </p:txBody>
      </p:sp>
      <p:sp>
        <p:nvSpPr>
          <p:cNvPr id="8" name="TextBox 7"/>
          <p:cNvSpPr txBox="1"/>
          <p:nvPr/>
        </p:nvSpPr>
        <p:spPr>
          <a:xfrm>
            <a:off x="285720" y="2000240"/>
            <a:ext cx="8572560" cy="483209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indent="360363" algn="just"/>
            <a:r>
              <a:rPr lang="ru-RU" sz="2200" dirty="0" smtClean="0">
                <a:latin typeface="Times New Roman" pitchFamily="18" charset="0"/>
                <a:cs typeface="Times New Roman" pitchFamily="18" charset="0"/>
              </a:rPr>
              <a:t>Подвигом этого лётчика можно назвать весь его боевой путь в годы Великой Отечественной войны. В марте 1942 года во время боевого вылета его самолет был подбит, но сам лётчик смог катапультироваться. Восемнадцать суток, тяжело раненный в обе ноги, он выбирался из окружения,  сумел преодолеть линию фронта и попал в больницу. Но уже началась гангрена, и врачи ампутировали ему обе ноги. Для многих это означало бы конец службы, но летчик не сдался и вернулся в авиацию. До конца войны он летал с протезами. За эти годы он совершил 86 боевых вылетов и сбил 11 самолетов противника, причём 7 - уже после ампутации. В 1943 году лётчику было присвоено звание Героя Советского Союза, он – главный герой книги Бориса Полевого «Повесть о настоящем человеке». Кто этот «настоящий человек»?</a:t>
            </a:r>
            <a:r>
              <a:rPr lang="ru-RU" sz="2200" dirty="0" smtClean="0"/>
              <a:t> </a:t>
            </a:r>
          </a:p>
          <a:p>
            <a:pPr algn="just"/>
            <a:endParaRPr lang="ru-RU" sz="2200" b="1" dirty="0">
              <a:latin typeface="Times New Roman" pitchFamily="18" charset="0"/>
              <a:cs typeface="Times New Roman" pitchFamily="18" charset="0"/>
            </a:endParaRPr>
          </a:p>
        </p:txBody>
      </p:sp>
      <p:sp>
        <p:nvSpPr>
          <p:cNvPr id="7" name="Управляющая кнопка: далее 6">
            <a:hlinkClick r:id="rId4"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8" presetClass="exit" presetSubtype="16" fill="hold" grpId="1" nodeType="clickEffect">
                                  <p:stCondLst>
                                    <p:cond delay="0"/>
                                  </p:stCondLst>
                                  <p:childTnLst>
                                    <p:animEffect transition="out" filter="diamond(in)">
                                      <p:cBhvr>
                                        <p:cTn id="11" dur="2000"/>
                                        <p:tgtEl>
                                          <p:spTgt spid="8"/>
                                        </p:tgtEl>
                                      </p:cBhvr>
                                    </p:animEffect>
                                    <p:set>
                                      <p:cBhvr>
                                        <p:cTn id="12" dur="1" fill="hold">
                                          <p:stCondLst>
                                            <p:cond delay="1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s://img0.liveinternet.ru/images/attach/d/0/129/839/129839796_Obodovsky_Vasiliy_Grigorevich.jpg"/>
          <p:cNvPicPr>
            <a:picLocks noChangeAspect="1" noChangeArrowheads="1"/>
          </p:cNvPicPr>
          <p:nvPr/>
        </p:nvPicPr>
        <p:blipFill>
          <a:blip r:embed="rId2" cstate="screen"/>
          <a:srcRect/>
          <a:stretch>
            <a:fillRect/>
          </a:stretch>
        </p:blipFill>
        <p:spPr bwMode="auto">
          <a:xfrm>
            <a:off x="714348" y="2000240"/>
            <a:ext cx="3000396" cy="39948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Прямоугольник 3"/>
          <p:cNvSpPr/>
          <p:nvPr/>
        </p:nvSpPr>
        <p:spPr>
          <a:xfrm>
            <a:off x="1571604" y="214290"/>
            <a:ext cx="642942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ru-RU" sz="2800" b="1" dirty="0" smtClean="0">
                <a:latin typeface="Times New Roman" pitchFamily="18" charset="0"/>
                <a:cs typeface="Times New Roman" pitchFamily="18" charset="0"/>
              </a:rPr>
              <a:t>Великие ратные подвиги – 5б.</a:t>
            </a:r>
            <a:endParaRPr lang="ru-RU" sz="2800" dirty="0">
              <a:latin typeface="Times New Roman" pitchFamily="18" charset="0"/>
              <a:cs typeface="Times New Roman" pitchFamily="18" charset="0"/>
            </a:endParaRPr>
          </a:p>
        </p:txBody>
      </p:sp>
      <p:sp>
        <p:nvSpPr>
          <p:cNvPr id="6" name="TextBox 5"/>
          <p:cNvSpPr txBox="1"/>
          <p:nvPr/>
        </p:nvSpPr>
        <p:spPr>
          <a:xfrm>
            <a:off x="3000364" y="785794"/>
            <a:ext cx="6143636" cy="1477328"/>
          </a:xfrm>
          <a:prstGeom prst="rect">
            <a:avLst/>
          </a:prstGeom>
          <a:noFill/>
        </p:spPr>
        <p:txBody>
          <a:bodyPr wrap="square" rtlCol="0">
            <a:spAutoFit/>
          </a:bodyPr>
          <a:lstStyle/>
          <a:p>
            <a:pPr algn="just"/>
            <a:r>
              <a:rPr lang="ru-RU" sz="2400" b="1" i="1" dirty="0" smtClean="0">
                <a:latin typeface="Times New Roman" pitchFamily="18" charset="0"/>
                <a:cs typeface="Times New Roman" pitchFamily="18" charset="0"/>
              </a:rPr>
              <a:t>«Только тот народ, который чтит своих героев, может считаться великим». </a:t>
            </a:r>
          </a:p>
          <a:p>
            <a:pPr algn="just"/>
            <a:r>
              <a:rPr lang="ru-RU" sz="2400" b="1" i="1" dirty="0" smtClean="0">
                <a:latin typeface="Times New Roman" pitchFamily="18" charset="0"/>
                <a:cs typeface="Times New Roman" pitchFamily="18" charset="0"/>
              </a:rPr>
              <a:t>			       К.К. Рокоссовский</a:t>
            </a:r>
            <a:endParaRPr lang="ru-RU" sz="2400" dirty="0" smtClean="0">
              <a:latin typeface="Times New Roman" pitchFamily="18" charset="0"/>
              <a:cs typeface="Times New Roman" pitchFamily="18" charset="0"/>
            </a:endParaRPr>
          </a:p>
          <a:p>
            <a:pPr algn="just"/>
            <a:endParaRPr lang="ru-RU" dirty="0"/>
          </a:p>
        </p:txBody>
      </p:sp>
      <p:pic>
        <p:nvPicPr>
          <p:cNvPr id="10" name="Picture 2" descr="https://avatars.mds.yandex.net/get-pdb/1942510/f0190d95-6e33-4f55-972d-7f46fc6c9e36/s1200?webp=false"/>
          <p:cNvPicPr>
            <a:picLocks noChangeAspect="1" noChangeArrowheads="1"/>
          </p:cNvPicPr>
          <p:nvPr/>
        </p:nvPicPr>
        <p:blipFill>
          <a:blip r:embed="rId3"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
        <p:nvSpPr>
          <p:cNvPr id="11" name="TextBox 10"/>
          <p:cNvSpPr txBox="1"/>
          <p:nvPr/>
        </p:nvSpPr>
        <p:spPr>
          <a:xfrm>
            <a:off x="642910" y="6000768"/>
            <a:ext cx="3071834"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Василий Григорьевич</a:t>
            </a:r>
          </a:p>
          <a:p>
            <a:pPr algn="ctr"/>
            <a:r>
              <a:rPr lang="ru-RU" sz="2000" b="1" i="1" dirty="0" smtClean="0">
                <a:latin typeface="Times New Roman" pitchFamily="18" charset="0"/>
                <a:cs typeface="Times New Roman" pitchFamily="18" charset="0"/>
              </a:rPr>
              <a:t> </a:t>
            </a:r>
            <a:r>
              <a:rPr lang="ru-RU" sz="2000" b="1" i="1" dirty="0" err="1" smtClean="0">
                <a:latin typeface="Times New Roman" pitchFamily="18" charset="0"/>
                <a:cs typeface="Times New Roman" pitchFamily="18" charset="0"/>
              </a:rPr>
              <a:t>Ободовский</a:t>
            </a:r>
            <a:endParaRPr lang="ru-RU" sz="2000" b="1" dirty="0">
              <a:latin typeface="Times New Roman" pitchFamily="18" charset="0"/>
              <a:cs typeface="Times New Roman" pitchFamily="18" charset="0"/>
            </a:endParaRPr>
          </a:p>
        </p:txBody>
      </p:sp>
      <p:sp>
        <p:nvSpPr>
          <p:cNvPr id="8" name="TextBox 7"/>
          <p:cNvSpPr txBox="1"/>
          <p:nvPr/>
        </p:nvSpPr>
        <p:spPr>
          <a:xfrm>
            <a:off x="285720" y="2000240"/>
            <a:ext cx="8572560" cy="486287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indent="360363" algn="just"/>
            <a:r>
              <a:rPr lang="ru-RU" sz="2400" dirty="0" smtClean="0">
                <a:latin typeface="Times New Roman" pitchFamily="18" charset="0"/>
                <a:cs typeface="Times New Roman" pitchFamily="18" charset="0"/>
              </a:rPr>
              <a:t>24 марта 1945 года звание Героя Советского Союза посмертно получил наш земляк, уроженец кубанского хутора </a:t>
            </a:r>
            <a:r>
              <a:rPr lang="ru-RU" sz="2400" dirty="0" err="1" smtClean="0">
                <a:latin typeface="Times New Roman" pitchFamily="18" charset="0"/>
                <a:cs typeface="Times New Roman" pitchFamily="18" charset="0"/>
              </a:rPr>
              <a:t>Болгова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Усть-Лабинского</a:t>
            </a:r>
            <a:r>
              <a:rPr lang="ru-RU" sz="2400" dirty="0" smtClean="0">
                <a:latin typeface="Times New Roman" pitchFamily="18" charset="0"/>
                <a:cs typeface="Times New Roman" pitchFamily="18" charset="0"/>
              </a:rPr>
              <a:t> района.  Командуя взводом 703-го стрелкового полка 233-й стрелковой дивизии 57-й армии  3-го Украинского фронта, он отличился во время освобождения Югославии. 9 ноября 1944 года его взвод одним из первых переправился через Дунай в районе населённого пункта </a:t>
            </a:r>
            <a:r>
              <a:rPr lang="ru-RU" sz="2400" dirty="0" err="1" smtClean="0">
                <a:latin typeface="Times New Roman" pitchFamily="18" charset="0"/>
                <a:cs typeface="Times New Roman" pitchFamily="18" charset="0"/>
              </a:rPr>
              <a:t>Батина</a:t>
            </a:r>
            <a:r>
              <a:rPr lang="ru-RU" sz="2400" dirty="0" smtClean="0">
                <a:latin typeface="Times New Roman" pitchFamily="18" charset="0"/>
                <a:cs typeface="Times New Roman" pitchFamily="18" charset="0"/>
              </a:rPr>
              <a:t>  и захватил плацдарм на его берегу. В боях за его удержание герой погиб. Его именем названы улицы и школы в хуторе </a:t>
            </a:r>
            <a:r>
              <a:rPr lang="ru-RU" sz="2400" dirty="0" err="1" smtClean="0">
                <a:latin typeface="Times New Roman" pitchFamily="18" charset="0"/>
                <a:cs typeface="Times New Roman" pitchFamily="18" charset="0"/>
              </a:rPr>
              <a:t>Болгове</a:t>
            </a:r>
            <a:r>
              <a:rPr lang="ru-RU" sz="2400" dirty="0" smtClean="0">
                <a:latin typeface="Times New Roman" pitchFamily="18" charset="0"/>
                <a:cs typeface="Times New Roman" pitchFamily="18" charset="0"/>
              </a:rPr>
              <a:t> и городе Усть-Лабинске. Назовите имя нашего земляка-героя. </a:t>
            </a:r>
          </a:p>
          <a:p>
            <a:pPr indent="360363" algn="just"/>
            <a:endParaRPr lang="ru-RU" sz="2400" b="1" dirty="0" smtClean="0">
              <a:latin typeface="Times New Roman" pitchFamily="18" charset="0"/>
              <a:cs typeface="Times New Roman" pitchFamily="18" charset="0"/>
            </a:endParaRPr>
          </a:p>
          <a:p>
            <a:pPr indent="360363" algn="just"/>
            <a:endParaRPr lang="ru-RU" sz="2200" b="1" dirty="0">
              <a:latin typeface="Times New Roman" pitchFamily="18" charset="0"/>
              <a:cs typeface="Times New Roman" pitchFamily="18" charset="0"/>
            </a:endParaRPr>
          </a:p>
        </p:txBody>
      </p:sp>
      <p:sp>
        <p:nvSpPr>
          <p:cNvPr id="7" name="Управляющая кнопка: далее 6">
            <a:hlinkClick r:id="rId4"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8" presetClass="exit" presetSubtype="16" fill="hold" grpId="1" nodeType="clickEffect">
                                  <p:stCondLst>
                                    <p:cond delay="0"/>
                                  </p:stCondLst>
                                  <p:childTnLst>
                                    <p:animEffect transition="out" filter="diamond(in)">
                                      <p:cBhvr>
                                        <p:cTn id="11" dur="2000"/>
                                        <p:tgtEl>
                                          <p:spTgt spid="8"/>
                                        </p:tgtEl>
                                      </p:cBhvr>
                                    </p:animEffect>
                                    <p:set>
                                      <p:cBhvr>
                                        <p:cTn id="12" dur="1" fill="hold">
                                          <p:stCondLst>
                                            <p:cond delay="1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8728" y="214290"/>
            <a:ext cx="6929486"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ctr">
              <a:defRPr/>
            </a:pPr>
            <a:r>
              <a:rPr lang="ru-RU" sz="2800" b="1" dirty="0" smtClean="0">
                <a:latin typeface="Times New Roman" pitchFamily="18" charset="0"/>
                <a:ea typeface="Calibri" pitchFamily="34" charset="0"/>
                <a:cs typeface="Times New Roman" pitchFamily="18" charset="0"/>
              </a:rPr>
              <a:t>Города-герои – 1б.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714512" cy="6858000"/>
          </a:xfrm>
          <a:prstGeom prst="rect">
            <a:avLst/>
          </a:prstGeom>
          <a:noFill/>
        </p:spPr>
      </p:pic>
      <p:sp>
        <p:nvSpPr>
          <p:cNvPr id="6" name="TextBox 5"/>
          <p:cNvSpPr txBox="1"/>
          <p:nvPr/>
        </p:nvSpPr>
        <p:spPr>
          <a:xfrm>
            <a:off x="3428992" y="785794"/>
            <a:ext cx="5715008" cy="1477328"/>
          </a:xfrm>
          <a:prstGeom prst="rect">
            <a:avLst/>
          </a:prstGeom>
          <a:noFill/>
        </p:spPr>
        <p:txBody>
          <a:bodyPr wrap="square" rtlCol="0">
            <a:spAutoFit/>
          </a:bodyPr>
          <a:lstStyle/>
          <a:p>
            <a:r>
              <a:rPr lang="ru-RU" sz="2400" b="1" i="1" dirty="0" smtClean="0">
                <a:latin typeface="Times New Roman" pitchFamily="18" charset="0"/>
                <a:cs typeface="Times New Roman" pitchFamily="18" charset="0"/>
              </a:rPr>
              <a:t>«Ты не просто город - ты для нас герой! Город мой суровой славы боевой!»</a:t>
            </a:r>
          </a:p>
          <a:p>
            <a:r>
              <a:rPr lang="ru-RU" sz="2400" b="1" i="1" dirty="0" smtClean="0">
                <a:latin typeface="Times New Roman" pitchFamily="18" charset="0"/>
                <a:cs typeface="Times New Roman" pitchFamily="18" charset="0"/>
              </a:rPr>
              <a:t>                                                     Л. Вишня</a:t>
            </a:r>
            <a:endParaRPr lang="ru-RU" sz="2400" dirty="0" smtClean="0">
              <a:latin typeface="Times New Roman" pitchFamily="18" charset="0"/>
              <a:cs typeface="Times New Roman" pitchFamily="18" charset="0"/>
            </a:endParaRPr>
          </a:p>
          <a:p>
            <a:endParaRPr lang="ru-RU" dirty="0"/>
          </a:p>
        </p:txBody>
      </p:sp>
      <p:sp>
        <p:nvSpPr>
          <p:cNvPr id="7" name="Управляющая кнопка: далее 6">
            <a:hlinkClick r:id="rId3"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9" name="TextBox 8"/>
          <p:cNvSpPr txBox="1"/>
          <p:nvPr/>
        </p:nvSpPr>
        <p:spPr>
          <a:xfrm>
            <a:off x="1643042" y="5929330"/>
            <a:ext cx="6215106" cy="830997"/>
          </a:xfrm>
          <a:prstGeom prst="rect">
            <a:avLst/>
          </a:prstGeom>
          <a:solidFill>
            <a:srgbClr val="E0DFDC"/>
          </a:solidFill>
        </p:spPr>
        <p:txBody>
          <a:bodyPr wrap="square" rtlCol="0">
            <a:spAutoFit/>
          </a:bodyPr>
          <a:lstStyle/>
          <a:p>
            <a:pPr algn="just"/>
            <a:r>
              <a:rPr lang="ru-RU" sz="2400" b="1" i="1" dirty="0" smtClean="0">
                <a:latin typeface="Times New Roman" pitchFamily="18" charset="0"/>
                <a:cs typeface="Times New Roman" pitchFamily="18" charset="0"/>
              </a:rPr>
              <a:t>12 городов, кроме того, Брестской крепости присвоено звание крепости-героя</a:t>
            </a:r>
            <a:endParaRPr lang="ru-RU" sz="2400" dirty="0">
              <a:latin typeface="Times New Roman" pitchFamily="18" charset="0"/>
              <a:cs typeface="Times New Roman" pitchFamily="18" charset="0"/>
            </a:endParaRPr>
          </a:p>
        </p:txBody>
      </p:sp>
      <p:sp>
        <p:nvSpPr>
          <p:cNvPr id="8" name="TextBox 7"/>
          <p:cNvSpPr txBox="1"/>
          <p:nvPr/>
        </p:nvSpPr>
        <p:spPr>
          <a:xfrm>
            <a:off x="3857620" y="1928802"/>
            <a:ext cx="5072098" cy="384720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В указе Президиума Верховного Совета СССР от 8 мая 1965 года говорится, что город-герой – это высшая степень отличия, которой удостоены города Советского Союза, прославившиеся своей героической обороной во время  Великой Отечественной войны. Сколько городов в наше время имеют эту высшую степень отличия? </a:t>
            </a:r>
            <a:endParaRPr lang="ru-RU" sz="2800" b="1" dirty="0">
              <a:latin typeface="Times New Roman" pitchFamily="18" charset="0"/>
              <a:cs typeface="Times New Roman" pitchFamily="18" charset="0"/>
            </a:endParaRPr>
          </a:p>
        </p:txBody>
      </p:sp>
      <p:sp>
        <p:nvSpPr>
          <p:cNvPr id="34818" name="AutoShape 2" descr="https://phalera.net/pic/wings1169415a5ed6a8e7f5c.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4820" name="AutoShape 4" descr="https://phalera.net/pic/wings1169415a5ed6a8e7f5c.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34821" name="Picture 5" descr="C:\Users\user\Desktop\wings1169415a5ed6a8e7f5c.jpg"/>
          <p:cNvPicPr>
            <a:picLocks noChangeAspect="1" noChangeArrowheads="1"/>
          </p:cNvPicPr>
          <p:nvPr/>
        </p:nvPicPr>
        <p:blipFill>
          <a:blip r:embed="rId4" cstate="screen"/>
          <a:srcRect/>
          <a:stretch>
            <a:fillRect/>
          </a:stretch>
        </p:blipFill>
        <p:spPr bwMode="auto">
          <a:xfrm>
            <a:off x="928663" y="2428868"/>
            <a:ext cx="2798220" cy="285752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s://landmarks.ru/wp-content/uploads/2016/05/Poklonnaja-gora.jpg"/>
          <p:cNvPicPr>
            <a:picLocks noChangeAspect="1" noChangeArrowheads="1"/>
          </p:cNvPicPr>
          <p:nvPr/>
        </p:nvPicPr>
        <p:blipFill>
          <a:blip r:embed="rId2" cstate="screen"/>
          <a:srcRect/>
          <a:stretch>
            <a:fillRect/>
          </a:stretch>
        </p:blipFill>
        <p:spPr bwMode="auto">
          <a:xfrm>
            <a:off x="1000100" y="1714488"/>
            <a:ext cx="7327735" cy="5143512"/>
          </a:xfrm>
          <a:prstGeom prst="rect">
            <a:avLst/>
          </a:prstGeom>
          <a:noFill/>
          <a:effectLst>
            <a:softEdge rad="317500"/>
          </a:effectLst>
        </p:spPr>
      </p:pic>
      <p:sp>
        <p:nvSpPr>
          <p:cNvPr id="4" name="Прямоугольник 3"/>
          <p:cNvSpPr/>
          <p:nvPr/>
        </p:nvSpPr>
        <p:spPr>
          <a:xfrm>
            <a:off x="1428728" y="214290"/>
            <a:ext cx="6929486"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ctr">
              <a:defRPr/>
            </a:pPr>
            <a:r>
              <a:rPr lang="ru-RU" sz="2800" b="1" dirty="0" smtClean="0">
                <a:latin typeface="Times New Roman" pitchFamily="18" charset="0"/>
                <a:ea typeface="Calibri" pitchFamily="34" charset="0"/>
                <a:cs typeface="Times New Roman" pitchFamily="18" charset="0"/>
              </a:rPr>
              <a:t>Города-герои – 2б.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3" cstate="screen">
            <a:clrChange>
              <a:clrFrom>
                <a:srgbClr val="F8F8F8"/>
              </a:clrFrom>
              <a:clrTo>
                <a:srgbClr val="F8F8F8">
                  <a:alpha val="0"/>
                </a:srgbClr>
              </a:clrTo>
            </a:clrChange>
          </a:blip>
          <a:srcRect/>
          <a:stretch>
            <a:fillRect/>
          </a:stretch>
        </p:blipFill>
        <p:spPr bwMode="auto">
          <a:xfrm>
            <a:off x="-285784" y="0"/>
            <a:ext cx="1714512" cy="6858000"/>
          </a:xfrm>
          <a:prstGeom prst="rect">
            <a:avLst/>
          </a:prstGeom>
          <a:noFill/>
        </p:spPr>
      </p:pic>
      <p:sp>
        <p:nvSpPr>
          <p:cNvPr id="6" name="TextBox 5"/>
          <p:cNvSpPr txBox="1"/>
          <p:nvPr/>
        </p:nvSpPr>
        <p:spPr>
          <a:xfrm>
            <a:off x="3357554" y="714356"/>
            <a:ext cx="5786446" cy="1384995"/>
          </a:xfrm>
          <a:prstGeom prst="rect">
            <a:avLst/>
          </a:prstGeom>
          <a:noFill/>
        </p:spPr>
        <p:txBody>
          <a:bodyPr wrap="square" rtlCol="0">
            <a:spAutoFit/>
          </a:bodyPr>
          <a:lstStyle/>
          <a:p>
            <a:r>
              <a:rPr lang="ru-RU" sz="2200" b="1" i="1" dirty="0" smtClean="0">
                <a:latin typeface="Times New Roman" pitchFamily="18" charset="0"/>
                <a:cs typeface="Times New Roman" pitchFamily="18" charset="0"/>
              </a:rPr>
              <a:t>«Ты не просто город - ты для нас герой! Город мой суровой славы боевой!»</a:t>
            </a:r>
          </a:p>
          <a:p>
            <a:r>
              <a:rPr lang="ru-RU" sz="2200" b="1" i="1" dirty="0" smtClean="0">
                <a:latin typeface="Times New Roman" pitchFamily="18" charset="0"/>
                <a:cs typeface="Times New Roman" pitchFamily="18" charset="0"/>
              </a:rPr>
              <a:t>                                                     Л. Вишня</a:t>
            </a:r>
            <a:endParaRPr lang="ru-RU" sz="2200" dirty="0" smtClean="0">
              <a:latin typeface="Times New Roman" pitchFamily="18" charset="0"/>
              <a:cs typeface="Times New Roman" pitchFamily="18" charset="0"/>
            </a:endParaRPr>
          </a:p>
          <a:p>
            <a:endParaRPr lang="ru-RU" dirty="0"/>
          </a:p>
        </p:txBody>
      </p:sp>
      <p:sp>
        <p:nvSpPr>
          <p:cNvPr id="7" name="Управляющая кнопка: далее 6">
            <a:hlinkClick r:id="rId4"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9" name="TextBox 8"/>
          <p:cNvSpPr txBox="1"/>
          <p:nvPr/>
        </p:nvSpPr>
        <p:spPr>
          <a:xfrm>
            <a:off x="1000100" y="6396335"/>
            <a:ext cx="7072362" cy="461665"/>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Москва</a:t>
            </a:r>
            <a:endParaRPr lang="ru-RU" sz="2400" dirty="0">
              <a:latin typeface="Times New Roman" pitchFamily="18" charset="0"/>
              <a:cs typeface="Times New Roman" pitchFamily="18" charset="0"/>
            </a:endParaRPr>
          </a:p>
        </p:txBody>
      </p:sp>
      <p:sp>
        <p:nvSpPr>
          <p:cNvPr id="8" name="TextBox 7"/>
          <p:cNvSpPr txBox="1"/>
          <p:nvPr/>
        </p:nvSpPr>
        <p:spPr>
          <a:xfrm>
            <a:off x="2714612" y="1714488"/>
            <a:ext cx="6429388" cy="298543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В этом городе-герое большое количество памятников, посвящённых Великой Отечественной войне, но один из самых значительных – мемориальный комплекс Поклонная гора с расположенным здесь Парком Победы. Это священное место символизирует и мужество защитников города, более 200 дней оборонявших его от немецко-фашистских захватчиков, и героизм всего советского народа, отстоявших свою Родину. В каком городе-герое расположен этот мемориальный комплекс? </a:t>
            </a:r>
            <a:endParaRPr lang="ru-RU" sz="28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714612" y="214290"/>
            <a:ext cx="3000117" cy="523220"/>
          </a:xfrm>
          <a:prstGeom prst="rect">
            <a:avLst/>
          </a:prstGeom>
        </p:spPr>
        <p:txBody>
          <a:bodyPr wrap="none">
            <a:spAutoFit/>
          </a:bodyPr>
          <a:lstStyle/>
          <a:p>
            <a:pPr lvl="0" algn="ctr" fontAlgn="base">
              <a:spcBef>
                <a:spcPct val="0"/>
              </a:spcBef>
              <a:spcAft>
                <a:spcPct val="0"/>
              </a:spcAft>
            </a:pPr>
            <a:r>
              <a:rPr kumimoji="0" lang="ru-RU" sz="2800" b="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Этап I. Разминка</a:t>
            </a:r>
            <a:endParaRPr kumimoji="0" lang="ru-RU" sz="3200" b="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7" name="Таблица 6"/>
          <p:cNvGraphicFramePr>
            <a:graphicFrameLocks noGrp="1"/>
          </p:cNvGraphicFramePr>
          <p:nvPr/>
        </p:nvGraphicFramePr>
        <p:xfrm>
          <a:off x="285721" y="714356"/>
          <a:ext cx="8643999" cy="5643880"/>
        </p:xfrm>
        <a:graphic>
          <a:graphicData uri="http://schemas.openxmlformats.org/drawingml/2006/table">
            <a:tbl>
              <a:tblPr firstRow="1" bandRow="1">
                <a:tableStyleId>{5C22544A-7EE6-4342-B048-85BDC9FD1C3A}</a:tableStyleId>
              </a:tblPr>
              <a:tblGrid>
                <a:gridCol w="5286411"/>
                <a:gridCol w="714380"/>
                <a:gridCol w="642942"/>
                <a:gridCol w="642942"/>
                <a:gridCol w="642942"/>
                <a:gridCol w="714382"/>
              </a:tblGrid>
              <a:tr h="370840">
                <a:tc gridSpan="6">
                  <a:txBody>
                    <a:bodyPr/>
                    <a:lstStyle/>
                    <a:p>
                      <a:endParaRPr lang="ru-RU" dirty="0"/>
                    </a:p>
                  </a:txBody>
                  <a:tcPr/>
                </a:tc>
                <a:tc hMerge="1">
                  <a:txBody>
                    <a:bodyPr/>
                    <a:lstStyle/>
                    <a:p>
                      <a:endParaRPr lang="ru-RU"/>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4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Битвы Великой Отечественной войны</a:t>
                      </a: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400" b="1" dirty="0" smtClean="0">
                          <a:latin typeface="Times New Roman" pitchFamily="18" charset="0"/>
                          <a:cs typeface="Times New Roman" pitchFamily="18" charset="0"/>
                        </a:rPr>
                        <a:t>Полководцы Великой Отечественной войны</a:t>
                      </a:r>
                      <a:endParaRPr lang="ru-RU" sz="2400" dirty="0" smtClean="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400" b="1" dirty="0" smtClean="0">
                          <a:latin typeface="Times New Roman" pitchFamily="18" charset="0"/>
                          <a:cs typeface="Times New Roman" pitchFamily="18" charset="0"/>
                        </a:rPr>
                        <a:t>Великие ратные подвиги</a:t>
                      </a:r>
                      <a:endParaRPr lang="ru-RU" sz="2400" dirty="0" smtClean="0">
                        <a:latin typeface="Times New Roman" pitchFamily="18" charset="0"/>
                        <a:cs typeface="Times New Roman" pitchFamily="18" charset="0"/>
                      </a:endParaRPr>
                    </a:p>
                    <a:p>
                      <a:endParaRPr lang="ru-RU" sz="2400" dirty="0"/>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400" b="1" dirty="0" smtClean="0">
                          <a:latin typeface="Times New Roman" pitchFamily="18" charset="0"/>
                          <a:cs typeface="Times New Roman" pitchFamily="18" charset="0"/>
                        </a:rPr>
                        <a:t>Города-герои</a:t>
                      </a:r>
                      <a:endParaRPr lang="ru-RU" sz="2400" dirty="0" smtClean="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400" b="1" dirty="0" smtClean="0">
                          <a:latin typeface="Times New Roman" pitchFamily="18" charset="0"/>
                          <a:cs typeface="Times New Roman" pitchFamily="18" charset="0"/>
                        </a:rPr>
                        <a:t>Вооружение в годы Великой Отечественной войны</a:t>
                      </a:r>
                      <a:endParaRPr lang="ru-RU" sz="2400" dirty="0" smtClean="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400" b="1" dirty="0" smtClean="0">
                          <a:latin typeface="Times New Roman" pitchFamily="18" charset="0"/>
                          <a:cs typeface="Times New Roman" pitchFamily="18" charset="0"/>
                        </a:rPr>
                        <a:t>«Музы не молчали…»</a:t>
                      </a:r>
                      <a:endParaRPr lang="ru-RU" sz="2400" dirty="0" smtClean="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400" b="1" dirty="0" smtClean="0">
                          <a:latin typeface="Times New Roman" pitchFamily="18" charset="0"/>
                          <a:cs typeface="Times New Roman" pitchFamily="18" charset="0"/>
                        </a:rPr>
                        <a:t>Награды Великой Отечественной войны</a:t>
                      </a:r>
                      <a:endParaRPr lang="ru-RU" sz="2400" dirty="0" smtClean="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r>
            </a:tbl>
          </a:graphicData>
        </a:graphic>
      </p:graphicFrame>
      <p:pic>
        <p:nvPicPr>
          <p:cNvPr id="9" name="Picture 2" descr="https://4.bp.blogspot.com/-i-uukPkGOU0/XNmOfbtiHvI/AAAAAAAABrc/sP1eL3q6qD0hqwSUA1FPxRV2RfxTTokegCLcBGAs/s1600/s1200.png"/>
          <p:cNvPicPr>
            <a:picLocks noChangeAspect="1" noChangeArrowheads="1"/>
          </p:cNvPicPr>
          <p:nvPr/>
        </p:nvPicPr>
        <p:blipFill>
          <a:blip r:embed="rId2" cstate="screen"/>
          <a:srcRect/>
          <a:stretch>
            <a:fillRect/>
          </a:stretch>
        </p:blipFill>
        <p:spPr bwMode="auto">
          <a:xfrm>
            <a:off x="2143108" y="5715016"/>
            <a:ext cx="3571900" cy="1142984"/>
          </a:xfrm>
          <a:prstGeom prst="rect">
            <a:avLst/>
          </a:prstGeom>
          <a:noFill/>
        </p:spPr>
      </p:pic>
      <p:sp>
        <p:nvSpPr>
          <p:cNvPr id="11" name="TextBox 10"/>
          <p:cNvSpPr txBox="1"/>
          <p:nvPr/>
        </p:nvSpPr>
        <p:spPr>
          <a:xfrm>
            <a:off x="5643570" y="1214422"/>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3" action="ppaction://hlinksldjump"/>
              </a:rPr>
              <a:t>1</a:t>
            </a:r>
            <a:endParaRPr lang="ru-RU" sz="3200" b="1" dirty="0">
              <a:latin typeface="Times New Roman" pitchFamily="18" charset="0"/>
              <a:cs typeface="Times New Roman" pitchFamily="18" charset="0"/>
            </a:endParaRPr>
          </a:p>
        </p:txBody>
      </p:sp>
      <p:sp>
        <p:nvSpPr>
          <p:cNvPr id="12" name="TextBox 11"/>
          <p:cNvSpPr txBox="1"/>
          <p:nvPr/>
        </p:nvSpPr>
        <p:spPr>
          <a:xfrm>
            <a:off x="6357950" y="1214422"/>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4" action="ppaction://hlinksldjump"/>
              </a:rPr>
              <a:t>2</a:t>
            </a:r>
            <a:endParaRPr lang="ru-RU" sz="3200" b="1" dirty="0">
              <a:latin typeface="Times New Roman" pitchFamily="18" charset="0"/>
              <a:cs typeface="Times New Roman" pitchFamily="18" charset="0"/>
            </a:endParaRPr>
          </a:p>
        </p:txBody>
      </p:sp>
      <p:sp>
        <p:nvSpPr>
          <p:cNvPr id="13" name="TextBox 12"/>
          <p:cNvSpPr txBox="1"/>
          <p:nvPr/>
        </p:nvSpPr>
        <p:spPr>
          <a:xfrm>
            <a:off x="7000892" y="1214422"/>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5" action="ppaction://hlinksldjump"/>
              </a:rPr>
              <a:t>3</a:t>
            </a:r>
            <a:endParaRPr lang="ru-RU" sz="3200" b="1" dirty="0">
              <a:latin typeface="Times New Roman" pitchFamily="18" charset="0"/>
              <a:cs typeface="Times New Roman" pitchFamily="18" charset="0"/>
            </a:endParaRPr>
          </a:p>
        </p:txBody>
      </p:sp>
      <p:sp>
        <p:nvSpPr>
          <p:cNvPr id="14" name="TextBox 13"/>
          <p:cNvSpPr txBox="1"/>
          <p:nvPr/>
        </p:nvSpPr>
        <p:spPr>
          <a:xfrm>
            <a:off x="7643834" y="1214422"/>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6" action="ppaction://hlinksldjump"/>
              </a:rPr>
              <a:t>4</a:t>
            </a:r>
            <a:endParaRPr lang="ru-RU" sz="3200" b="1" dirty="0">
              <a:latin typeface="Times New Roman" pitchFamily="18" charset="0"/>
              <a:cs typeface="Times New Roman" pitchFamily="18" charset="0"/>
            </a:endParaRPr>
          </a:p>
        </p:txBody>
      </p:sp>
      <p:sp>
        <p:nvSpPr>
          <p:cNvPr id="15" name="TextBox 14"/>
          <p:cNvSpPr txBox="1"/>
          <p:nvPr/>
        </p:nvSpPr>
        <p:spPr>
          <a:xfrm>
            <a:off x="8286776" y="1214422"/>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7" action="ppaction://hlinksldjump"/>
              </a:rPr>
              <a:t>5</a:t>
            </a:r>
            <a:endParaRPr lang="ru-RU" sz="3200" b="1" dirty="0">
              <a:latin typeface="Times New Roman" pitchFamily="18" charset="0"/>
              <a:cs typeface="Times New Roman" pitchFamily="18" charset="0"/>
            </a:endParaRPr>
          </a:p>
        </p:txBody>
      </p:sp>
      <p:sp>
        <p:nvSpPr>
          <p:cNvPr id="16" name="TextBox 15"/>
          <p:cNvSpPr txBox="1"/>
          <p:nvPr/>
        </p:nvSpPr>
        <p:spPr>
          <a:xfrm>
            <a:off x="5643570" y="2000240"/>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8" action="ppaction://hlinksldjump"/>
              </a:rPr>
              <a:t>1</a:t>
            </a:r>
            <a:endParaRPr lang="ru-RU" sz="3200" b="1" dirty="0">
              <a:latin typeface="Times New Roman" pitchFamily="18" charset="0"/>
              <a:cs typeface="Times New Roman" pitchFamily="18" charset="0"/>
            </a:endParaRPr>
          </a:p>
        </p:txBody>
      </p:sp>
      <p:sp>
        <p:nvSpPr>
          <p:cNvPr id="17" name="TextBox 16"/>
          <p:cNvSpPr txBox="1"/>
          <p:nvPr/>
        </p:nvSpPr>
        <p:spPr>
          <a:xfrm>
            <a:off x="6357950" y="2000240"/>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9" action="ppaction://hlinksldjump"/>
              </a:rPr>
              <a:t>2</a:t>
            </a:r>
            <a:endParaRPr lang="ru-RU" sz="3200" b="1" dirty="0">
              <a:latin typeface="Times New Roman" pitchFamily="18" charset="0"/>
              <a:cs typeface="Times New Roman" pitchFamily="18" charset="0"/>
            </a:endParaRPr>
          </a:p>
        </p:txBody>
      </p:sp>
      <p:sp>
        <p:nvSpPr>
          <p:cNvPr id="18" name="TextBox 17"/>
          <p:cNvSpPr txBox="1"/>
          <p:nvPr/>
        </p:nvSpPr>
        <p:spPr>
          <a:xfrm>
            <a:off x="7000892" y="2000240"/>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10" action="ppaction://hlinksldjump"/>
              </a:rPr>
              <a:t>3</a:t>
            </a:r>
            <a:endParaRPr lang="ru-RU" sz="3200" b="1" dirty="0">
              <a:latin typeface="Times New Roman" pitchFamily="18" charset="0"/>
              <a:cs typeface="Times New Roman" pitchFamily="18" charset="0"/>
            </a:endParaRPr>
          </a:p>
        </p:txBody>
      </p:sp>
      <p:sp>
        <p:nvSpPr>
          <p:cNvPr id="19" name="TextBox 18"/>
          <p:cNvSpPr txBox="1"/>
          <p:nvPr/>
        </p:nvSpPr>
        <p:spPr>
          <a:xfrm>
            <a:off x="7643834" y="2000240"/>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11" action="ppaction://hlinksldjump"/>
              </a:rPr>
              <a:t>4</a:t>
            </a:r>
            <a:endParaRPr lang="ru-RU" sz="3200" b="1" dirty="0">
              <a:latin typeface="Times New Roman" pitchFamily="18" charset="0"/>
              <a:cs typeface="Times New Roman" pitchFamily="18" charset="0"/>
            </a:endParaRPr>
          </a:p>
        </p:txBody>
      </p:sp>
      <p:sp>
        <p:nvSpPr>
          <p:cNvPr id="20" name="TextBox 19"/>
          <p:cNvSpPr txBox="1"/>
          <p:nvPr/>
        </p:nvSpPr>
        <p:spPr>
          <a:xfrm>
            <a:off x="8286776" y="2000240"/>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12" action="ppaction://hlinksldjump"/>
              </a:rPr>
              <a:t>5</a:t>
            </a:r>
            <a:endParaRPr lang="ru-RU" sz="3200" b="1" dirty="0">
              <a:latin typeface="Times New Roman" pitchFamily="18" charset="0"/>
              <a:cs typeface="Times New Roman" pitchFamily="18" charset="0"/>
            </a:endParaRPr>
          </a:p>
        </p:txBody>
      </p:sp>
      <p:sp>
        <p:nvSpPr>
          <p:cNvPr id="21" name="TextBox 20"/>
          <p:cNvSpPr txBox="1"/>
          <p:nvPr/>
        </p:nvSpPr>
        <p:spPr>
          <a:xfrm>
            <a:off x="5643570" y="2786058"/>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13" action="ppaction://hlinksldjump"/>
              </a:rPr>
              <a:t>1</a:t>
            </a:r>
            <a:endParaRPr lang="ru-RU" sz="3200" b="1" dirty="0">
              <a:latin typeface="Times New Roman" pitchFamily="18" charset="0"/>
              <a:cs typeface="Times New Roman" pitchFamily="18" charset="0"/>
            </a:endParaRPr>
          </a:p>
        </p:txBody>
      </p:sp>
      <p:sp>
        <p:nvSpPr>
          <p:cNvPr id="22" name="TextBox 21"/>
          <p:cNvSpPr txBox="1"/>
          <p:nvPr/>
        </p:nvSpPr>
        <p:spPr>
          <a:xfrm>
            <a:off x="6357950" y="2786058"/>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14" action="ppaction://hlinksldjump"/>
              </a:rPr>
              <a:t>2</a:t>
            </a:r>
            <a:endParaRPr lang="ru-RU" sz="3200" b="1" dirty="0">
              <a:latin typeface="Times New Roman" pitchFamily="18" charset="0"/>
              <a:cs typeface="Times New Roman" pitchFamily="18" charset="0"/>
            </a:endParaRPr>
          </a:p>
        </p:txBody>
      </p:sp>
      <p:sp>
        <p:nvSpPr>
          <p:cNvPr id="23" name="TextBox 22"/>
          <p:cNvSpPr txBox="1"/>
          <p:nvPr/>
        </p:nvSpPr>
        <p:spPr>
          <a:xfrm>
            <a:off x="7000892" y="2786058"/>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15" action="ppaction://hlinksldjump"/>
              </a:rPr>
              <a:t>3</a:t>
            </a:r>
            <a:endParaRPr lang="ru-RU" sz="3200" b="1" dirty="0">
              <a:latin typeface="Times New Roman" pitchFamily="18" charset="0"/>
              <a:cs typeface="Times New Roman" pitchFamily="18" charset="0"/>
            </a:endParaRPr>
          </a:p>
        </p:txBody>
      </p:sp>
      <p:sp>
        <p:nvSpPr>
          <p:cNvPr id="24" name="TextBox 23"/>
          <p:cNvSpPr txBox="1"/>
          <p:nvPr/>
        </p:nvSpPr>
        <p:spPr>
          <a:xfrm>
            <a:off x="7643834" y="2786058"/>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16" action="ppaction://hlinksldjump"/>
              </a:rPr>
              <a:t>4</a:t>
            </a:r>
            <a:endParaRPr lang="ru-RU" sz="3200" b="1" dirty="0">
              <a:latin typeface="Times New Roman" pitchFamily="18" charset="0"/>
              <a:cs typeface="Times New Roman" pitchFamily="18" charset="0"/>
            </a:endParaRPr>
          </a:p>
        </p:txBody>
      </p:sp>
      <p:sp>
        <p:nvSpPr>
          <p:cNvPr id="25" name="TextBox 24"/>
          <p:cNvSpPr txBox="1"/>
          <p:nvPr/>
        </p:nvSpPr>
        <p:spPr>
          <a:xfrm>
            <a:off x="8286776" y="2786058"/>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17" action="ppaction://hlinksldjump"/>
              </a:rPr>
              <a:t>5</a:t>
            </a:r>
            <a:endParaRPr lang="ru-RU" sz="3200" b="1" dirty="0">
              <a:latin typeface="Times New Roman" pitchFamily="18" charset="0"/>
              <a:cs typeface="Times New Roman" pitchFamily="18" charset="0"/>
            </a:endParaRPr>
          </a:p>
        </p:txBody>
      </p:sp>
      <p:sp>
        <p:nvSpPr>
          <p:cNvPr id="26" name="TextBox 25"/>
          <p:cNvSpPr txBox="1"/>
          <p:nvPr/>
        </p:nvSpPr>
        <p:spPr>
          <a:xfrm>
            <a:off x="5643570" y="3571876"/>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18" action="ppaction://hlinksldjump"/>
              </a:rPr>
              <a:t>1</a:t>
            </a:r>
            <a:endParaRPr lang="ru-RU" sz="3200" b="1" dirty="0">
              <a:latin typeface="Times New Roman" pitchFamily="18" charset="0"/>
              <a:cs typeface="Times New Roman" pitchFamily="18" charset="0"/>
            </a:endParaRPr>
          </a:p>
        </p:txBody>
      </p:sp>
      <p:sp>
        <p:nvSpPr>
          <p:cNvPr id="27" name="TextBox 26"/>
          <p:cNvSpPr txBox="1"/>
          <p:nvPr/>
        </p:nvSpPr>
        <p:spPr>
          <a:xfrm>
            <a:off x="6357950" y="3571876"/>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19" action="ppaction://hlinksldjump"/>
              </a:rPr>
              <a:t>2</a:t>
            </a:r>
            <a:endParaRPr lang="ru-RU" sz="3200" b="1" dirty="0">
              <a:latin typeface="Times New Roman" pitchFamily="18" charset="0"/>
              <a:cs typeface="Times New Roman" pitchFamily="18" charset="0"/>
            </a:endParaRPr>
          </a:p>
        </p:txBody>
      </p:sp>
      <p:sp>
        <p:nvSpPr>
          <p:cNvPr id="28" name="TextBox 27"/>
          <p:cNvSpPr txBox="1"/>
          <p:nvPr/>
        </p:nvSpPr>
        <p:spPr>
          <a:xfrm>
            <a:off x="7000892" y="3571876"/>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20" action="ppaction://hlinksldjump"/>
              </a:rPr>
              <a:t>3</a:t>
            </a:r>
            <a:endParaRPr lang="ru-RU" sz="3200" b="1" dirty="0">
              <a:latin typeface="Times New Roman" pitchFamily="18" charset="0"/>
              <a:cs typeface="Times New Roman" pitchFamily="18" charset="0"/>
            </a:endParaRPr>
          </a:p>
        </p:txBody>
      </p:sp>
      <p:sp>
        <p:nvSpPr>
          <p:cNvPr id="29" name="TextBox 28"/>
          <p:cNvSpPr txBox="1"/>
          <p:nvPr/>
        </p:nvSpPr>
        <p:spPr>
          <a:xfrm>
            <a:off x="7643834" y="3571876"/>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21" action="ppaction://hlinksldjump"/>
              </a:rPr>
              <a:t>4</a:t>
            </a:r>
            <a:endParaRPr lang="ru-RU" sz="3200" b="1" dirty="0">
              <a:latin typeface="Times New Roman" pitchFamily="18" charset="0"/>
              <a:cs typeface="Times New Roman" pitchFamily="18" charset="0"/>
            </a:endParaRPr>
          </a:p>
        </p:txBody>
      </p:sp>
      <p:sp>
        <p:nvSpPr>
          <p:cNvPr id="30" name="TextBox 29"/>
          <p:cNvSpPr txBox="1"/>
          <p:nvPr/>
        </p:nvSpPr>
        <p:spPr>
          <a:xfrm>
            <a:off x="8286776" y="3571876"/>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22" action="ppaction://hlinksldjump"/>
              </a:rPr>
              <a:t>5</a:t>
            </a:r>
            <a:endParaRPr lang="ru-RU" sz="3200" b="1" dirty="0">
              <a:latin typeface="Times New Roman" pitchFamily="18" charset="0"/>
              <a:cs typeface="Times New Roman" pitchFamily="18" charset="0"/>
            </a:endParaRPr>
          </a:p>
        </p:txBody>
      </p:sp>
      <p:sp>
        <p:nvSpPr>
          <p:cNvPr id="31" name="TextBox 30"/>
          <p:cNvSpPr txBox="1"/>
          <p:nvPr/>
        </p:nvSpPr>
        <p:spPr>
          <a:xfrm>
            <a:off x="5643570" y="4286256"/>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23" action="ppaction://hlinksldjump"/>
              </a:rPr>
              <a:t>1</a:t>
            </a:r>
            <a:endParaRPr lang="ru-RU" sz="3200" b="1" dirty="0">
              <a:latin typeface="Times New Roman" pitchFamily="18" charset="0"/>
              <a:cs typeface="Times New Roman" pitchFamily="18" charset="0"/>
            </a:endParaRPr>
          </a:p>
        </p:txBody>
      </p:sp>
      <p:sp>
        <p:nvSpPr>
          <p:cNvPr id="32" name="TextBox 31"/>
          <p:cNvSpPr txBox="1"/>
          <p:nvPr/>
        </p:nvSpPr>
        <p:spPr>
          <a:xfrm>
            <a:off x="6357950" y="4286256"/>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24" action="ppaction://hlinksldjump"/>
              </a:rPr>
              <a:t>2</a:t>
            </a:r>
            <a:endParaRPr lang="ru-RU" sz="3200" b="1" dirty="0">
              <a:latin typeface="Times New Roman" pitchFamily="18" charset="0"/>
              <a:cs typeface="Times New Roman" pitchFamily="18" charset="0"/>
            </a:endParaRPr>
          </a:p>
        </p:txBody>
      </p:sp>
      <p:sp>
        <p:nvSpPr>
          <p:cNvPr id="33" name="TextBox 32"/>
          <p:cNvSpPr txBox="1"/>
          <p:nvPr/>
        </p:nvSpPr>
        <p:spPr>
          <a:xfrm>
            <a:off x="7000892" y="4286256"/>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25" action="ppaction://hlinksldjump"/>
              </a:rPr>
              <a:t>3</a:t>
            </a:r>
            <a:endParaRPr lang="ru-RU" sz="3200" b="1" dirty="0">
              <a:latin typeface="Times New Roman" pitchFamily="18" charset="0"/>
              <a:cs typeface="Times New Roman" pitchFamily="18" charset="0"/>
            </a:endParaRPr>
          </a:p>
        </p:txBody>
      </p:sp>
      <p:sp>
        <p:nvSpPr>
          <p:cNvPr id="34" name="TextBox 33"/>
          <p:cNvSpPr txBox="1"/>
          <p:nvPr/>
        </p:nvSpPr>
        <p:spPr>
          <a:xfrm>
            <a:off x="7643834" y="4286256"/>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26" action="ppaction://hlinksldjump"/>
              </a:rPr>
              <a:t>4</a:t>
            </a:r>
            <a:endParaRPr lang="ru-RU" sz="3200" b="1" dirty="0">
              <a:latin typeface="Times New Roman" pitchFamily="18" charset="0"/>
              <a:cs typeface="Times New Roman" pitchFamily="18" charset="0"/>
            </a:endParaRPr>
          </a:p>
        </p:txBody>
      </p:sp>
      <p:sp>
        <p:nvSpPr>
          <p:cNvPr id="35" name="TextBox 34"/>
          <p:cNvSpPr txBox="1"/>
          <p:nvPr/>
        </p:nvSpPr>
        <p:spPr>
          <a:xfrm>
            <a:off x="8286776" y="4286256"/>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27" action="ppaction://hlinksldjump"/>
              </a:rPr>
              <a:t>5</a:t>
            </a:r>
            <a:endParaRPr lang="ru-RU" sz="3200" b="1" dirty="0">
              <a:latin typeface="Times New Roman" pitchFamily="18" charset="0"/>
              <a:cs typeface="Times New Roman" pitchFamily="18" charset="0"/>
            </a:endParaRPr>
          </a:p>
        </p:txBody>
      </p:sp>
      <p:sp>
        <p:nvSpPr>
          <p:cNvPr id="36" name="TextBox 35"/>
          <p:cNvSpPr txBox="1"/>
          <p:nvPr/>
        </p:nvSpPr>
        <p:spPr>
          <a:xfrm>
            <a:off x="5643570" y="4929198"/>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28" action="ppaction://hlinksldjump"/>
              </a:rPr>
              <a:t>1</a:t>
            </a:r>
            <a:endParaRPr lang="ru-RU" sz="3200" b="1" dirty="0">
              <a:latin typeface="Times New Roman" pitchFamily="18" charset="0"/>
              <a:cs typeface="Times New Roman" pitchFamily="18" charset="0"/>
            </a:endParaRPr>
          </a:p>
        </p:txBody>
      </p:sp>
      <p:sp>
        <p:nvSpPr>
          <p:cNvPr id="37" name="TextBox 36"/>
          <p:cNvSpPr txBox="1"/>
          <p:nvPr/>
        </p:nvSpPr>
        <p:spPr>
          <a:xfrm>
            <a:off x="6357950" y="4929198"/>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29" action="ppaction://hlinksldjump"/>
              </a:rPr>
              <a:t>2</a:t>
            </a:r>
            <a:endParaRPr lang="ru-RU" sz="3200" b="1" dirty="0">
              <a:latin typeface="Times New Roman" pitchFamily="18" charset="0"/>
              <a:cs typeface="Times New Roman" pitchFamily="18" charset="0"/>
            </a:endParaRPr>
          </a:p>
        </p:txBody>
      </p:sp>
      <p:sp>
        <p:nvSpPr>
          <p:cNvPr id="38" name="TextBox 37"/>
          <p:cNvSpPr txBox="1"/>
          <p:nvPr/>
        </p:nvSpPr>
        <p:spPr>
          <a:xfrm>
            <a:off x="7000892" y="4929198"/>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30" action="ppaction://hlinksldjump"/>
              </a:rPr>
              <a:t>3</a:t>
            </a:r>
            <a:endParaRPr lang="ru-RU" sz="3200" b="1" dirty="0">
              <a:latin typeface="Times New Roman" pitchFamily="18" charset="0"/>
              <a:cs typeface="Times New Roman" pitchFamily="18" charset="0"/>
            </a:endParaRPr>
          </a:p>
        </p:txBody>
      </p:sp>
      <p:sp>
        <p:nvSpPr>
          <p:cNvPr id="39" name="TextBox 38"/>
          <p:cNvSpPr txBox="1"/>
          <p:nvPr/>
        </p:nvSpPr>
        <p:spPr>
          <a:xfrm>
            <a:off x="7643834" y="4929198"/>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31" action="ppaction://hlinksldjump"/>
              </a:rPr>
              <a:t>4</a:t>
            </a:r>
            <a:endParaRPr lang="ru-RU" sz="3200" b="1" dirty="0">
              <a:latin typeface="Times New Roman" pitchFamily="18" charset="0"/>
              <a:cs typeface="Times New Roman" pitchFamily="18" charset="0"/>
            </a:endParaRPr>
          </a:p>
        </p:txBody>
      </p:sp>
      <p:sp>
        <p:nvSpPr>
          <p:cNvPr id="40" name="TextBox 39"/>
          <p:cNvSpPr txBox="1"/>
          <p:nvPr/>
        </p:nvSpPr>
        <p:spPr>
          <a:xfrm>
            <a:off x="8286776" y="4929198"/>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32" action="ppaction://hlinksldjump"/>
              </a:rPr>
              <a:t>5</a:t>
            </a:r>
            <a:endParaRPr lang="ru-RU" sz="3200" b="1" dirty="0">
              <a:latin typeface="Times New Roman" pitchFamily="18" charset="0"/>
              <a:cs typeface="Times New Roman" pitchFamily="18" charset="0"/>
            </a:endParaRPr>
          </a:p>
        </p:txBody>
      </p:sp>
      <p:sp>
        <p:nvSpPr>
          <p:cNvPr id="41" name="TextBox 40"/>
          <p:cNvSpPr txBox="1"/>
          <p:nvPr/>
        </p:nvSpPr>
        <p:spPr>
          <a:xfrm>
            <a:off x="5643570" y="5643578"/>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33" action="ppaction://hlinksldjump"/>
              </a:rPr>
              <a:t>1</a:t>
            </a:r>
            <a:endParaRPr lang="ru-RU" sz="3200" b="1" dirty="0">
              <a:latin typeface="Times New Roman" pitchFamily="18" charset="0"/>
              <a:cs typeface="Times New Roman" pitchFamily="18" charset="0"/>
            </a:endParaRPr>
          </a:p>
        </p:txBody>
      </p:sp>
      <p:sp>
        <p:nvSpPr>
          <p:cNvPr id="42" name="TextBox 41"/>
          <p:cNvSpPr txBox="1"/>
          <p:nvPr/>
        </p:nvSpPr>
        <p:spPr>
          <a:xfrm>
            <a:off x="6357950" y="5643578"/>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34" action="ppaction://hlinksldjump"/>
              </a:rPr>
              <a:t>2</a:t>
            </a:r>
            <a:endParaRPr lang="ru-RU" sz="3200" b="1" dirty="0">
              <a:latin typeface="Times New Roman" pitchFamily="18" charset="0"/>
              <a:cs typeface="Times New Roman" pitchFamily="18" charset="0"/>
            </a:endParaRPr>
          </a:p>
        </p:txBody>
      </p:sp>
      <p:sp>
        <p:nvSpPr>
          <p:cNvPr id="43" name="TextBox 42"/>
          <p:cNvSpPr txBox="1"/>
          <p:nvPr/>
        </p:nvSpPr>
        <p:spPr>
          <a:xfrm>
            <a:off x="7000892" y="5643578"/>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35" action="ppaction://hlinksldjump"/>
              </a:rPr>
              <a:t>3</a:t>
            </a:r>
            <a:endParaRPr lang="ru-RU" sz="3200" b="1" dirty="0">
              <a:latin typeface="Times New Roman" pitchFamily="18" charset="0"/>
              <a:cs typeface="Times New Roman" pitchFamily="18" charset="0"/>
            </a:endParaRPr>
          </a:p>
        </p:txBody>
      </p:sp>
      <p:sp>
        <p:nvSpPr>
          <p:cNvPr id="44" name="TextBox 43"/>
          <p:cNvSpPr txBox="1"/>
          <p:nvPr/>
        </p:nvSpPr>
        <p:spPr>
          <a:xfrm>
            <a:off x="7643834" y="5643578"/>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36" action="ppaction://hlinksldjump"/>
              </a:rPr>
              <a:t>4</a:t>
            </a:r>
            <a:endParaRPr lang="ru-RU" sz="3200" b="1" dirty="0">
              <a:latin typeface="Times New Roman" pitchFamily="18" charset="0"/>
              <a:cs typeface="Times New Roman" pitchFamily="18" charset="0"/>
            </a:endParaRPr>
          </a:p>
        </p:txBody>
      </p:sp>
      <p:sp>
        <p:nvSpPr>
          <p:cNvPr id="45" name="TextBox 44"/>
          <p:cNvSpPr txBox="1"/>
          <p:nvPr/>
        </p:nvSpPr>
        <p:spPr>
          <a:xfrm>
            <a:off x="8286776" y="5643578"/>
            <a:ext cx="571504"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3200" b="1" dirty="0" smtClean="0">
                <a:latin typeface="Times New Roman" pitchFamily="18" charset="0"/>
                <a:cs typeface="Times New Roman" pitchFamily="18" charset="0"/>
                <a:hlinkClick r:id="rId37" action="ppaction://hlinksldjump"/>
              </a:rPr>
              <a:t>5</a:t>
            </a:r>
            <a:endParaRPr lang="ru-RU" sz="3200" b="1" dirty="0">
              <a:latin typeface="Times New Roman" pitchFamily="18" charset="0"/>
              <a:cs typeface="Times New Roman" pitchFamily="18" charset="0"/>
            </a:endParaRPr>
          </a:p>
        </p:txBody>
      </p:sp>
      <p:sp>
        <p:nvSpPr>
          <p:cNvPr id="46" name="Управляющая кнопка: далее 45">
            <a:hlinkClick r:id="rId38" action="ppaction://hlinksldjump" highlightClick="1"/>
          </p:cNvPr>
          <p:cNvSpPr/>
          <p:nvPr/>
        </p:nvSpPr>
        <p:spPr>
          <a:xfrm>
            <a:off x="7643834" y="6500834"/>
            <a:ext cx="1500166"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428728" y="6143644"/>
            <a:ext cx="7358114" cy="461665"/>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Ленинград, ныне Санкт-Петербург</a:t>
            </a:r>
            <a:endParaRPr lang="ru-RU" sz="2400" dirty="0">
              <a:latin typeface="Times New Roman" pitchFamily="18" charset="0"/>
              <a:cs typeface="Times New Roman" pitchFamily="18" charset="0"/>
            </a:endParaRPr>
          </a:p>
        </p:txBody>
      </p:sp>
      <p:pic>
        <p:nvPicPr>
          <p:cNvPr id="32770" name="Picture 2" descr="https://avatars.mds.yandex.net/get-pdb/940654/bcbadd88-f691-45f9-bec9-ab435eba6da4/s1200"/>
          <p:cNvPicPr>
            <a:picLocks noChangeAspect="1" noChangeArrowheads="1"/>
          </p:cNvPicPr>
          <p:nvPr/>
        </p:nvPicPr>
        <p:blipFill>
          <a:blip r:embed="rId2" cstate="print"/>
          <a:srcRect/>
          <a:stretch>
            <a:fillRect/>
          </a:stretch>
        </p:blipFill>
        <p:spPr bwMode="auto">
          <a:xfrm>
            <a:off x="1428728" y="2000240"/>
            <a:ext cx="7358114" cy="41116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Прямоугольник 3"/>
          <p:cNvSpPr/>
          <p:nvPr/>
        </p:nvSpPr>
        <p:spPr>
          <a:xfrm>
            <a:off x="1428728" y="214290"/>
            <a:ext cx="6929486"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ctr">
              <a:defRPr/>
            </a:pPr>
            <a:r>
              <a:rPr lang="ru-RU" sz="2800" b="1" dirty="0" smtClean="0">
                <a:latin typeface="Times New Roman" pitchFamily="18" charset="0"/>
                <a:ea typeface="Calibri" pitchFamily="34" charset="0"/>
                <a:cs typeface="Times New Roman" pitchFamily="18" charset="0"/>
              </a:rPr>
              <a:t>Города-герои – 3б.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3" cstate="screen">
            <a:clrChange>
              <a:clrFrom>
                <a:srgbClr val="F8F8F8"/>
              </a:clrFrom>
              <a:clrTo>
                <a:srgbClr val="F8F8F8">
                  <a:alpha val="0"/>
                </a:srgbClr>
              </a:clrTo>
            </a:clrChange>
          </a:blip>
          <a:srcRect/>
          <a:stretch>
            <a:fillRect/>
          </a:stretch>
        </p:blipFill>
        <p:spPr bwMode="auto">
          <a:xfrm>
            <a:off x="-285784" y="0"/>
            <a:ext cx="1714512" cy="6858000"/>
          </a:xfrm>
          <a:prstGeom prst="rect">
            <a:avLst/>
          </a:prstGeom>
          <a:noFill/>
        </p:spPr>
      </p:pic>
      <p:sp>
        <p:nvSpPr>
          <p:cNvPr id="6" name="TextBox 5"/>
          <p:cNvSpPr txBox="1"/>
          <p:nvPr/>
        </p:nvSpPr>
        <p:spPr>
          <a:xfrm>
            <a:off x="3428992" y="785794"/>
            <a:ext cx="5715008" cy="1477328"/>
          </a:xfrm>
          <a:prstGeom prst="rect">
            <a:avLst/>
          </a:prstGeom>
          <a:noFill/>
        </p:spPr>
        <p:txBody>
          <a:bodyPr wrap="square" rtlCol="0">
            <a:spAutoFit/>
          </a:bodyPr>
          <a:lstStyle/>
          <a:p>
            <a:r>
              <a:rPr lang="ru-RU" sz="2400" b="1" i="1" dirty="0" smtClean="0">
                <a:latin typeface="Times New Roman" pitchFamily="18" charset="0"/>
                <a:cs typeface="Times New Roman" pitchFamily="18" charset="0"/>
              </a:rPr>
              <a:t>«Ты не просто город - ты для нас герой! Город мой суровой славы боевой!»</a:t>
            </a:r>
          </a:p>
          <a:p>
            <a:r>
              <a:rPr lang="ru-RU" sz="2400" b="1" i="1" dirty="0" smtClean="0">
                <a:latin typeface="Times New Roman" pitchFamily="18" charset="0"/>
                <a:cs typeface="Times New Roman" pitchFamily="18" charset="0"/>
              </a:rPr>
              <a:t>                                                     Л. Вишня</a:t>
            </a:r>
            <a:endParaRPr lang="ru-RU" sz="2400" dirty="0" smtClean="0">
              <a:latin typeface="Times New Roman" pitchFamily="18" charset="0"/>
              <a:cs typeface="Times New Roman" pitchFamily="18" charset="0"/>
            </a:endParaRPr>
          </a:p>
          <a:p>
            <a:endParaRPr lang="ru-RU" dirty="0"/>
          </a:p>
        </p:txBody>
      </p:sp>
      <p:sp>
        <p:nvSpPr>
          <p:cNvPr id="7" name="Управляющая кнопка: далее 6">
            <a:hlinkClick r:id="rId4"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8" name="TextBox 7"/>
          <p:cNvSpPr txBox="1"/>
          <p:nvPr/>
        </p:nvSpPr>
        <p:spPr>
          <a:xfrm>
            <a:off x="1357290" y="1928802"/>
            <a:ext cx="7429552" cy="424731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Фашисты называли Москву сердцем России, а этот город – её душой. И чтобы уничтожить русскую душу, по плану немецкого командования, город должны были стереть с лица земли. Но этим планам не суждено было сбыться: 871 день героический город был в блокаде, но не сдался, продолжая жить, трудиться и сражаться! «Никто не забыт и ничто не забыто» - слова поэтессы Ольги </a:t>
            </a:r>
            <a:r>
              <a:rPr lang="ru-RU" sz="2200" dirty="0" err="1" smtClean="0">
                <a:latin typeface="Times New Roman" pitchFamily="18" charset="0"/>
                <a:cs typeface="Times New Roman" pitchFamily="18" charset="0"/>
              </a:rPr>
              <a:t>Берггольц</a:t>
            </a:r>
            <a:r>
              <a:rPr lang="ru-RU" sz="2200" dirty="0" smtClean="0">
                <a:latin typeface="Times New Roman" pitchFamily="18" charset="0"/>
                <a:cs typeface="Times New Roman" pitchFamily="18" charset="0"/>
              </a:rPr>
              <a:t>, высеченные на центральной стеле   Пискарёвского мемориального кладбища, где похоронены умершие по время блокады жители и защитники города. Но эти слова стали символом благодарной памяти народа о Великой Отечественной войне. О каком городе-герое идёт речь?</a:t>
            </a:r>
            <a:endParaRPr lang="ru-RU" sz="22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s://mediasole.ru/data/images/382/382372/original.jpg"/>
          <p:cNvPicPr>
            <a:picLocks noChangeAspect="1" noChangeArrowheads="1"/>
          </p:cNvPicPr>
          <p:nvPr/>
        </p:nvPicPr>
        <p:blipFill>
          <a:blip r:embed="rId2" cstate="screen"/>
          <a:srcRect/>
          <a:stretch>
            <a:fillRect/>
          </a:stretch>
        </p:blipFill>
        <p:spPr bwMode="auto">
          <a:xfrm>
            <a:off x="982622" y="2143116"/>
            <a:ext cx="2803560" cy="37380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Прямоугольник 3"/>
          <p:cNvSpPr/>
          <p:nvPr/>
        </p:nvSpPr>
        <p:spPr>
          <a:xfrm>
            <a:off x="1428728" y="214290"/>
            <a:ext cx="6929486"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ctr">
              <a:defRPr/>
            </a:pPr>
            <a:r>
              <a:rPr lang="ru-RU" sz="2800" b="1" dirty="0" smtClean="0">
                <a:latin typeface="Times New Roman" pitchFamily="18" charset="0"/>
                <a:ea typeface="Calibri" pitchFamily="34" charset="0"/>
                <a:cs typeface="Times New Roman" pitchFamily="18" charset="0"/>
              </a:rPr>
              <a:t>Города-герои – 4б.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3" cstate="screen">
            <a:clrChange>
              <a:clrFrom>
                <a:srgbClr val="F8F8F8"/>
              </a:clrFrom>
              <a:clrTo>
                <a:srgbClr val="F8F8F8">
                  <a:alpha val="0"/>
                </a:srgbClr>
              </a:clrTo>
            </a:clrChange>
          </a:blip>
          <a:srcRect/>
          <a:stretch>
            <a:fillRect/>
          </a:stretch>
        </p:blipFill>
        <p:spPr bwMode="auto">
          <a:xfrm>
            <a:off x="-285784" y="0"/>
            <a:ext cx="1714512" cy="6858000"/>
          </a:xfrm>
          <a:prstGeom prst="rect">
            <a:avLst/>
          </a:prstGeom>
          <a:noFill/>
        </p:spPr>
      </p:pic>
      <p:sp>
        <p:nvSpPr>
          <p:cNvPr id="6" name="TextBox 5"/>
          <p:cNvSpPr txBox="1"/>
          <p:nvPr/>
        </p:nvSpPr>
        <p:spPr>
          <a:xfrm>
            <a:off x="3428992" y="785794"/>
            <a:ext cx="5715008" cy="1477328"/>
          </a:xfrm>
          <a:prstGeom prst="rect">
            <a:avLst/>
          </a:prstGeom>
          <a:noFill/>
        </p:spPr>
        <p:txBody>
          <a:bodyPr wrap="square" rtlCol="0">
            <a:spAutoFit/>
          </a:bodyPr>
          <a:lstStyle/>
          <a:p>
            <a:r>
              <a:rPr lang="ru-RU" sz="2400" b="1" i="1" dirty="0" smtClean="0">
                <a:latin typeface="Times New Roman" pitchFamily="18" charset="0"/>
                <a:cs typeface="Times New Roman" pitchFamily="18" charset="0"/>
              </a:rPr>
              <a:t>«Ты не просто город - ты для нас герой! Город мой суровой славы боевой!»</a:t>
            </a:r>
          </a:p>
          <a:p>
            <a:r>
              <a:rPr lang="ru-RU" sz="2400" b="1" i="1" dirty="0" smtClean="0">
                <a:latin typeface="Times New Roman" pitchFamily="18" charset="0"/>
                <a:cs typeface="Times New Roman" pitchFamily="18" charset="0"/>
              </a:rPr>
              <a:t>                                                     Л. Вишня</a:t>
            </a:r>
            <a:endParaRPr lang="ru-RU" sz="2400" dirty="0" smtClean="0">
              <a:latin typeface="Times New Roman" pitchFamily="18" charset="0"/>
              <a:cs typeface="Times New Roman" pitchFamily="18" charset="0"/>
            </a:endParaRPr>
          </a:p>
          <a:p>
            <a:endParaRPr lang="ru-RU" dirty="0"/>
          </a:p>
        </p:txBody>
      </p:sp>
      <p:sp>
        <p:nvSpPr>
          <p:cNvPr id="7" name="Управляющая кнопка: далее 6">
            <a:hlinkClick r:id="rId4"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9" name="TextBox 8"/>
          <p:cNvSpPr txBox="1"/>
          <p:nvPr/>
        </p:nvSpPr>
        <p:spPr>
          <a:xfrm>
            <a:off x="1643042" y="6143644"/>
            <a:ext cx="6215106" cy="461665"/>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Сталинград, ныне Волгоград</a:t>
            </a:r>
            <a:endParaRPr lang="ru-RU" sz="2400" dirty="0">
              <a:latin typeface="Times New Roman" pitchFamily="18" charset="0"/>
              <a:cs typeface="Times New Roman" pitchFamily="18" charset="0"/>
            </a:endParaRPr>
          </a:p>
        </p:txBody>
      </p:sp>
      <p:sp>
        <p:nvSpPr>
          <p:cNvPr id="8" name="TextBox 7"/>
          <p:cNvSpPr txBox="1"/>
          <p:nvPr/>
        </p:nvSpPr>
        <p:spPr>
          <a:xfrm>
            <a:off x="3857588" y="2071678"/>
            <a:ext cx="5286412" cy="384720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b="1"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Символом этого города-героя является монумент скульптора Вучетича «Родина-мать зовёт» на вершине Мамаева кургана – самая высокая статуя в Европе, достигающая 85 метров. «Родина-мать» олицетворяет собой беспримерное мужество защитников города, которые 200 дней обороняли его во время одного из самых великих и масштабных сражений в истории Второй мировой войны. Что это за город и каково его нынешнее название? </a:t>
            </a:r>
            <a:endParaRPr lang="ru-RU" sz="22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s://lotussoft.biz/wp-content/uploads/img/994.jpg"/>
          <p:cNvPicPr>
            <a:picLocks noChangeAspect="1" noChangeArrowheads="1"/>
          </p:cNvPicPr>
          <p:nvPr/>
        </p:nvPicPr>
        <p:blipFill>
          <a:blip r:embed="rId2" cstate="screen"/>
          <a:srcRect/>
          <a:stretch>
            <a:fillRect/>
          </a:stretch>
        </p:blipFill>
        <p:spPr bwMode="auto">
          <a:xfrm>
            <a:off x="214282" y="1928802"/>
            <a:ext cx="3000396" cy="4300568"/>
          </a:xfrm>
          <a:prstGeom prst="rect">
            <a:avLst/>
          </a:prstGeom>
          <a:noFill/>
        </p:spPr>
      </p:pic>
      <p:sp>
        <p:nvSpPr>
          <p:cNvPr id="4" name="Прямоугольник 3"/>
          <p:cNvSpPr/>
          <p:nvPr/>
        </p:nvSpPr>
        <p:spPr>
          <a:xfrm>
            <a:off x="1428728" y="214290"/>
            <a:ext cx="6929486"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ctr">
              <a:defRPr/>
            </a:pPr>
            <a:r>
              <a:rPr lang="ru-RU" sz="2800" b="1" dirty="0" smtClean="0">
                <a:latin typeface="Times New Roman" pitchFamily="18" charset="0"/>
                <a:ea typeface="Calibri" pitchFamily="34" charset="0"/>
                <a:cs typeface="Times New Roman" pitchFamily="18" charset="0"/>
              </a:rPr>
              <a:t>Города-герои – 5б.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3" cstate="screen">
            <a:clrChange>
              <a:clrFrom>
                <a:srgbClr val="F8F8F8"/>
              </a:clrFrom>
              <a:clrTo>
                <a:srgbClr val="F8F8F8">
                  <a:alpha val="0"/>
                </a:srgbClr>
              </a:clrTo>
            </a:clrChange>
          </a:blip>
          <a:srcRect/>
          <a:stretch>
            <a:fillRect/>
          </a:stretch>
        </p:blipFill>
        <p:spPr bwMode="auto">
          <a:xfrm>
            <a:off x="-285784" y="0"/>
            <a:ext cx="1714512" cy="6858000"/>
          </a:xfrm>
          <a:prstGeom prst="rect">
            <a:avLst/>
          </a:prstGeom>
          <a:noFill/>
        </p:spPr>
      </p:pic>
      <p:sp>
        <p:nvSpPr>
          <p:cNvPr id="6" name="TextBox 5"/>
          <p:cNvSpPr txBox="1"/>
          <p:nvPr/>
        </p:nvSpPr>
        <p:spPr>
          <a:xfrm>
            <a:off x="3428992" y="785794"/>
            <a:ext cx="5715008" cy="1477328"/>
          </a:xfrm>
          <a:prstGeom prst="rect">
            <a:avLst/>
          </a:prstGeom>
          <a:noFill/>
        </p:spPr>
        <p:txBody>
          <a:bodyPr wrap="square" rtlCol="0">
            <a:spAutoFit/>
          </a:bodyPr>
          <a:lstStyle/>
          <a:p>
            <a:r>
              <a:rPr lang="ru-RU" sz="2400" b="1" i="1" dirty="0" smtClean="0">
                <a:latin typeface="Times New Roman" pitchFamily="18" charset="0"/>
                <a:cs typeface="Times New Roman" pitchFamily="18" charset="0"/>
              </a:rPr>
              <a:t>«Ты не просто город - ты для нас герой! Город мой суровой славы боевой!»</a:t>
            </a:r>
          </a:p>
          <a:p>
            <a:r>
              <a:rPr lang="ru-RU" sz="2400" b="1" i="1" dirty="0" smtClean="0">
                <a:latin typeface="Times New Roman" pitchFamily="18" charset="0"/>
                <a:cs typeface="Times New Roman" pitchFamily="18" charset="0"/>
              </a:rPr>
              <a:t>                                                     Л. Вишня</a:t>
            </a:r>
            <a:endParaRPr lang="ru-RU" sz="2400" dirty="0" smtClean="0">
              <a:latin typeface="Times New Roman" pitchFamily="18" charset="0"/>
              <a:cs typeface="Times New Roman" pitchFamily="18" charset="0"/>
            </a:endParaRPr>
          </a:p>
          <a:p>
            <a:endParaRPr lang="ru-RU" dirty="0"/>
          </a:p>
        </p:txBody>
      </p:sp>
      <p:sp>
        <p:nvSpPr>
          <p:cNvPr id="9" name="TextBox 8"/>
          <p:cNvSpPr txBox="1"/>
          <p:nvPr/>
        </p:nvSpPr>
        <p:spPr>
          <a:xfrm>
            <a:off x="214282" y="6215082"/>
            <a:ext cx="2643206" cy="461665"/>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Севастополь</a:t>
            </a:r>
            <a:endParaRPr lang="ru-RU" sz="2400" dirty="0">
              <a:latin typeface="Times New Roman" pitchFamily="18" charset="0"/>
              <a:cs typeface="Times New Roman" pitchFamily="18" charset="0"/>
            </a:endParaRPr>
          </a:p>
        </p:txBody>
      </p:sp>
      <p:sp>
        <p:nvSpPr>
          <p:cNvPr id="8" name="TextBox 7"/>
          <p:cNvSpPr txBox="1"/>
          <p:nvPr/>
        </p:nvSpPr>
        <p:spPr>
          <a:xfrm>
            <a:off x="2786050" y="1928802"/>
            <a:ext cx="6357950" cy="477053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За свою историю этот черноморский город-порт пережил не одну войну: Крымскую, Первую мировую, Великую Отечественную. Об этом городе писал пронзительные рассказы Л.Н. Толстой, воевавший здесь в 1854-1855 годах. К началу Великой Отечественной войны этот город был главной военно-морской базой страны. Его героическая защита от немецко-фашистской агрессии началась 30 октября 1941 года и продолжалась 250 дней, войдя в историю как образец активной, длительной обороны приморского города в глубоком тылу врага. Бои за его освобождение начались в апреле 1944 года, особенно ожесточёнными они были у Сапун-горы. 28-метровый обелиск Славы у её подножия хранит память о доблестных освободителях города-героя. Как он называется?</a:t>
            </a:r>
            <a:endParaRPr lang="ru-RU" sz="2400" b="1" dirty="0">
              <a:latin typeface="Times New Roman" pitchFamily="18" charset="0"/>
              <a:cs typeface="Times New Roman" pitchFamily="18" charset="0"/>
            </a:endParaRPr>
          </a:p>
        </p:txBody>
      </p:sp>
      <p:sp>
        <p:nvSpPr>
          <p:cNvPr id="7" name="Управляющая кнопка: далее 6">
            <a:hlinkClick r:id="rId4"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071802" y="571480"/>
            <a:ext cx="6072198" cy="830997"/>
          </a:xfrm>
          <a:prstGeom prst="rect">
            <a:avLst/>
          </a:prstGeom>
          <a:noFill/>
        </p:spPr>
        <p:txBody>
          <a:bodyPr wrap="square" rtlCol="0">
            <a:spAutoFit/>
          </a:bodyPr>
          <a:lstStyle/>
          <a:p>
            <a:r>
              <a:rPr lang="ru-RU" sz="2400" b="1" i="1" dirty="0" smtClean="0">
                <a:latin typeface="Times New Roman" pitchFamily="18" charset="0"/>
                <a:cs typeface="Times New Roman" pitchFamily="18" charset="0"/>
              </a:rPr>
              <a:t>«Чем лучше оружие - тем сильнее воин». 				      М. Горький</a:t>
            </a:r>
            <a:endParaRPr lang="ru-RU" dirty="0"/>
          </a:p>
        </p:txBody>
      </p:sp>
      <p:sp>
        <p:nvSpPr>
          <p:cNvPr id="8" name="TextBox 7"/>
          <p:cNvSpPr txBox="1"/>
          <p:nvPr/>
        </p:nvSpPr>
        <p:spPr>
          <a:xfrm>
            <a:off x="1071538" y="2071678"/>
            <a:ext cx="7858180" cy="452431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Это стрелковое оружие было принято на вооружение Российской Императорской армии ещё в 1891 году, но прекрасные тактико-технические характеристики сделали его основным оружием советской армии и в годы Великой Отечественной войны, поскольку оно было незаменимо в бою на дальней дистанции. За годы войны было выпущено 12 миллионов единиц такого оружия. Оно несколько раз модернизировалось и не раз доказывало свою надежность и простоту изготовления, находясь более полувека в руках тех, кто защищал свою Родину от вражеских полчищ. Как называется это оружие и чьё имя оно носит? </a:t>
            </a:r>
            <a:endParaRPr lang="ru-RU" sz="2400" b="1" dirty="0">
              <a:latin typeface="Times New Roman" pitchFamily="18" charset="0"/>
              <a:cs typeface="Times New Roman" pitchFamily="18" charset="0"/>
            </a:endParaRPr>
          </a:p>
        </p:txBody>
      </p:sp>
      <p:pic>
        <p:nvPicPr>
          <p:cNvPr id="1026" name="Picture 2" descr="https://kupit-shp.ru/upload/iblock/5c5/5c52bf4b212b23aa68081019f880b18a.jpeg"/>
          <p:cNvPicPr>
            <a:picLocks noChangeAspect="1" noChangeArrowheads="1"/>
          </p:cNvPicPr>
          <p:nvPr/>
        </p:nvPicPr>
        <p:blipFill>
          <a:blip r:embed="rId2" cstate="screen">
            <a:clrChange>
              <a:clrFrom>
                <a:srgbClr val="FFFFFF"/>
              </a:clrFrom>
              <a:clrTo>
                <a:srgbClr val="FFFFFF">
                  <a:alpha val="0"/>
                </a:srgbClr>
              </a:clrTo>
            </a:clrChange>
          </a:blip>
          <a:srcRect/>
          <a:stretch>
            <a:fillRect/>
          </a:stretch>
        </p:blipFill>
        <p:spPr bwMode="auto">
          <a:xfrm rot="1987993">
            <a:off x="1805337" y="238367"/>
            <a:ext cx="3786214" cy="2765748"/>
          </a:xfrm>
          <a:prstGeom prst="rect">
            <a:avLst/>
          </a:prstGeom>
          <a:noFill/>
        </p:spPr>
      </p:pic>
      <p:pic>
        <p:nvPicPr>
          <p:cNvPr id="5" name="Picture 4" descr="http://1.bp.blogspot.com/-PqcbD8R1Fp0/VU0FXsHyXLI/AAAAAAAAQqg/828oHXDco20/s1600/28061.jpg"/>
          <p:cNvPicPr>
            <a:picLocks noChangeAspect="1" noChangeArrowheads="1"/>
          </p:cNvPicPr>
          <p:nvPr/>
        </p:nvPicPr>
        <p:blipFill>
          <a:blip r:embed="rId3" cstate="screen">
            <a:clrChange>
              <a:clrFrom>
                <a:srgbClr val="F8F8F8"/>
              </a:clrFrom>
              <a:clrTo>
                <a:srgbClr val="F8F8F8">
                  <a:alpha val="0"/>
                </a:srgbClr>
              </a:clrTo>
            </a:clrChange>
          </a:blip>
          <a:srcRect/>
          <a:stretch>
            <a:fillRect/>
          </a:stretch>
        </p:blipFill>
        <p:spPr bwMode="auto">
          <a:xfrm>
            <a:off x="-285784" y="0"/>
            <a:ext cx="1714512" cy="6858000"/>
          </a:xfrm>
          <a:prstGeom prst="rect">
            <a:avLst/>
          </a:prstGeom>
          <a:noFill/>
        </p:spPr>
      </p:pic>
      <p:sp>
        <p:nvSpPr>
          <p:cNvPr id="4" name="Прямоугольник 3"/>
          <p:cNvSpPr/>
          <p:nvPr/>
        </p:nvSpPr>
        <p:spPr>
          <a:xfrm>
            <a:off x="0" y="0"/>
            <a:ext cx="914400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2800" b="1" dirty="0" smtClean="0">
                <a:latin typeface="Times New Roman" pitchFamily="18" charset="0"/>
                <a:cs typeface="Times New Roman" pitchFamily="18" charset="0"/>
              </a:rPr>
              <a:t>Вооружение в годы Великой Отечественной войны – 1б</a:t>
            </a:r>
            <a:endParaRPr lang="ru-RU" sz="2800" dirty="0">
              <a:latin typeface="Times New Roman" pitchFamily="18" charset="0"/>
              <a:cs typeface="Times New Roman" pitchFamily="18" charset="0"/>
            </a:endParaRPr>
          </a:p>
        </p:txBody>
      </p:sp>
      <p:pic>
        <p:nvPicPr>
          <p:cNvPr id="1028" name="Picture 4" descr="https://ic.pics.livejournal.com/aprosh/84623057/1421785/1421785_original.jpg"/>
          <p:cNvPicPr>
            <a:picLocks noChangeAspect="1" noChangeArrowheads="1"/>
          </p:cNvPicPr>
          <p:nvPr/>
        </p:nvPicPr>
        <p:blipFill>
          <a:blip r:embed="rId4" cstate="print"/>
          <a:srcRect/>
          <a:stretch>
            <a:fillRect/>
          </a:stretch>
        </p:blipFill>
        <p:spPr bwMode="auto">
          <a:xfrm>
            <a:off x="1071538" y="2000240"/>
            <a:ext cx="3857652" cy="4581535"/>
          </a:xfrm>
          <a:prstGeom prst="rect">
            <a:avLst/>
          </a:prstGeom>
          <a:noFill/>
        </p:spPr>
      </p:pic>
      <p:sp>
        <p:nvSpPr>
          <p:cNvPr id="12" name="TextBox 11"/>
          <p:cNvSpPr txBox="1"/>
          <p:nvPr/>
        </p:nvSpPr>
        <p:spPr>
          <a:xfrm>
            <a:off x="4929190" y="2071678"/>
            <a:ext cx="4000528" cy="452431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a:p>
        </p:txBody>
      </p:sp>
      <p:sp>
        <p:nvSpPr>
          <p:cNvPr id="7" name="Управляющая кнопка: далее 6">
            <a:hlinkClick r:id="rId5"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9" name="TextBox 8"/>
          <p:cNvSpPr txBox="1"/>
          <p:nvPr/>
        </p:nvSpPr>
        <p:spPr>
          <a:xfrm>
            <a:off x="4929190" y="1714488"/>
            <a:ext cx="4000528" cy="830997"/>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Трёхлинейная винтовка </a:t>
            </a:r>
            <a:r>
              <a:rPr lang="ru-RU" sz="2400" b="1" i="1" dirty="0" err="1" smtClean="0">
                <a:latin typeface="Times New Roman" pitchFamily="18" charset="0"/>
                <a:cs typeface="Times New Roman" pitchFamily="18" charset="0"/>
              </a:rPr>
              <a:t>Мосина</a:t>
            </a:r>
            <a:r>
              <a:rPr lang="ru-RU" sz="2400" b="1" i="1" dirty="0" smtClean="0">
                <a:latin typeface="Times New Roman" pitchFamily="18" charset="0"/>
                <a:cs typeface="Times New Roman" pitchFamily="18" charset="0"/>
              </a:rPr>
              <a:t>. </a:t>
            </a:r>
          </a:p>
        </p:txBody>
      </p:sp>
      <p:sp>
        <p:nvSpPr>
          <p:cNvPr id="11" name="TextBox 10"/>
          <p:cNvSpPr txBox="1"/>
          <p:nvPr/>
        </p:nvSpPr>
        <p:spPr>
          <a:xfrm>
            <a:off x="1071538" y="6027003"/>
            <a:ext cx="6286544" cy="830997"/>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Генерал-майор Сергей Иванович </a:t>
            </a:r>
            <a:r>
              <a:rPr lang="ru-RU" sz="2400" b="1" i="1" dirty="0" err="1" smtClean="0">
                <a:latin typeface="Times New Roman" pitchFamily="18" charset="0"/>
                <a:cs typeface="Times New Roman" pitchFamily="18" charset="0"/>
              </a:rPr>
              <a:t>Мосин</a:t>
            </a:r>
            <a:r>
              <a:rPr lang="ru-RU" sz="2400" b="1" i="1" dirty="0" smtClean="0">
                <a:latin typeface="Times New Roman" pitchFamily="18" charset="0"/>
                <a:cs typeface="Times New Roman" pitchFamily="18" charset="0"/>
              </a:rPr>
              <a:t> – конструктор данной винтовки.</a:t>
            </a: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amond(in)">
                                      <p:cBhvr>
                                        <p:cTn id="11" dur="2000"/>
                                        <p:tgtEl>
                                          <p:spTgt spid="9"/>
                                        </p:tgtEl>
                                      </p:cBhvr>
                                    </p:animEffect>
                                  </p:childTnLst>
                                </p:cTn>
                              </p:par>
                            </p:childTnLst>
                          </p:cTn>
                        </p:par>
                        <p:par>
                          <p:cTn id="12" fill="hold">
                            <p:stCondLst>
                              <p:cond delay="2500"/>
                            </p:stCondLst>
                            <p:childTnLst>
                              <p:par>
                                <p:cTn id="13" presetID="22" presetClass="entr" presetSubtype="4" fill="hold" nodeType="after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wipe(down)">
                                      <p:cBhvr>
                                        <p:cTn id="15" dur="500"/>
                                        <p:tgtEl>
                                          <p:spTgt spid="1028"/>
                                        </p:tgtEl>
                                      </p:cBhvr>
                                    </p:animEffect>
                                  </p:childTnLst>
                                </p:cTn>
                              </p:par>
                            </p:childTnLst>
                          </p:cTn>
                        </p:par>
                        <p:par>
                          <p:cTn id="16" fill="hold">
                            <p:stCondLst>
                              <p:cond delay="3000"/>
                            </p:stCondLst>
                            <p:childTnLst>
                              <p:par>
                                <p:cTn id="17" presetID="8"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diamond(in)">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071802" y="571480"/>
            <a:ext cx="6072198" cy="830997"/>
          </a:xfrm>
          <a:prstGeom prst="rect">
            <a:avLst/>
          </a:prstGeom>
          <a:noFill/>
        </p:spPr>
        <p:txBody>
          <a:bodyPr wrap="square" rtlCol="0">
            <a:spAutoFit/>
          </a:bodyPr>
          <a:lstStyle/>
          <a:p>
            <a:r>
              <a:rPr lang="ru-RU" sz="2400" b="1" i="1" dirty="0" smtClean="0">
                <a:latin typeface="Times New Roman" pitchFamily="18" charset="0"/>
                <a:cs typeface="Times New Roman" pitchFamily="18" charset="0"/>
              </a:rPr>
              <a:t>«Чем лучше оружие - тем сильнее воин». 				      М. Горький</a:t>
            </a:r>
            <a:endParaRPr lang="ru-RU" dirty="0"/>
          </a:p>
        </p:txBody>
      </p:sp>
      <p:sp>
        <p:nvSpPr>
          <p:cNvPr id="8" name="TextBox 7"/>
          <p:cNvSpPr txBox="1"/>
          <p:nvPr/>
        </p:nvSpPr>
        <p:spPr>
          <a:xfrm>
            <a:off x="4214810" y="2071678"/>
            <a:ext cx="4714908" cy="267765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b="1" dirty="0" smtClean="0">
                <a:latin typeface="Times New Roman" pitchFamily="18" charset="0"/>
                <a:cs typeface="Times New Roman" pitchFamily="18" charset="0"/>
              </a:rPr>
              <a:t> </a:t>
            </a:r>
            <a:r>
              <a:rPr lang="ru-RU" sz="2800" dirty="0" smtClean="0">
                <a:latin typeface="Times New Roman" pitchFamily="18" charset="0"/>
                <a:cs typeface="Times New Roman" pitchFamily="18" charset="0"/>
              </a:rPr>
              <a:t>Какое стрелковое оружие советские солдаты называли ласково «папашей», а в конце войны – «оружием Победы»? Кто конструктор этого оружия?</a:t>
            </a:r>
            <a:endParaRPr lang="ru-RU" sz="2400" dirty="0">
              <a:latin typeface="Times New Roman" pitchFamily="18"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714512" cy="6858000"/>
          </a:xfrm>
          <a:prstGeom prst="rect">
            <a:avLst/>
          </a:prstGeom>
          <a:noFill/>
        </p:spPr>
      </p:pic>
      <p:sp>
        <p:nvSpPr>
          <p:cNvPr id="4" name="Прямоугольник 3"/>
          <p:cNvSpPr/>
          <p:nvPr/>
        </p:nvSpPr>
        <p:spPr>
          <a:xfrm>
            <a:off x="0" y="0"/>
            <a:ext cx="914400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2800" b="1" dirty="0" smtClean="0">
                <a:latin typeface="Times New Roman" pitchFamily="18" charset="0"/>
                <a:cs typeface="Times New Roman" pitchFamily="18" charset="0"/>
              </a:rPr>
              <a:t>Вооружение в годы Великой Отечественной войны – 2б</a:t>
            </a:r>
            <a:endParaRPr lang="ru-RU" sz="2800" dirty="0">
              <a:latin typeface="Times New Roman" pitchFamily="18" charset="0"/>
              <a:cs typeface="Times New Roman" pitchFamily="18" charset="0"/>
            </a:endParaRPr>
          </a:p>
        </p:txBody>
      </p:sp>
      <p:sp>
        <p:nvSpPr>
          <p:cNvPr id="7" name="Управляющая кнопка: далее 6">
            <a:hlinkClick r:id="rId3"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1" name="TextBox 10"/>
          <p:cNvSpPr txBox="1"/>
          <p:nvPr/>
        </p:nvSpPr>
        <p:spPr>
          <a:xfrm>
            <a:off x="1000100" y="3429000"/>
            <a:ext cx="3286148" cy="1938992"/>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ППШ - 7,62-миллиметровый пистолет-пулемёт образца 1941 года системы Шпагина</a:t>
            </a:r>
            <a:endParaRPr lang="ru-RU" sz="2400" dirty="0">
              <a:latin typeface="Times New Roman" pitchFamily="18" charset="0"/>
              <a:cs typeface="Times New Roman" pitchFamily="18" charset="0"/>
            </a:endParaRPr>
          </a:p>
        </p:txBody>
      </p:sp>
      <p:sp>
        <p:nvSpPr>
          <p:cNvPr id="36866" name="AutoShape 2" descr="https://war-time.ru/images/blog/strelkovoe-orujie/pistolet-pulemet/rossiya-sssr/ppsh-41/pod-1/5-obzor-ppsh-0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6868" name="AutoShape 4" descr="https://war-time.ru/images/blog/strelkovoe-orujie/pistolet-pulemet/rossiya-sssr/ppsh-41/pod-1/5-obzor-ppsh-0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6870" name="AutoShape 6" descr="https://war-time.ru/images/blog/strelkovoe-orujie/pistolet-pulemet/rossiya-sssr/ppsh-41/pod-1/5-obzor-ppsh-0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36872" name="Picture 8" descr="https://pbs.twimg.com/media/Du64S5nXcAAJJHP.jpg:large"/>
          <p:cNvPicPr>
            <a:picLocks noChangeAspect="1" noChangeArrowheads="1"/>
          </p:cNvPicPr>
          <p:nvPr/>
        </p:nvPicPr>
        <p:blipFill>
          <a:blip r:embed="rId4" cstate="screen">
            <a:clrChange>
              <a:clrFrom>
                <a:srgbClr val="FFFFFF"/>
              </a:clrFrom>
              <a:clrTo>
                <a:srgbClr val="FFFFFF">
                  <a:alpha val="0"/>
                </a:srgbClr>
              </a:clrTo>
            </a:clrChange>
          </a:blip>
          <a:srcRect/>
          <a:stretch>
            <a:fillRect/>
          </a:stretch>
        </p:blipFill>
        <p:spPr bwMode="auto">
          <a:xfrm rot="21042460">
            <a:off x="488104" y="1430115"/>
            <a:ext cx="4603468" cy="1996035"/>
          </a:xfrm>
          <a:prstGeom prst="rect">
            <a:avLst/>
          </a:prstGeom>
          <a:noFill/>
        </p:spPr>
      </p:pic>
      <p:pic>
        <p:nvPicPr>
          <p:cNvPr id="36876" name="Picture 12" descr="https://pbs.twimg.com/media/DVYQIdCWsAIA4rv.jpg:large"/>
          <p:cNvPicPr>
            <a:picLocks noChangeAspect="1" noChangeArrowheads="1"/>
          </p:cNvPicPr>
          <p:nvPr/>
        </p:nvPicPr>
        <p:blipFill>
          <a:blip r:embed="rId5" cstate="screen"/>
          <a:srcRect/>
          <a:stretch>
            <a:fillRect/>
          </a:stretch>
        </p:blipFill>
        <p:spPr bwMode="auto">
          <a:xfrm>
            <a:off x="4500562" y="1428736"/>
            <a:ext cx="3429023" cy="4572008"/>
          </a:xfrm>
          <a:prstGeom prst="rect">
            <a:avLst/>
          </a:prstGeom>
          <a:noFill/>
        </p:spPr>
      </p:pic>
      <p:sp>
        <p:nvSpPr>
          <p:cNvPr id="17" name="TextBox 16"/>
          <p:cNvSpPr txBox="1"/>
          <p:nvPr/>
        </p:nvSpPr>
        <p:spPr>
          <a:xfrm>
            <a:off x="3929058" y="5657671"/>
            <a:ext cx="4357718" cy="1200329"/>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Конструктор </a:t>
            </a:r>
          </a:p>
          <a:p>
            <a:pPr algn="ctr"/>
            <a:r>
              <a:rPr lang="ru-RU" sz="2400" b="1" i="1" dirty="0" smtClean="0">
                <a:latin typeface="Times New Roman" pitchFamily="18" charset="0"/>
                <a:cs typeface="Times New Roman" pitchFamily="18" charset="0"/>
              </a:rPr>
              <a:t>Георгий Семёнович Шпагин разработал его в 1940 году</a:t>
            </a: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6872"/>
                                        </p:tgtEl>
                                        <p:attrNameLst>
                                          <p:attrName>style.visibility</p:attrName>
                                        </p:attrNameLst>
                                      </p:cBhvr>
                                      <p:to>
                                        <p:strVal val="visible"/>
                                      </p:to>
                                    </p:set>
                                    <p:animEffect transition="in" filter="wipe(down)">
                                      <p:cBhvr>
                                        <p:cTn id="7" dur="500"/>
                                        <p:tgtEl>
                                          <p:spTgt spid="36872"/>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diamond(in)">
                                      <p:cBhvr>
                                        <p:cTn id="11" dur="20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6876"/>
                                        </p:tgtEl>
                                        <p:attrNameLst>
                                          <p:attrName>style.visibility</p:attrName>
                                        </p:attrNameLst>
                                      </p:cBhvr>
                                      <p:to>
                                        <p:strVal val="visible"/>
                                      </p:to>
                                    </p:set>
                                    <p:animEffect transition="in" filter="wipe(down)">
                                      <p:cBhvr>
                                        <p:cTn id="16" dur="500"/>
                                        <p:tgtEl>
                                          <p:spTgt spid="36876"/>
                                        </p:tgtEl>
                                      </p:cBhvr>
                                    </p:animEffect>
                                  </p:childTnLst>
                                </p:cTn>
                              </p:par>
                            </p:childTnLst>
                          </p:cTn>
                        </p:par>
                        <p:par>
                          <p:cTn id="17" fill="hold">
                            <p:stCondLst>
                              <p:cond delay="500"/>
                            </p:stCondLst>
                            <p:childTnLst>
                              <p:par>
                                <p:cTn id="18" presetID="8" presetClass="exit" presetSubtype="16" fill="hold" grpId="0" nodeType="afterEffect">
                                  <p:stCondLst>
                                    <p:cond delay="0"/>
                                  </p:stCondLst>
                                  <p:childTnLst>
                                    <p:animEffect transition="out" filter="diamond(in)">
                                      <p:cBhvr>
                                        <p:cTn id="19" dur="2000"/>
                                        <p:tgtEl>
                                          <p:spTgt spid="8"/>
                                        </p:tgtEl>
                                      </p:cBhvr>
                                    </p:animEffect>
                                    <p:set>
                                      <p:cBhvr>
                                        <p:cTn id="20" dur="1" fill="hold">
                                          <p:stCondLst>
                                            <p:cond delay="1999"/>
                                          </p:stCondLst>
                                        </p:cTn>
                                        <p:tgtEl>
                                          <p:spTgt spid="8"/>
                                        </p:tgtEl>
                                        <p:attrNameLst>
                                          <p:attrName>style.visibility</p:attrName>
                                        </p:attrNameLst>
                                      </p:cBhvr>
                                      <p:to>
                                        <p:strVal val="hidden"/>
                                      </p:to>
                                    </p:set>
                                  </p:childTnLst>
                                </p:cTn>
                              </p:par>
                            </p:childTnLst>
                          </p:cTn>
                        </p:par>
                        <p:par>
                          <p:cTn id="21" fill="hold">
                            <p:stCondLst>
                              <p:cond delay="2500"/>
                            </p:stCondLst>
                            <p:childTnLst>
                              <p:par>
                                <p:cTn id="22" presetID="8" presetClass="entr" presetSubtype="16"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diamond(in)">
                                      <p:cBhvr>
                                        <p:cTn id="24"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071802" y="571480"/>
            <a:ext cx="6072198" cy="830997"/>
          </a:xfrm>
          <a:prstGeom prst="rect">
            <a:avLst/>
          </a:prstGeom>
          <a:noFill/>
        </p:spPr>
        <p:txBody>
          <a:bodyPr wrap="square" rtlCol="0">
            <a:spAutoFit/>
          </a:bodyPr>
          <a:lstStyle/>
          <a:p>
            <a:r>
              <a:rPr lang="ru-RU" sz="2400" b="1" i="1" dirty="0" smtClean="0">
                <a:latin typeface="Times New Roman" pitchFamily="18" charset="0"/>
                <a:cs typeface="Times New Roman" pitchFamily="18" charset="0"/>
              </a:rPr>
              <a:t>«Чем лучше оружие - тем сильнее воин». 				      М. Горький</a:t>
            </a:r>
            <a:endParaRPr lang="ru-RU" dirty="0"/>
          </a:p>
        </p:txBody>
      </p:sp>
      <p:sp>
        <p:nvSpPr>
          <p:cNvPr id="8" name="TextBox 7"/>
          <p:cNvSpPr txBox="1"/>
          <p:nvPr/>
        </p:nvSpPr>
        <p:spPr>
          <a:xfrm>
            <a:off x="1357290" y="1595021"/>
            <a:ext cx="7500990" cy="452431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b="1"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Данный вид станкового пулемёта был создан американским инженером ещё в 1883 году и с тех пор носит его имя. Оружие прекрасно зарекомендовало себя в годы Первой мировой и Гражданской войн. В Великой Отечественной войне использовался пулемет образца 1910 года, усовершенствованный тульскими мастерами П.П. Третьяковым и И.А. Пастуховым. Он состоял на вооружении пулемётных рот стрелковых и пулеметно-артиллерийских батальонов, пулемётных эскадронов кавалерийских полков, устанавливался на бронепоездах и бронекатерах. Заправленный лентой на 250 патронов, пулемёт прицельно бил на 2,5 километра, делая в минуту до 300 выстрелов. О каком пулемёте идёт речь?</a:t>
            </a:r>
            <a:endParaRPr lang="ru-RU" sz="2200" dirty="0">
              <a:latin typeface="Times New Roman" pitchFamily="18"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714512" cy="6858000"/>
          </a:xfrm>
          <a:prstGeom prst="rect">
            <a:avLst/>
          </a:prstGeom>
          <a:noFill/>
        </p:spPr>
      </p:pic>
      <p:sp>
        <p:nvSpPr>
          <p:cNvPr id="4" name="Прямоугольник 3"/>
          <p:cNvSpPr/>
          <p:nvPr/>
        </p:nvSpPr>
        <p:spPr>
          <a:xfrm>
            <a:off x="0" y="0"/>
            <a:ext cx="914400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2800" b="1" dirty="0" smtClean="0">
                <a:latin typeface="Times New Roman" pitchFamily="18" charset="0"/>
                <a:cs typeface="Times New Roman" pitchFamily="18" charset="0"/>
              </a:rPr>
              <a:t>Вооружение в годы Великой Отечественной войны – 3б</a:t>
            </a:r>
            <a:endParaRPr lang="ru-RU" sz="2800" dirty="0">
              <a:latin typeface="Times New Roman" pitchFamily="18" charset="0"/>
              <a:cs typeface="Times New Roman" pitchFamily="18" charset="0"/>
            </a:endParaRPr>
          </a:p>
        </p:txBody>
      </p:sp>
      <p:sp>
        <p:nvSpPr>
          <p:cNvPr id="36866" name="AutoShape 2" descr="https://war-time.ru/images/blog/strelkovoe-orujie/pistolet-pulemet/rossiya-sssr/ppsh-41/pod-1/5-obzor-ppsh-0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6868" name="AutoShape 4" descr="https://war-time.ru/images/blog/strelkovoe-orujie/pistolet-pulemet/rossiya-sssr/ppsh-41/pod-1/5-obzor-ppsh-0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6870" name="AutoShape 6" descr="https://war-time.ru/images/blog/strelkovoe-orujie/pistolet-pulemet/rossiya-sssr/ppsh-41/pod-1/5-obzor-ppsh-0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7" name="TextBox 16"/>
          <p:cNvSpPr txBox="1"/>
          <p:nvPr/>
        </p:nvSpPr>
        <p:spPr>
          <a:xfrm>
            <a:off x="1357290" y="6143644"/>
            <a:ext cx="7500990" cy="461665"/>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Станковый пулемёт «Максим»</a:t>
            </a:r>
            <a:endParaRPr lang="ru-RU" sz="2400" dirty="0">
              <a:latin typeface="Times New Roman" pitchFamily="18" charset="0"/>
              <a:cs typeface="Times New Roman" pitchFamily="18" charset="0"/>
            </a:endParaRPr>
          </a:p>
        </p:txBody>
      </p:sp>
      <p:pic>
        <p:nvPicPr>
          <p:cNvPr id="38914" name="Picture 2" descr="https://i0.wp.com/smallarms.ru/arms/maxim/gl/m_1910_1.jpg"/>
          <p:cNvPicPr>
            <a:picLocks noChangeAspect="1" noChangeArrowheads="1"/>
          </p:cNvPicPr>
          <p:nvPr/>
        </p:nvPicPr>
        <p:blipFill>
          <a:blip r:embed="rId3" cstate="screen"/>
          <a:srcRect/>
          <a:stretch>
            <a:fillRect/>
          </a:stretch>
        </p:blipFill>
        <p:spPr bwMode="auto">
          <a:xfrm>
            <a:off x="1428728" y="1714488"/>
            <a:ext cx="7358114" cy="4286280"/>
          </a:xfrm>
          <a:prstGeom prst="rect">
            <a:avLst/>
          </a:prstGeom>
          <a:noFill/>
        </p:spPr>
      </p:pic>
      <p:sp>
        <p:nvSpPr>
          <p:cNvPr id="7" name="Управляющая кнопка: далее 6">
            <a:hlinkClick r:id="rId4"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wipe(down)">
                                      <p:cBhvr>
                                        <p:cTn id="7" dur="500"/>
                                        <p:tgtEl>
                                          <p:spTgt spid="38914"/>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diamond(in)">
                                      <p:cBhvr>
                                        <p:cTn id="11"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071802" y="571480"/>
            <a:ext cx="6072198" cy="830997"/>
          </a:xfrm>
          <a:prstGeom prst="rect">
            <a:avLst/>
          </a:prstGeom>
          <a:noFill/>
        </p:spPr>
        <p:txBody>
          <a:bodyPr wrap="square" rtlCol="0">
            <a:spAutoFit/>
          </a:bodyPr>
          <a:lstStyle/>
          <a:p>
            <a:r>
              <a:rPr lang="ru-RU" sz="2400" b="1" i="1" dirty="0" smtClean="0">
                <a:latin typeface="Times New Roman" pitchFamily="18" charset="0"/>
                <a:cs typeface="Times New Roman" pitchFamily="18" charset="0"/>
              </a:rPr>
              <a:t>«Чем лучше оружие - тем сильнее воин». 				      М. Горький</a:t>
            </a:r>
            <a:endParaRPr lang="ru-RU" dirty="0"/>
          </a:p>
        </p:txBody>
      </p:sp>
      <p:sp>
        <p:nvSpPr>
          <p:cNvPr id="8" name="TextBox 7"/>
          <p:cNvSpPr txBox="1"/>
          <p:nvPr/>
        </p:nvSpPr>
        <p:spPr>
          <a:xfrm>
            <a:off x="5143504" y="1785926"/>
            <a:ext cx="3786214" cy="193899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Назовите основные виды личного оружия командиров Красной Армии в годы Великой Отечественной войны.</a:t>
            </a:r>
            <a:endParaRPr lang="ru-RU" sz="2000" dirty="0">
              <a:latin typeface="Times New Roman" pitchFamily="18"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714512" cy="6858000"/>
          </a:xfrm>
          <a:prstGeom prst="rect">
            <a:avLst/>
          </a:prstGeom>
          <a:noFill/>
        </p:spPr>
      </p:pic>
      <p:sp>
        <p:nvSpPr>
          <p:cNvPr id="4" name="Прямоугольник 3"/>
          <p:cNvSpPr/>
          <p:nvPr/>
        </p:nvSpPr>
        <p:spPr>
          <a:xfrm>
            <a:off x="0" y="0"/>
            <a:ext cx="914400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2800" b="1" dirty="0" smtClean="0">
                <a:latin typeface="Times New Roman" pitchFamily="18" charset="0"/>
                <a:cs typeface="Times New Roman" pitchFamily="18" charset="0"/>
              </a:rPr>
              <a:t>Вооружение в годы Великой Отечественной войны – 4б</a:t>
            </a:r>
            <a:endParaRPr lang="ru-RU" sz="2800" dirty="0">
              <a:latin typeface="Times New Roman" pitchFamily="18" charset="0"/>
              <a:cs typeface="Times New Roman" pitchFamily="18" charset="0"/>
            </a:endParaRPr>
          </a:p>
        </p:txBody>
      </p:sp>
      <p:sp>
        <p:nvSpPr>
          <p:cNvPr id="7" name="Управляющая кнопка: далее 6">
            <a:hlinkClick r:id="rId3"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1" name="TextBox 10"/>
          <p:cNvSpPr txBox="1"/>
          <p:nvPr/>
        </p:nvSpPr>
        <p:spPr>
          <a:xfrm>
            <a:off x="6786578" y="5000636"/>
            <a:ext cx="2357422" cy="1323439"/>
          </a:xfrm>
          <a:prstGeom prst="rect">
            <a:avLst/>
          </a:prstGeom>
          <a:solidFill>
            <a:srgbClr val="E0DFDC"/>
          </a:solidFill>
        </p:spPr>
        <p:txBody>
          <a:bodyPr wrap="square" rtlCol="0">
            <a:spAutoFit/>
          </a:bodyPr>
          <a:lstStyle/>
          <a:p>
            <a:pPr algn="ctr"/>
            <a:r>
              <a:rPr lang="ru-RU" sz="2000" b="1" i="1" dirty="0" smtClean="0">
                <a:latin typeface="Times New Roman" pitchFamily="18" charset="0"/>
                <a:cs typeface="Times New Roman" pitchFamily="18" charset="0"/>
              </a:rPr>
              <a:t>Пистолет ТТ (Тульский, Токарева) образца 1933 года</a:t>
            </a:r>
            <a:endParaRPr lang="ru-RU" sz="2000" dirty="0">
              <a:latin typeface="Times New Roman" pitchFamily="18" charset="0"/>
              <a:cs typeface="Times New Roman" pitchFamily="18" charset="0"/>
            </a:endParaRPr>
          </a:p>
        </p:txBody>
      </p:sp>
      <p:sp>
        <p:nvSpPr>
          <p:cNvPr id="36866" name="AutoShape 2" descr="https://war-time.ru/images/blog/strelkovoe-orujie/pistolet-pulemet/rossiya-sssr/ppsh-41/pod-1/5-obzor-ppsh-0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6868" name="AutoShape 4" descr="https://war-time.ru/images/blog/strelkovoe-orujie/pistolet-pulemet/rossiya-sssr/ppsh-41/pod-1/5-obzor-ppsh-0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6870" name="AutoShape 6" descr="https://war-time.ru/images/blog/strelkovoe-orujie/pistolet-pulemet/rossiya-sssr/ppsh-41/pod-1/5-obzor-ppsh-0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36874" name="Picture 10" descr="https://xn----7sblqwdegk2n.xn--p1ai/uploads/posts/2019-06/1560516417_d7cbecba-7299-4949-a87e-1fcc565e8136.jpg"/>
          <p:cNvPicPr>
            <a:picLocks noChangeAspect="1" noChangeArrowheads="1"/>
          </p:cNvPicPr>
          <p:nvPr/>
        </p:nvPicPr>
        <p:blipFill>
          <a:blip r:embed="rId4" cstate="screen"/>
          <a:srcRect/>
          <a:stretch>
            <a:fillRect/>
          </a:stretch>
        </p:blipFill>
        <p:spPr bwMode="auto">
          <a:xfrm>
            <a:off x="1357290" y="1285860"/>
            <a:ext cx="3571900" cy="4762534"/>
          </a:xfrm>
          <a:prstGeom prst="rect">
            <a:avLst/>
          </a:prstGeom>
          <a:noFill/>
        </p:spPr>
      </p:pic>
      <p:sp>
        <p:nvSpPr>
          <p:cNvPr id="17" name="TextBox 16"/>
          <p:cNvSpPr txBox="1"/>
          <p:nvPr/>
        </p:nvSpPr>
        <p:spPr>
          <a:xfrm>
            <a:off x="1357290" y="5572140"/>
            <a:ext cx="3643338" cy="830997"/>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Конструктор Фёдор Васильевич Токарев</a:t>
            </a:r>
            <a:endParaRPr lang="ru-RU" sz="2400" dirty="0">
              <a:latin typeface="Times New Roman" pitchFamily="18" charset="0"/>
              <a:cs typeface="Times New Roman" pitchFamily="18" charset="0"/>
            </a:endParaRPr>
          </a:p>
        </p:txBody>
      </p:sp>
      <p:pic>
        <p:nvPicPr>
          <p:cNvPr id="37890" name="Picture 2" descr="http://infoguns.com/assets/images/0320.jpg"/>
          <p:cNvPicPr>
            <a:picLocks noChangeAspect="1" noChangeArrowheads="1"/>
          </p:cNvPicPr>
          <p:nvPr/>
        </p:nvPicPr>
        <p:blipFill>
          <a:blip r:embed="rId5" cstate="screen">
            <a:clrChange>
              <a:clrFrom>
                <a:srgbClr val="FCFCFC"/>
              </a:clrFrom>
              <a:clrTo>
                <a:srgbClr val="FCFCFC">
                  <a:alpha val="0"/>
                </a:srgbClr>
              </a:clrTo>
            </a:clrChange>
          </a:blip>
          <a:srcRect/>
          <a:stretch>
            <a:fillRect/>
          </a:stretch>
        </p:blipFill>
        <p:spPr bwMode="auto">
          <a:xfrm>
            <a:off x="6000760" y="3714752"/>
            <a:ext cx="2416161" cy="1764354"/>
          </a:xfrm>
          <a:prstGeom prst="rect">
            <a:avLst/>
          </a:prstGeom>
          <a:noFill/>
        </p:spPr>
      </p:pic>
      <p:pic>
        <p:nvPicPr>
          <p:cNvPr id="37892" name="Picture 4" descr="https://worldweapon.info/sites/default/files/pistols_revolvers/nagant/nagant-m1895_021.png"/>
          <p:cNvPicPr>
            <a:picLocks noChangeAspect="1" noChangeArrowheads="1"/>
          </p:cNvPicPr>
          <p:nvPr/>
        </p:nvPicPr>
        <p:blipFill>
          <a:blip r:embed="rId6" cstate="screen"/>
          <a:srcRect/>
          <a:stretch>
            <a:fillRect/>
          </a:stretch>
        </p:blipFill>
        <p:spPr bwMode="auto">
          <a:xfrm flipH="1">
            <a:off x="5429256" y="3643314"/>
            <a:ext cx="3286116" cy="2185268"/>
          </a:xfrm>
          <a:prstGeom prst="rect">
            <a:avLst/>
          </a:prstGeom>
          <a:noFill/>
        </p:spPr>
      </p:pic>
      <p:sp>
        <p:nvSpPr>
          <p:cNvPr id="16" name="TextBox 15"/>
          <p:cNvSpPr txBox="1"/>
          <p:nvPr/>
        </p:nvSpPr>
        <p:spPr>
          <a:xfrm>
            <a:off x="6786578" y="5072074"/>
            <a:ext cx="2357422" cy="1323439"/>
          </a:xfrm>
          <a:prstGeom prst="rect">
            <a:avLst/>
          </a:prstGeom>
          <a:solidFill>
            <a:srgbClr val="E0DFDC"/>
          </a:solidFill>
        </p:spPr>
        <p:txBody>
          <a:bodyPr wrap="square" rtlCol="0">
            <a:spAutoFit/>
          </a:bodyPr>
          <a:lstStyle/>
          <a:p>
            <a:pPr algn="ctr"/>
            <a:r>
              <a:rPr lang="ru-RU" sz="2000" b="1" i="1" dirty="0" smtClean="0">
                <a:latin typeface="Times New Roman" pitchFamily="18" charset="0"/>
                <a:cs typeface="Times New Roman" pitchFamily="18" charset="0"/>
              </a:rPr>
              <a:t>револьвер системы «наган» образца 1895 года</a:t>
            </a:r>
          </a:p>
          <a:p>
            <a:pPr algn="ctr"/>
            <a:endParaRPr lang="ru-RU" sz="2000" dirty="0">
              <a:latin typeface="Times New Roman" pitchFamily="18" charset="0"/>
              <a:cs typeface="Times New Roman" pitchFamily="18" charset="0"/>
            </a:endParaRPr>
          </a:p>
        </p:txBody>
      </p:sp>
      <p:pic>
        <p:nvPicPr>
          <p:cNvPr id="37894" name="Picture 6" descr="https://ic.pics.livejournal.com/vladimirtan/77915656/5575633/5575633_900.jpg"/>
          <p:cNvPicPr>
            <a:picLocks noChangeAspect="1" noChangeArrowheads="1"/>
          </p:cNvPicPr>
          <p:nvPr/>
        </p:nvPicPr>
        <p:blipFill>
          <a:blip r:embed="rId7" cstate="print"/>
          <a:srcRect/>
          <a:stretch>
            <a:fillRect/>
          </a:stretch>
        </p:blipFill>
        <p:spPr bwMode="auto">
          <a:xfrm>
            <a:off x="1000100" y="1214422"/>
            <a:ext cx="4486064" cy="4286280"/>
          </a:xfrm>
          <a:prstGeom prst="rect">
            <a:avLst/>
          </a:prstGeom>
          <a:noFill/>
        </p:spPr>
      </p:pic>
      <p:sp>
        <p:nvSpPr>
          <p:cNvPr id="18" name="TextBox 17"/>
          <p:cNvSpPr txBox="1"/>
          <p:nvPr/>
        </p:nvSpPr>
        <p:spPr>
          <a:xfrm>
            <a:off x="1428728" y="5572140"/>
            <a:ext cx="3643338" cy="830997"/>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бельгийские оружейники Эмиль и Леон Наган</a:t>
            </a: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diamond(in)">
                                      <p:cBhvr>
                                        <p:cTn id="7" dur="2000"/>
                                        <p:tgtEl>
                                          <p:spTgt spid="37890"/>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diamond(in)">
                                      <p:cBhvr>
                                        <p:cTn id="11" dur="20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nodeType="clickEffect">
                                  <p:stCondLst>
                                    <p:cond delay="0"/>
                                  </p:stCondLst>
                                  <p:childTnLst>
                                    <p:set>
                                      <p:cBhvr>
                                        <p:cTn id="15" dur="1" fill="hold">
                                          <p:stCondLst>
                                            <p:cond delay="0"/>
                                          </p:stCondLst>
                                        </p:cTn>
                                        <p:tgtEl>
                                          <p:spTgt spid="36874"/>
                                        </p:tgtEl>
                                        <p:attrNameLst>
                                          <p:attrName>style.visibility</p:attrName>
                                        </p:attrNameLst>
                                      </p:cBhvr>
                                      <p:to>
                                        <p:strVal val="visible"/>
                                      </p:to>
                                    </p:set>
                                    <p:animEffect transition="in" filter="diamond(in)">
                                      <p:cBhvr>
                                        <p:cTn id="16" dur="2000"/>
                                        <p:tgtEl>
                                          <p:spTgt spid="36874"/>
                                        </p:tgtEl>
                                      </p:cBhvr>
                                    </p:animEffect>
                                  </p:childTnLst>
                                </p:cTn>
                              </p:par>
                            </p:childTnLst>
                          </p:cTn>
                        </p:par>
                        <p:par>
                          <p:cTn id="17" fill="hold">
                            <p:stCondLst>
                              <p:cond delay="2000"/>
                            </p:stCondLst>
                            <p:childTnLst>
                              <p:par>
                                <p:cTn id="18" presetID="8" presetClass="entr" presetSubtype="16"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diamond(in)">
                                      <p:cBhvr>
                                        <p:cTn id="20" dur="20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nodeType="clickEffect">
                                  <p:stCondLst>
                                    <p:cond delay="0"/>
                                  </p:stCondLst>
                                  <p:childTnLst>
                                    <p:set>
                                      <p:cBhvr>
                                        <p:cTn id="24" dur="1" fill="hold">
                                          <p:stCondLst>
                                            <p:cond delay="0"/>
                                          </p:stCondLst>
                                        </p:cTn>
                                        <p:tgtEl>
                                          <p:spTgt spid="37892"/>
                                        </p:tgtEl>
                                        <p:attrNameLst>
                                          <p:attrName>style.visibility</p:attrName>
                                        </p:attrNameLst>
                                      </p:cBhvr>
                                      <p:to>
                                        <p:strVal val="visible"/>
                                      </p:to>
                                    </p:set>
                                    <p:animEffect transition="in" filter="diamond(in)">
                                      <p:cBhvr>
                                        <p:cTn id="25" dur="2000"/>
                                        <p:tgtEl>
                                          <p:spTgt spid="37892"/>
                                        </p:tgtEl>
                                      </p:cBhvr>
                                    </p:animEffect>
                                  </p:childTnLst>
                                </p:cTn>
                              </p:par>
                              <p:par>
                                <p:cTn id="26" presetID="9" presetClass="exit" presetSubtype="0" fill="hold" nodeType="withEffect">
                                  <p:stCondLst>
                                    <p:cond delay="0"/>
                                  </p:stCondLst>
                                  <p:childTnLst>
                                    <p:animEffect transition="out" filter="dissolve">
                                      <p:cBhvr>
                                        <p:cTn id="27" dur="500"/>
                                        <p:tgtEl>
                                          <p:spTgt spid="37890"/>
                                        </p:tgtEl>
                                      </p:cBhvr>
                                    </p:animEffect>
                                    <p:set>
                                      <p:cBhvr>
                                        <p:cTn id="28" dur="1" fill="hold">
                                          <p:stCondLst>
                                            <p:cond delay="499"/>
                                          </p:stCondLst>
                                        </p:cTn>
                                        <p:tgtEl>
                                          <p:spTgt spid="37890"/>
                                        </p:tgtEl>
                                        <p:attrNameLst>
                                          <p:attrName>style.visibility</p:attrName>
                                        </p:attrNameLst>
                                      </p:cBhvr>
                                      <p:to>
                                        <p:strVal val="hidden"/>
                                      </p:to>
                                    </p:set>
                                  </p:childTnLst>
                                </p:cTn>
                              </p:par>
                            </p:childTnLst>
                          </p:cTn>
                        </p:par>
                        <p:par>
                          <p:cTn id="29" fill="hold">
                            <p:stCondLst>
                              <p:cond delay="2000"/>
                            </p:stCondLst>
                            <p:childTnLst>
                              <p:par>
                                <p:cTn id="30" presetID="8" presetClass="entr" presetSubtype="16"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amond(in)">
                                      <p:cBhvr>
                                        <p:cTn id="32" dur="2000"/>
                                        <p:tgtEl>
                                          <p:spTgt spid="16"/>
                                        </p:tgtEl>
                                      </p:cBhvr>
                                    </p:animEffect>
                                  </p:childTnLst>
                                </p:cTn>
                              </p:par>
                            </p:childTnLst>
                          </p:cTn>
                        </p:par>
                        <p:par>
                          <p:cTn id="33" fill="hold">
                            <p:stCondLst>
                              <p:cond delay="4000"/>
                            </p:stCondLst>
                            <p:childTnLst>
                              <p:par>
                                <p:cTn id="34" presetID="22" presetClass="entr" presetSubtype="4" fill="hold" nodeType="afterEffect">
                                  <p:stCondLst>
                                    <p:cond delay="0"/>
                                  </p:stCondLst>
                                  <p:childTnLst>
                                    <p:set>
                                      <p:cBhvr>
                                        <p:cTn id="35" dur="1" fill="hold">
                                          <p:stCondLst>
                                            <p:cond delay="0"/>
                                          </p:stCondLst>
                                        </p:cTn>
                                        <p:tgtEl>
                                          <p:spTgt spid="37894"/>
                                        </p:tgtEl>
                                        <p:attrNameLst>
                                          <p:attrName>style.visibility</p:attrName>
                                        </p:attrNameLst>
                                      </p:cBhvr>
                                      <p:to>
                                        <p:strVal val="visible"/>
                                      </p:to>
                                    </p:set>
                                    <p:animEffect transition="in" filter="wipe(down)">
                                      <p:cBhvr>
                                        <p:cTn id="36" dur="500"/>
                                        <p:tgtEl>
                                          <p:spTgt spid="37894"/>
                                        </p:tgtEl>
                                      </p:cBhvr>
                                    </p:animEffect>
                                  </p:childTnLst>
                                </p:cTn>
                              </p:par>
                            </p:childTnLst>
                          </p:cTn>
                        </p:par>
                        <p:par>
                          <p:cTn id="37" fill="hold">
                            <p:stCondLst>
                              <p:cond delay="4500"/>
                            </p:stCondLst>
                            <p:childTnLst>
                              <p:par>
                                <p:cTn id="38" presetID="8" presetClass="entr" presetSubtype="16"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diamond(in)">
                                      <p:cBhvr>
                                        <p:cTn id="4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7" grpId="0" animBg="1"/>
      <p:bldP spid="16" grpId="0" animBg="1"/>
      <p:bldP spid="1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071802" y="571480"/>
            <a:ext cx="6072198" cy="830997"/>
          </a:xfrm>
          <a:prstGeom prst="rect">
            <a:avLst/>
          </a:prstGeom>
          <a:noFill/>
        </p:spPr>
        <p:txBody>
          <a:bodyPr wrap="square" rtlCol="0">
            <a:spAutoFit/>
          </a:bodyPr>
          <a:lstStyle/>
          <a:p>
            <a:r>
              <a:rPr lang="ru-RU" sz="2400" b="1" i="1" dirty="0" smtClean="0">
                <a:latin typeface="Times New Roman" pitchFamily="18" charset="0"/>
                <a:cs typeface="Times New Roman" pitchFamily="18" charset="0"/>
              </a:rPr>
              <a:t>«Чем лучше оружие - тем сильнее воин». 				      М. Горький</a:t>
            </a:r>
            <a:endParaRPr lang="ru-RU" dirty="0"/>
          </a:p>
        </p:txBody>
      </p:sp>
      <p:sp>
        <p:nvSpPr>
          <p:cNvPr id="8" name="TextBox 7"/>
          <p:cNvSpPr txBox="1"/>
          <p:nvPr/>
        </p:nvSpPr>
        <p:spPr>
          <a:xfrm>
            <a:off x="1357290" y="1595021"/>
            <a:ext cx="7500990" cy="507831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b="1" smtClean="0">
                <a:latin typeface="Times New Roman" pitchFamily="18" charset="0"/>
                <a:cs typeface="Times New Roman" pitchFamily="18" charset="0"/>
              </a:rPr>
              <a:t> </a:t>
            </a:r>
            <a:r>
              <a:rPr lang="ru-RU" sz="2000" smtClean="0">
                <a:latin typeface="Times New Roman" pitchFamily="18" charset="0"/>
                <a:cs typeface="Times New Roman" pitchFamily="18" charset="0"/>
              </a:rPr>
              <a:t>Этот советский средний танк был самым массовым танком периода Великой Отечественной войны. Своей славе он во многом обязан превосходным ходовым характеристикам. Их обеспечил дизельный двигатель В-2 мощностью 500 лошадиных сил, благодаря которому танк мог двигаться со скоростью 54 км/ч по шоссе и 25 км/ч по пересечённой местности. Широкие гусеницы делали его необычайно манёвренным и способным проходить через самую вязкую грязь и огромные снежные сугробы. </a:t>
            </a:r>
            <a:r>
              <a:rPr lang="ru-RU" sz="2000" b="1" i="1" smtClean="0">
                <a:latin typeface="Times New Roman" pitchFamily="18" charset="0"/>
                <a:cs typeface="Times New Roman" pitchFamily="18" charset="0"/>
              </a:rPr>
              <a:t> </a:t>
            </a:r>
            <a:r>
              <a:rPr lang="ru-RU" sz="2000" smtClean="0">
                <a:latin typeface="Times New Roman" pitchFamily="18" charset="0"/>
                <a:cs typeface="Times New Roman" pitchFamily="18" charset="0"/>
              </a:rPr>
              <a:t>Ещё один секрет успеха боевой машины крылся в его достаточно толстой броне, а также в вооружении длинноствольным 76-миллиметровым, а затем 85-миллиметровым орудием. Англичанин Стивен Бисти в 1990 году издал книгу «Чудесные сечения», описывающую  18 технических чудес света. Одним из них он  назвал лучший советский танк периода Великой Отечественной войны. Назовите этот танк и имя его главного конструктора.</a:t>
            </a:r>
            <a:endParaRPr lang="ru-RU" sz="2200" dirty="0">
              <a:latin typeface="Times New Roman" pitchFamily="18"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714512" cy="6858000"/>
          </a:xfrm>
          <a:prstGeom prst="rect">
            <a:avLst/>
          </a:prstGeom>
          <a:noFill/>
        </p:spPr>
      </p:pic>
      <p:sp>
        <p:nvSpPr>
          <p:cNvPr id="4" name="Прямоугольник 3"/>
          <p:cNvSpPr/>
          <p:nvPr/>
        </p:nvSpPr>
        <p:spPr>
          <a:xfrm>
            <a:off x="0" y="0"/>
            <a:ext cx="914400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2800" b="1" dirty="0" smtClean="0">
                <a:latin typeface="Times New Roman" pitchFamily="18" charset="0"/>
                <a:cs typeface="Times New Roman" pitchFamily="18" charset="0"/>
              </a:rPr>
              <a:t>Вооружение в годы Великой Отечественной войны – 5б</a:t>
            </a:r>
            <a:endParaRPr lang="ru-RU" sz="2800" dirty="0">
              <a:latin typeface="Times New Roman" pitchFamily="18" charset="0"/>
              <a:cs typeface="Times New Roman" pitchFamily="18" charset="0"/>
            </a:endParaRPr>
          </a:p>
        </p:txBody>
      </p:sp>
      <p:sp>
        <p:nvSpPr>
          <p:cNvPr id="36866" name="AutoShape 2" descr="https://war-time.ru/images/blog/strelkovoe-orujie/pistolet-pulemet/rossiya-sssr/ppsh-41/pod-1/5-obzor-ppsh-0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6868" name="AutoShape 4" descr="https://war-time.ru/images/blog/strelkovoe-orujie/pistolet-pulemet/rossiya-sssr/ppsh-41/pod-1/5-obzor-ppsh-0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6870" name="AutoShape 6" descr="https://war-time.ru/images/blog/strelkovoe-orujie/pistolet-pulemet/rossiya-sssr/ppsh-41/pod-1/5-obzor-ppsh-0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7" name="TextBox 16"/>
          <p:cNvSpPr txBox="1"/>
          <p:nvPr/>
        </p:nvSpPr>
        <p:spPr>
          <a:xfrm>
            <a:off x="1357290" y="5857893"/>
            <a:ext cx="7500990" cy="830997"/>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Средний танк Т-34; создатель танка – инженер-конструктор Михаил Ильич Кошкин</a:t>
            </a:r>
            <a:endParaRPr lang="ru-RU" sz="2400" dirty="0">
              <a:latin typeface="Times New Roman" pitchFamily="18" charset="0"/>
              <a:cs typeface="Times New Roman" pitchFamily="18" charset="0"/>
            </a:endParaRPr>
          </a:p>
        </p:txBody>
      </p:sp>
      <p:sp>
        <p:nvSpPr>
          <p:cNvPr id="7" name="Управляющая кнопка: далее 6">
            <a:hlinkClick r:id="rId3"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39938" name="Picture 2" descr="https://i.pinimg.com/originals/79/3a/24/793a242379a60903cbff129721c18ad5.jpg"/>
          <p:cNvPicPr>
            <a:picLocks noChangeAspect="1" noChangeArrowheads="1"/>
          </p:cNvPicPr>
          <p:nvPr/>
        </p:nvPicPr>
        <p:blipFill>
          <a:blip r:embed="rId4" cstate="screen"/>
          <a:srcRect/>
          <a:stretch>
            <a:fillRect/>
          </a:stretch>
        </p:blipFill>
        <p:spPr bwMode="auto">
          <a:xfrm>
            <a:off x="1357290" y="1571612"/>
            <a:ext cx="3857652" cy="4357718"/>
          </a:xfrm>
          <a:prstGeom prst="rect">
            <a:avLst/>
          </a:prstGeom>
          <a:noFill/>
        </p:spPr>
      </p:pic>
      <p:pic>
        <p:nvPicPr>
          <p:cNvPr id="39940" name="Picture 4" descr="http://lkprf.ru/images/content/documents/14/147cd70bc1cf7b8867388151601cd41f/1/_resized/547a0531964f489c60aa946a3801e85d-c6dd2d05d3c1769003a762575d3e664e.jpg"/>
          <p:cNvPicPr>
            <a:picLocks noChangeAspect="1" noChangeArrowheads="1"/>
          </p:cNvPicPr>
          <p:nvPr/>
        </p:nvPicPr>
        <p:blipFill>
          <a:blip r:embed="rId5" cstate="screen"/>
          <a:srcRect/>
          <a:stretch>
            <a:fillRect/>
          </a:stretch>
        </p:blipFill>
        <p:spPr bwMode="auto">
          <a:xfrm>
            <a:off x="5143504" y="1571612"/>
            <a:ext cx="4000496" cy="435771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diamond(in)">
                                      <p:cBhvr>
                                        <p:cTn id="7" dur="2000"/>
                                        <p:tgtEl>
                                          <p:spTgt spid="39938"/>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39940"/>
                                        </p:tgtEl>
                                        <p:attrNameLst>
                                          <p:attrName>style.visibility</p:attrName>
                                        </p:attrNameLst>
                                      </p:cBhvr>
                                      <p:to>
                                        <p:strVal val="visible"/>
                                      </p:to>
                                    </p:set>
                                    <p:animEffect transition="in" filter="diamond(in)">
                                      <p:cBhvr>
                                        <p:cTn id="11" dur="2000"/>
                                        <p:tgtEl>
                                          <p:spTgt spid="39940"/>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diamond(in)">
                                      <p:cBhvr>
                                        <p:cTn id="15"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857356" y="214290"/>
            <a:ext cx="7286644"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«Музы не молчали…» </a:t>
            </a:r>
            <a:r>
              <a:rPr lang="ru-RU" sz="2400" b="1" dirty="0" smtClean="0">
                <a:latin typeface="Times New Roman" pitchFamily="18" charset="0"/>
                <a:ea typeface="Calibri" pitchFamily="34" charset="0"/>
                <a:cs typeface="Times New Roman" pitchFamily="18" charset="0"/>
              </a:rPr>
              <a:t>– 1б</a:t>
            </a:r>
            <a:endParaRPr lang="ru-RU" sz="2400" b="1" dirty="0">
              <a:latin typeface="Times New Roman" pitchFamily="18" charset="0"/>
              <a:ea typeface="Calibri" pitchFamily="34" charset="0"/>
              <a:cs typeface="Times New Roman" pitchFamily="18" charset="0"/>
            </a:endParaRPr>
          </a:p>
        </p:txBody>
      </p:sp>
      <p:sp>
        <p:nvSpPr>
          <p:cNvPr id="6" name="TextBox 5"/>
          <p:cNvSpPr txBox="1"/>
          <p:nvPr/>
        </p:nvSpPr>
        <p:spPr>
          <a:xfrm>
            <a:off x="3428992" y="1857365"/>
            <a:ext cx="5500726" cy="5016758"/>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000" b="1" dirty="0" smtClean="0">
                <a:latin typeface="Times New Roman" pitchFamily="18" charset="0"/>
                <a:cs typeface="Times New Roman" pitchFamily="18" charset="0"/>
              </a:rPr>
              <a:t> </a:t>
            </a:r>
            <a:r>
              <a:rPr lang="ru-RU" sz="2000" i="1" dirty="0" smtClean="0">
                <a:latin typeface="Times New Roman" pitchFamily="18" charset="0"/>
                <a:cs typeface="Times New Roman" pitchFamily="18" charset="0"/>
              </a:rPr>
              <a:t>Эта самая известная песня Великой Отечественной войны была написана в первые дни после её начала и прозвучала в исполнении </a:t>
            </a:r>
            <a:r>
              <a:rPr lang="ru-RU" sz="2000" dirty="0" smtClean="0">
                <a:latin typeface="Times New Roman" pitchFamily="18" charset="0"/>
                <a:cs typeface="Times New Roman" pitchFamily="18" charset="0"/>
              </a:rPr>
              <a:t>группы Краснознаменного ансамбля песни и пляски СССР 26 июня 1941 года на Белорусском вокзале в Москве. Она нашла такой горячий отклик в сердцах уходящих на фронт солдат и провожающих их матерей, жён, детей, что песню пришлось повторить пять раз. В мае 2005 года в память об этом событии на здании вокзала была установлена мемориальная доска. Песня стала своего рода гимном защиты Родины от фашистов и стала ежедневно звучать по всесоюзному радио - каждое утро после боя кремлёвских курантов. Назовите песню и её авторов – поэта и композитора.</a:t>
            </a:r>
            <a:endParaRPr lang="ru-RU" sz="2000" b="1" dirty="0">
              <a:latin typeface="Times New Roman" pitchFamily="18"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4" name="Прямоугольник 13"/>
          <p:cNvSpPr/>
          <p:nvPr/>
        </p:nvSpPr>
        <p:spPr>
          <a:xfrm>
            <a:off x="3428960" y="642918"/>
            <a:ext cx="5715040" cy="1200329"/>
          </a:xfrm>
          <a:prstGeom prst="rect">
            <a:avLst/>
          </a:prstGeom>
        </p:spPr>
        <p:txBody>
          <a:bodyPr wrap="square">
            <a:spAutoFit/>
          </a:bodyPr>
          <a:lstStyle/>
          <a:p>
            <a:r>
              <a:rPr lang="ru-RU" sz="2400" b="1" i="1" dirty="0" smtClean="0">
                <a:latin typeface="Times New Roman" pitchFamily="18" charset="0"/>
                <a:cs typeface="Times New Roman" pitchFamily="18" charset="0"/>
              </a:rPr>
              <a:t>Кто сказал, что надо бросить песни на войне? После боя сердце просит музыки вдвойне! 		В.И. Лебедев-Кумач</a:t>
            </a:r>
            <a:endParaRPr lang="ru-RU" sz="2400" dirty="0">
              <a:latin typeface="Times New Roman" pitchFamily="18" charset="0"/>
              <a:cs typeface="Times New Roman" pitchFamily="18" charset="0"/>
            </a:endParaRPr>
          </a:p>
        </p:txBody>
      </p:sp>
      <p:pic>
        <p:nvPicPr>
          <p:cNvPr id="40964" name="Picture 4" descr="http://900igr.net/up/datas/78629/003.jpg"/>
          <p:cNvPicPr>
            <a:picLocks noChangeAspect="1" noChangeArrowheads="1"/>
          </p:cNvPicPr>
          <p:nvPr/>
        </p:nvPicPr>
        <p:blipFill>
          <a:blip r:embed="rId3" cstate="screen"/>
          <a:srcRect/>
          <a:stretch>
            <a:fillRect/>
          </a:stretch>
        </p:blipFill>
        <p:spPr bwMode="auto">
          <a:xfrm>
            <a:off x="214282" y="1857364"/>
            <a:ext cx="3032535" cy="4045048"/>
          </a:xfrm>
          <a:prstGeom prst="rect">
            <a:avLst/>
          </a:prstGeom>
          <a:noFill/>
        </p:spPr>
      </p:pic>
      <p:sp>
        <p:nvSpPr>
          <p:cNvPr id="11" name="TextBox 10"/>
          <p:cNvSpPr txBox="1"/>
          <p:nvPr/>
        </p:nvSpPr>
        <p:spPr>
          <a:xfrm>
            <a:off x="0" y="5534561"/>
            <a:ext cx="4143372" cy="132343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Песня «Священная война». </a:t>
            </a:r>
          </a:p>
          <a:p>
            <a:pPr algn="ctr"/>
            <a:r>
              <a:rPr lang="ru-RU" sz="2000" b="1" i="1" dirty="0" smtClean="0">
                <a:latin typeface="Times New Roman" pitchFamily="18" charset="0"/>
                <a:cs typeface="Times New Roman" pitchFamily="18" charset="0"/>
              </a:rPr>
              <a:t>Поэт Василий Иванович Лебедев-Кумач, композитор Александр Васильевич Александров</a:t>
            </a:r>
            <a:endParaRPr lang="ru-RU" sz="2000" dirty="0">
              <a:latin typeface="Times New Roman" pitchFamily="18" charset="0"/>
              <a:cs typeface="Times New Roman" pitchFamily="18" charset="0"/>
            </a:endParaRPr>
          </a:p>
        </p:txBody>
      </p:sp>
      <p:pic>
        <p:nvPicPr>
          <p:cNvPr id="15" name="Picture 2" descr="https://avatars.mds.yandex.net/get-pdb/1942510/f0190d95-6e33-4f55-972d-7f46fc6c9e36/s1200?webp=false"/>
          <p:cNvPicPr>
            <a:picLocks noChangeAspect="1" noChangeArrowheads="1"/>
          </p:cNvPicPr>
          <p:nvPr/>
        </p:nvPicPr>
        <p:blipFill>
          <a:blip r:embed="rId4"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857356" y="214290"/>
            <a:ext cx="7286644"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«Музы не молчали…» </a:t>
            </a:r>
            <a:r>
              <a:rPr lang="ru-RU" sz="2400" b="1" dirty="0" smtClean="0">
                <a:latin typeface="Times New Roman" pitchFamily="18" charset="0"/>
                <a:ea typeface="Calibri" pitchFamily="34" charset="0"/>
                <a:cs typeface="Times New Roman" pitchFamily="18" charset="0"/>
              </a:rPr>
              <a:t>– 2б</a:t>
            </a:r>
            <a:endParaRPr lang="ru-RU" sz="2400" b="1" dirty="0">
              <a:latin typeface="Times New Roman" pitchFamily="18" charset="0"/>
              <a:ea typeface="Calibri" pitchFamily="34" charset="0"/>
              <a:cs typeface="Times New Roman" pitchFamily="18" charset="0"/>
            </a:endParaRPr>
          </a:p>
        </p:txBody>
      </p:sp>
      <p:sp>
        <p:nvSpPr>
          <p:cNvPr id="6" name="TextBox 5"/>
          <p:cNvSpPr txBox="1"/>
          <p:nvPr/>
        </p:nvSpPr>
        <p:spPr>
          <a:xfrm>
            <a:off x="3428992" y="1857365"/>
            <a:ext cx="5500726" cy="4708981"/>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Эта поэма - одно из самых прославленных произведений военного времени. В главном герое произведения запечатлены все лучшие черты русского человека. Каждый солдат видел в нём самого себя, свои мысли, надежды, горести, поступки. Главы поэмы выходили параллельно с военными действиями, они печатались во всех фронтовых газетах, и советские бойцы с нетерпением ждали продолжение, чтобы вместе с героями взгрустнуть или улыбнуться, вместе с ними мужественно пойти в атаку на врага. Писатель Константин Симонов назвал эту поэму </a:t>
            </a:r>
            <a:r>
              <a:rPr lang="ru-RU" sz="2000" i="1" dirty="0" smtClean="0">
                <a:latin typeface="Times New Roman" pitchFamily="18" charset="0"/>
                <a:cs typeface="Times New Roman" pitchFamily="18" charset="0"/>
              </a:rPr>
              <a:t>«лучшим из всего написанного о войне на войне». Как называется поэма и кто её автор?</a:t>
            </a:r>
            <a:endParaRPr lang="ru-RU" sz="2000" b="1" dirty="0">
              <a:latin typeface="Times New Roman" pitchFamily="18"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4" name="Прямоугольник 13"/>
          <p:cNvSpPr/>
          <p:nvPr/>
        </p:nvSpPr>
        <p:spPr>
          <a:xfrm>
            <a:off x="3428960" y="642918"/>
            <a:ext cx="5715040" cy="1200329"/>
          </a:xfrm>
          <a:prstGeom prst="rect">
            <a:avLst/>
          </a:prstGeom>
        </p:spPr>
        <p:txBody>
          <a:bodyPr wrap="square">
            <a:spAutoFit/>
          </a:bodyPr>
          <a:lstStyle/>
          <a:p>
            <a:r>
              <a:rPr lang="ru-RU" sz="2400" b="1" i="1" dirty="0" smtClean="0">
                <a:latin typeface="Times New Roman" pitchFamily="18" charset="0"/>
                <a:cs typeface="Times New Roman" pitchFamily="18" charset="0"/>
              </a:rPr>
              <a:t>Кто сказал, что надо бросить песни на войне? После боя сердце просит музыки вдвойне! 		В.И. Лебедев-Кумач</a:t>
            </a:r>
            <a:endParaRPr lang="ru-RU" sz="2400" dirty="0">
              <a:latin typeface="Times New Roman" pitchFamily="18" charset="0"/>
              <a:cs typeface="Times New Roman" pitchFamily="18" charset="0"/>
            </a:endParaRPr>
          </a:p>
        </p:txBody>
      </p:sp>
      <p:sp>
        <p:nvSpPr>
          <p:cNvPr id="11" name="TextBox 10"/>
          <p:cNvSpPr txBox="1"/>
          <p:nvPr/>
        </p:nvSpPr>
        <p:spPr>
          <a:xfrm>
            <a:off x="0" y="5534561"/>
            <a:ext cx="3428992"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400" b="1" i="1" dirty="0" smtClean="0">
                <a:latin typeface="Times New Roman" pitchFamily="18" charset="0"/>
                <a:cs typeface="Times New Roman" pitchFamily="18" charset="0"/>
              </a:rPr>
              <a:t>Александр </a:t>
            </a:r>
            <a:r>
              <a:rPr lang="ru-RU" sz="2400" b="1" i="1" dirty="0" err="1" smtClean="0">
                <a:latin typeface="Times New Roman" pitchFamily="18" charset="0"/>
                <a:cs typeface="Times New Roman" pitchFamily="18" charset="0"/>
              </a:rPr>
              <a:t>Трифонович</a:t>
            </a:r>
            <a:r>
              <a:rPr lang="ru-RU" sz="2400" b="1" i="1" dirty="0" smtClean="0">
                <a:latin typeface="Times New Roman" pitchFamily="18" charset="0"/>
                <a:cs typeface="Times New Roman" pitchFamily="18" charset="0"/>
              </a:rPr>
              <a:t> Твардовский. </a:t>
            </a:r>
          </a:p>
          <a:p>
            <a:pPr algn="ctr"/>
            <a:r>
              <a:rPr lang="ru-RU" sz="2400" b="1" i="1" dirty="0" smtClean="0">
                <a:latin typeface="Times New Roman" pitchFamily="18" charset="0"/>
                <a:cs typeface="Times New Roman" pitchFamily="18" charset="0"/>
              </a:rPr>
              <a:t>«Василий Тёркин»</a:t>
            </a:r>
            <a:endParaRPr lang="ru-RU" sz="2400" dirty="0">
              <a:latin typeface="Times New Roman" pitchFamily="18" charset="0"/>
              <a:cs typeface="Times New Roman" pitchFamily="18" charset="0"/>
            </a:endParaRPr>
          </a:p>
        </p:txBody>
      </p:sp>
      <p:pic>
        <p:nvPicPr>
          <p:cNvPr id="15" name="Picture 2" descr="https://avatars.mds.yandex.net/get-pdb/1942510/f0190d95-6e33-4f55-972d-7f46fc6c9e36/s1200?webp=false"/>
          <p:cNvPicPr>
            <a:picLocks noChangeAspect="1" noChangeArrowheads="1"/>
          </p:cNvPicPr>
          <p:nvPr/>
        </p:nvPicPr>
        <p:blipFill>
          <a:blip r:embed="rId3"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pic>
        <p:nvPicPr>
          <p:cNvPr id="45058" name="Picture 2" descr="https://merion.lv/img/978-5-389-08831-3.jpg"/>
          <p:cNvPicPr>
            <a:picLocks noChangeAspect="1" noChangeArrowheads="1"/>
          </p:cNvPicPr>
          <p:nvPr/>
        </p:nvPicPr>
        <p:blipFill>
          <a:blip r:embed="rId4" cstate="screen"/>
          <a:srcRect/>
          <a:stretch>
            <a:fillRect/>
          </a:stretch>
        </p:blipFill>
        <p:spPr bwMode="auto">
          <a:xfrm>
            <a:off x="66528" y="2285992"/>
            <a:ext cx="3176704" cy="30718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8728" y="214290"/>
            <a:ext cx="7274235"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defRPr/>
            </a:pPr>
            <a:r>
              <a:rPr lang="ru-RU" sz="2800" b="1" dirty="0">
                <a:latin typeface="Times New Roman" pitchFamily="18" charset="0"/>
                <a:ea typeface="Calibri" pitchFamily="34" charset="0"/>
                <a:cs typeface="Times New Roman" pitchFamily="18" charset="0"/>
              </a:rPr>
              <a:t>Битвы Великой Отечественной </a:t>
            </a:r>
            <a:r>
              <a:rPr lang="ru-RU" sz="2800" b="1" dirty="0" smtClean="0">
                <a:latin typeface="Times New Roman" pitchFamily="18" charset="0"/>
                <a:ea typeface="Calibri" pitchFamily="34" charset="0"/>
                <a:cs typeface="Times New Roman" pitchFamily="18" charset="0"/>
              </a:rPr>
              <a:t>войны – 1б.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6" name="TextBox 5"/>
          <p:cNvSpPr txBox="1"/>
          <p:nvPr/>
        </p:nvSpPr>
        <p:spPr>
          <a:xfrm>
            <a:off x="4000496" y="785794"/>
            <a:ext cx="5143504" cy="1477328"/>
          </a:xfrm>
          <a:prstGeom prst="rect">
            <a:avLst/>
          </a:prstGeom>
          <a:noFill/>
        </p:spPr>
        <p:txBody>
          <a:bodyPr wrap="square" rtlCol="0">
            <a:spAutoFit/>
          </a:bodyPr>
          <a:lstStyle/>
          <a:p>
            <a:r>
              <a:rPr lang="ru-RU" sz="2400" b="1" i="1" dirty="0">
                <a:latin typeface="Times New Roman" pitchFamily="18" charset="0"/>
                <a:cs typeface="Times New Roman" pitchFamily="18" charset="0"/>
              </a:rPr>
              <a:t>«Сражение выигрывает тот, кто твёрдо решил его выиграть</a:t>
            </a:r>
            <a:r>
              <a:rPr lang="ru-RU" sz="2400" b="1" i="1" dirty="0" smtClean="0">
                <a:latin typeface="Times New Roman" pitchFamily="18" charset="0"/>
                <a:cs typeface="Times New Roman" pitchFamily="18" charset="0"/>
              </a:rPr>
              <a:t>!»</a:t>
            </a:r>
          </a:p>
          <a:p>
            <a:r>
              <a:rPr lang="ru-RU" sz="2400" b="1" i="1" dirty="0">
                <a:latin typeface="Times New Roman" pitchFamily="18" charset="0"/>
                <a:cs typeface="Times New Roman" pitchFamily="18" charset="0"/>
              </a:rPr>
              <a:t> </a:t>
            </a:r>
            <a:r>
              <a:rPr lang="ru-RU" sz="2400" b="1" i="1" dirty="0" smtClean="0">
                <a:latin typeface="Times New Roman" pitchFamily="18" charset="0"/>
                <a:cs typeface="Times New Roman" pitchFamily="18" charset="0"/>
              </a:rPr>
              <a:t>                                  Л.Н</a:t>
            </a:r>
            <a:r>
              <a:rPr lang="ru-RU" sz="2400" b="1" i="1" dirty="0">
                <a:latin typeface="Times New Roman" pitchFamily="18" charset="0"/>
                <a:cs typeface="Times New Roman" pitchFamily="18" charset="0"/>
              </a:rPr>
              <a:t>. </a:t>
            </a:r>
            <a:r>
              <a:rPr lang="ru-RU" sz="2400" b="1" i="1" dirty="0" smtClean="0">
                <a:latin typeface="Times New Roman" pitchFamily="18" charset="0"/>
                <a:cs typeface="Times New Roman" pitchFamily="18" charset="0"/>
              </a:rPr>
              <a:t>Толстой</a:t>
            </a:r>
            <a:endParaRPr lang="ru-RU" sz="2400" dirty="0">
              <a:latin typeface="Times New Roman" pitchFamily="18" charset="0"/>
              <a:cs typeface="Times New Roman" pitchFamily="18" charset="0"/>
            </a:endParaRPr>
          </a:p>
          <a:p>
            <a:endParaRPr lang="ru-RU" dirty="0"/>
          </a:p>
        </p:txBody>
      </p:sp>
      <p:sp>
        <p:nvSpPr>
          <p:cNvPr id="7" name="Управляющая кнопка: далее 6">
            <a:hlinkClick r:id="rId3"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9" name="TextBox 8"/>
          <p:cNvSpPr txBox="1"/>
          <p:nvPr/>
        </p:nvSpPr>
        <p:spPr>
          <a:xfrm>
            <a:off x="5214942" y="4071942"/>
            <a:ext cx="3929058" cy="2308324"/>
          </a:xfrm>
          <a:prstGeom prst="rect">
            <a:avLst/>
          </a:prstGeom>
          <a:solidFill>
            <a:srgbClr val="E0DFDC"/>
          </a:solidFill>
        </p:spPr>
        <p:txBody>
          <a:bodyPr wrap="square" rtlCol="0">
            <a:spAutoFit/>
          </a:bodyPr>
          <a:lstStyle/>
          <a:p>
            <a:pPr algn="just"/>
            <a:r>
              <a:rPr lang="ru-RU" sz="2400" b="1" i="1" dirty="0" smtClean="0">
                <a:latin typeface="Times New Roman" pitchFamily="18" charset="0"/>
                <a:cs typeface="Times New Roman" pitchFamily="18" charset="0"/>
              </a:rPr>
              <a:t>Был </a:t>
            </a:r>
            <a:r>
              <a:rPr lang="ru-RU" sz="2400" b="1" i="1" dirty="0">
                <a:latin typeface="Times New Roman" pitchFamily="18" charset="0"/>
                <a:cs typeface="Times New Roman" pitchFamily="18" charset="0"/>
              </a:rPr>
              <a:t>развеян миф о непобедимости германской армии, сорван план молниеносной войны, укрепилось международное положение СССР</a:t>
            </a:r>
            <a:r>
              <a:rPr lang="ru-RU" sz="2400" b="1" i="1"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pic>
        <p:nvPicPr>
          <p:cNvPr id="20482" name="Picture 2" descr="https://221324.selcdn.ru/prod-media/backend/pictures/2cd9f27880a04fa494bf932c51c7935d.large.jpg"/>
          <p:cNvPicPr>
            <a:picLocks noChangeAspect="1" noChangeArrowheads="1"/>
          </p:cNvPicPr>
          <p:nvPr/>
        </p:nvPicPr>
        <p:blipFill>
          <a:blip r:embed="rId4" cstate="screen"/>
          <a:srcRect/>
          <a:stretch>
            <a:fillRect/>
          </a:stretch>
        </p:blipFill>
        <p:spPr bwMode="auto">
          <a:xfrm>
            <a:off x="1357266" y="3000348"/>
            <a:ext cx="3643361" cy="36433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2071670" y="1928802"/>
            <a:ext cx="6286544" cy="95410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800" b="1" dirty="0" smtClean="0">
                <a:latin typeface="Times New Roman" pitchFamily="18" charset="0"/>
                <a:cs typeface="Times New Roman" pitchFamily="18" charset="0"/>
              </a:rPr>
              <a:t> </a:t>
            </a:r>
            <a:r>
              <a:rPr lang="ru-RU" sz="2800" b="1" dirty="0">
                <a:latin typeface="Times New Roman" pitchFamily="18" charset="0"/>
                <a:cs typeface="Times New Roman" pitchFamily="18" charset="0"/>
              </a:rPr>
              <a:t>Каково историческое значение Московской битвы 1941-1942 годов?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857356" y="214290"/>
            <a:ext cx="7286644"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«Музы не молчали…» </a:t>
            </a:r>
            <a:r>
              <a:rPr lang="ru-RU" sz="2400" b="1" dirty="0" smtClean="0">
                <a:latin typeface="Times New Roman" pitchFamily="18" charset="0"/>
                <a:ea typeface="Calibri" pitchFamily="34" charset="0"/>
                <a:cs typeface="Times New Roman" pitchFamily="18" charset="0"/>
              </a:rPr>
              <a:t>– 3б</a:t>
            </a:r>
            <a:endParaRPr lang="ru-RU" sz="2400" b="1" dirty="0">
              <a:latin typeface="Times New Roman" pitchFamily="18" charset="0"/>
              <a:ea typeface="Calibri" pitchFamily="34" charset="0"/>
              <a:cs typeface="Times New Roman" pitchFamily="18" charset="0"/>
            </a:endParaRPr>
          </a:p>
        </p:txBody>
      </p:sp>
      <p:sp>
        <p:nvSpPr>
          <p:cNvPr id="6" name="TextBox 5"/>
          <p:cNvSpPr txBox="1"/>
          <p:nvPr/>
        </p:nvSpPr>
        <p:spPr>
          <a:xfrm>
            <a:off x="3428992" y="1857365"/>
            <a:ext cx="5500726" cy="4832092"/>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200" dirty="0" smtClean="0">
                <a:latin typeface="Times New Roman" pitchFamily="18" charset="0"/>
                <a:cs typeface="Times New Roman" pitchFamily="18" charset="0"/>
              </a:rPr>
              <a:t>Этот самый известный плакат Великой Отечественной войны, размноженный огромными тиражами, висел на сборных пунктах и вокзалах, на проходных заводов и в воинских эшелонах, на кухнях, в домах и на заборах. Работу над ним художник начал сразу, как услышал сообщение </a:t>
            </a:r>
            <a:r>
              <a:rPr lang="ru-RU" sz="2200" dirty="0" err="1" smtClean="0">
                <a:latin typeface="Times New Roman" pitchFamily="18" charset="0"/>
                <a:cs typeface="Times New Roman" pitchFamily="18" charset="0"/>
              </a:rPr>
              <a:t>Совинформбюро</a:t>
            </a:r>
            <a:r>
              <a:rPr lang="ru-RU" sz="2200" dirty="0" smtClean="0">
                <a:latin typeface="Times New Roman" pitchFamily="18" charset="0"/>
                <a:cs typeface="Times New Roman" pitchFamily="18" charset="0"/>
              </a:rPr>
              <a:t> 22 июня 1941 года о начале войны, а в середине  июля плакат был известен уже всей стране. Его главная мысль – каждый советский гражданин должен исполнить свой долг  - защитить Отечество от грозного врага.  Кто автор плаката и как он называется?</a:t>
            </a:r>
            <a:endParaRPr lang="ru-RU" sz="2200" b="1" dirty="0">
              <a:latin typeface="Times New Roman" pitchFamily="18"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4" name="Прямоугольник 13"/>
          <p:cNvSpPr/>
          <p:nvPr/>
        </p:nvSpPr>
        <p:spPr>
          <a:xfrm>
            <a:off x="3428960" y="642918"/>
            <a:ext cx="5715040" cy="1200329"/>
          </a:xfrm>
          <a:prstGeom prst="rect">
            <a:avLst/>
          </a:prstGeom>
        </p:spPr>
        <p:txBody>
          <a:bodyPr wrap="square">
            <a:spAutoFit/>
          </a:bodyPr>
          <a:lstStyle/>
          <a:p>
            <a:r>
              <a:rPr lang="ru-RU" sz="2400" b="1" i="1" dirty="0" smtClean="0">
                <a:latin typeface="Times New Roman" pitchFamily="18" charset="0"/>
                <a:cs typeface="Times New Roman" pitchFamily="18" charset="0"/>
              </a:rPr>
              <a:t>Кто сказал, что надо бросить песни на войне? После боя сердце просит музыки вдвойне! 		В.И. Лебедев-Кумач</a:t>
            </a:r>
            <a:endParaRPr lang="ru-RU" sz="2400" dirty="0">
              <a:latin typeface="Times New Roman" pitchFamily="18" charset="0"/>
              <a:cs typeface="Times New Roman" pitchFamily="18" charset="0"/>
            </a:endParaRPr>
          </a:p>
        </p:txBody>
      </p:sp>
      <p:sp>
        <p:nvSpPr>
          <p:cNvPr id="11" name="TextBox 10"/>
          <p:cNvSpPr txBox="1"/>
          <p:nvPr/>
        </p:nvSpPr>
        <p:spPr>
          <a:xfrm>
            <a:off x="0" y="6027003"/>
            <a:ext cx="3357554"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400" b="1" i="1" dirty="0" smtClean="0">
                <a:latin typeface="Times New Roman" pitchFamily="18" charset="0"/>
                <a:cs typeface="Times New Roman" pitchFamily="18" charset="0"/>
              </a:rPr>
              <a:t>Ираклий </a:t>
            </a:r>
            <a:r>
              <a:rPr lang="ru-RU" sz="2400" b="1" i="1" dirty="0" err="1" smtClean="0">
                <a:latin typeface="Times New Roman" pitchFamily="18" charset="0"/>
                <a:cs typeface="Times New Roman" pitchFamily="18" charset="0"/>
              </a:rPr>
              <a:t>Тоидзе</a:t>
            </a:r>
            <a:r>
              <a:rPr lang="ru-RU" sz="2400" b="1" i="1" dirty="0" smtClean="0">
                <a:latin typeface="Times New Roman" pitchFamily="18" charset="0"/>
                <a:cs typeface="Times New Roman" pitchFamily="18" charset="0"/>
              </a:rPr>
              <a:t>. </a:t>
            </a:r>
          </a:p>
          <a:p>
            <a:pPr algn="ctr"/>
            <a:r>
              <a:rPr lang="ru-RU" sz="2400" b="1" i="1" dirty="0" smtClean="0">
                <a:latin typeface="Times New Roman" pitchFamily="18" charset="0"/>
                <a:cs typeface="Times New Roman" pitchFamily="18" charset="0"/>
              </a:rPr>
              <a:t>«Родина-мать зовёт!»</a:t>
            </a:r>
            <a:endParaRPr lang="ru-RU" sz="2400" dirty="0">
              <a:latin typeface="Times New Roman" pitchFamily="18" charset="0"/>
              <a:cs typeface="Times New Roman" pitchFamily="18" charset="0"/>
            </a:endParaRPr>
          </a:p>
        </p:txBody>
      </p:sp>
      <p:pic>
        <p:nvPicPr>
          <p:cNvPr id="15" name="Picture 2" descr="https://avatars.mds.yandex.net/get-pdb/1942510/f0190d95-6e33-4f55-972d-7f46fc6c9e36/s1200?webp=false"/>
          <p:cNvPicPr>
            <a:picLocks noChangeAspect="1" noChangeArrowheads="1"/>
          </p:cNvPicPr>
          <p:nvPr/>
        </p:nvPicPr>
        <p:blipFill>
          <a:blip r:embed="rId3"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pic>
        <p:nvPicPr>
          <p:cNvPr id="44034" name="Picture 2" descr="https://2.bp.blogspot.com/-G2dgQ24fUEU/WX3VHcrq4fI/AAAAAAAAhNU/o6xgJZYR4_UDQasKL4itUUOyDtFNqhjpgCLcBGAs/w1200-h630-p-k-no-nu/img936%2BRU-5754449%2B1.jpg"/>
          <p:cNvPicPr>
            <a:picLocks noChangeAspect="1" noChangeArrowheads="1"/>
          </p:cNvPicPr>
          <p:nvPr/>
        </p:nvPicPr>
        <p:blipFill>
          <a:blip r:embed="rId4" cstate="screen"/>
          <a:srcRect/>
          <a:stretch>
            <a:fillRect/>
          </a:stretch>
        </p:blipFill>
        <p:spPr bwMode="auto">
          <a:xfrm>
            <a:off x="214282" y="2428868"/>
            <a:ext cx="3071834" cy="2286016"/>
          </a:xfrm>
          <a:prstGeom prst="rect">
            <a:avLst/>
          </a:prstGeom>
          <a:noFill/>
        </p:spPr>
      </p:pic>
      <p:pic>
        <p:nvPicPr>
          <p:cNvPr id="44036" name="Picture 4" descr="https://www.spbdk.ru/upload/iblock/d69/d692953c79ea6826264f4e0aaa463c0f.jpg"/>
          <p:cNvPicPr>
            <a:picLocks noChangeAspect="1" noChangeArrowheads="1"/>
          </p:cNvPicPr>
          <p:nvPr/>
        </p:nvPicPr>
        <p:blipFill>
          <a:blip r:embed="rId5" cstate="screen"/>
          <a:srcRect/>
          <a:stretch>
            <a:fillRect/>
          </a:stretch>
        </p:blipFill>
        <p:spPr bwMode="auto">
          <a:xfrm>
            <a:off x="214282" y="1643050"/>
            <a:ext cx="3071834" cy="439628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4036"/>
                                        </p:tgtEl>
                                        <p:attrNameLst>
                                          <p:attrName>style.visibility</p:attrName>
                                        </p:attrNameLst>
                                      </p:cBhvr>
                                      <p:to>
                                        <p:strVal val="visible"/>
                                      </p:to>
                                    </p:set>
                                    <p:animEffect transition="in" filter="diamond(in)">
                                      <p:cBhvr>
                                        <p:cTn id="7" dur="2000"/>
                                        <p:tgtEl>
                                          <p:spTgt spid="44036"/>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2" name="Picture 4" descr="https://img-fotki.yandex.ru/get/50061/223641065.1ce/0_1b82a6_8472a4cf_XXL.jpg"/>
          <p:cNvPicPr>
            <a:picLocks noChangeAspect="1" noChangeArrowheads="1"/>
          </p:cNvPicPr>
          <p:nvPr/>
        </p:nvPicPr>
        <p:blipFill>
          <a:blip r:embed="rId2" cstate="screen"/>
          <a:srcRect/>
          <a:stretch>
            <a:fillRect/>
          </a:stretch>
        </p:blipFill>
        <p:spPr bwMode="auto">
          <a:xfrm>
            <a:off x="0" y="4643446"/>
            <a:ext cx="2857488" cy="2214554"/>
          </a:xfrm>
          <a:prstGeom prst="rect">
            <a:avLst/>
          </a:prstGeom>
          <a:noFill/>
        </p:spPr>
      </p:pic>
      <p:sp>
        <p:nvSpPr>
          <p:cNvPr id="4" name="Прямоугольник 3"/>
          <p:cNvSpPr/>
          <p:nvPr/>
        </p:nvSpPr>
        <p:spPr>
          <a:xfrm>
            <a:off x="1857356" y="214290"/>
            <a:ext cx="7286644"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«Музы не молчали…» </a:t>
            </a:r>
            <a:r>
              <a:rPr lang="ru-RU" sz="2400" b="1" dirty="0" smtClean="0">
                <a:latin typeface="Times New Roman" pitchFamily="18" charset="0"/>
                <a:ea typeface="Calibri" pitchFamily="34" charset="0"/>
                <a:cs typeface="Times New Roman" pitchFamily="18" charset="0"/>
              </a:rPr>
              <a:t>– 4б</a:t>
            </a:r>
            <a:endParaRPr lang="ru-RU" sz="2400" b="1" dirty="0">
              <a:latin typeface="Times New Roman" pitchFamily="18" charset="0"/>
              <a:ea typeface="Calibri" pitchFamily="34" charset="0"/>
              <a:cs typeface="Times New Roman" pitchFamily="18" charset="0"/>
            </a:endParaRPr>
          </a:p>
        </p:txBody>
      </p:sp>
      <p:sp>
        <p:nvSpPr>
          <p:cNvPr id="6" name="TextBox 5"/>
          <p:cNvSpPr txBox="1"/>
          <p:nvPr/>
        </p:nvSpPr>
        <p:spPr>
          <a:xfrm>
            <a:off x="2857488" y="1857365"/>
            <a:ext cx="6072230" cy="5016758"/>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До того, как кольцо блокады сомкнулось вокруг Ленинграда, более миллиона наиболее ценных экспонатов из этого музея было эвакуировано на Урал, в город Свердловск. Оставшиеся экспонаты охраняли около 150 сотрудников музея, не покинувшие город. Страдая от голода и холода, они выполняли тяжёлую работу: заколачивали окна фанерой, таскали мешки с песком, тушили зажигательные снаряды. В 1944 году блокада была снята, и уже в ноябре этого года музей открылся для посетителей. Выставка представляла экспонаты, оставшиеся в годы блокады. «Возобновление работы нашего музея стало одним из символов возрождения Ленинграда», – сказал заместитель заведующего отделом рукописей и документального фонда. О каком ленинградском музее идёт речь? </a:t>
            </a:r>
            <a:endParaRPr lang="ru-RU" sz="2000" b="1" dirty="0">
              <a:latin typeface="Times New Roman" pitchFamily="18"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 name="Управляющая кнопка: далее 12">
            <a:hlinkClick r:id="rId3"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4" name="Прямоугольник 13"/>
          <p:cNvSpPr/>
          <p:nvPr/>
        </p:nvSpPr>
        <p:spPr>
          <a:xfrm>
            <a:off x="3428960" y="642918"/>
            <a:ext cx="5715040" cy="1200329"/>
          </a:xfrm>
          <a:prstGeom prst="rect">
            <a:avLst/>
          </a:prstGeom>
        </p:spPr>
        <p:txBody>
          <a:bodyPr wrap="square">
            <a:spAutoFit/>
          </a:bodyPr>
          <a:lstStyle/>
          <a:p>
            <a:r>
              <a:rPr lang="ru-RU" sz="2400" b="1" i="1" dirty="0" smtClean="0">
                <a:latin typeface="Times New Roman" pitchFamily="18" charset="0"/>
                <a:cs typeface="Times New Roman" pitchFamily="18" charset="0"/>
              </a:rPr>
              <a:t>Кто сказал, что надо бросить песни на войне? После боя сердце просит музыки вдвойне! 		В.И. Лебедев-Кумач</a:t>
            </a:r>
            <a:endParaRPr lang="ru-RU" sz="2400" dirty="0">
              <a:latin typeface="Times New Roman" pitchFamily="18" charset="0"/>
              <a:cs typeface="Times New Roman" pitchFamily="18" charset="0"/>
            </a:endParaRPr>
          </a:p>
        </p:txBody>
      </p:sp>
      <p:sp>
        <p:nvSpPr>
          <p:cNvPr id="11" name="TextBox 10"/>
          <p:cNvSpPr txBox="1"/>
          <p:nvPr/>
        </p:nvSpPr>
        <p:spPr>
          <a:xfrm>
            <a:off x="0" y="6027003"/>
            <a:ext cx="2786050"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400" b="1" i="1" dirty="0" smtClean="0">
                <a:latin typeface="Times New Roman" pitchFamily="18" charset="0"/>
                <a:cs typeface="Times New Roman" pitchFamily="18" charset="0"/>
              </a:rPr>
              <a:t>Государственный</a:t>
            </a:r>
          </a:p>
          <a:p>
            <a:pPr algn="ctr"/>
            <a:r>
              <a:rPr lang="ru-RU" sz="2400" b="1" i="1" dirty="0" smtClean="0">
                <a:latin typeface="Times New Roman" pitchFamily="18" charset="0"/>
                <a:cs typeface="Times New Roman" pitchFamily="18" charset="0"/>
              </a:rPr>
              <a:t> Эрмитаж</a:t>
            </a:r>
            <a:endParaRPr lang="ru-RU" sz="2400" dirty="0">
              <a:latin typeface="Times New Roman" pitchFamily="18" charset="0"/>
              <a:cs typeface="Times New Roman" pitchFamily="18" charset="0"/>
            </a:endParaRPr>
          </a:p>
        </p:txBody>
      </p:sp>
      <p:pic>
        <p:nvPicPr>
          <p:cNvPr id="15" name="Picture 2" descr="https://avatars.mds.yandex.net/get-pdb/1942510/f0190d95-6e33-4f55-972d-7f46fc6c9e36/s1200?webp=false"/>
          <p:cNvPicPr>
            <a:picLocks noChangeAspect="1" noChangeArrowheads="1"/>
          </p:cNvPicPr>
          <p:nvPr/>
        </p:nvPicPr>
        <p:blipFill>
          <a:blip r:embed="rId4"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pic>
        <p:nvPicPr>
          <p:cNvPr id="43010" name="Picture 2" descr="https://i2.wp.com/ic.pics.livejournal.com/sergey_larenkov/18332440/291174/291174_1000.jpg"/>
          <p:cNvPicPr>
            <a:picLocks noChangeAspect="1" noChangeArrowheads="1"/>
          </p:cNvPicPr>
          <p:nvPr/>
        </p:nvPicPr>
        <p:blipFill>
          <a:blip r:embed="rId5" cstate="screen"/>
          <a:srcRect/>
          <a:stretch>
            <a:fillRect/>
          </a:stretch>
        </p:blipFill>
        <p:spPr bwMode="auto">
          <a:xfrm>
            <a:off x="0" y="1857364"/>
            <a:ext cx="2857488" cy="285752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857356" y="214290"/>
            <a:ext cx="7286644"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«Музы не молчали…» </a:t>
            </a:r>
            <a:r>
              <a:rPr lang="ru-RU" sz="2400" b="1" dirty="0" smtClean="0">
                <a:latin typeface="Times New Roman" pitchFamily="18" charset="0"/>
                <a:ea typeface="Calibri" pitchFamily="34" charset="0"/>
                <a:cs typeface="Times New Roman" pitchFamily="18" charset="0"/>
              </a:rPr>
              <a:t>– 5б</a:t>
            </a:r>
            <a:endParaRPr lang="ru-RU" sz="2400" b="1" dirty="0">
              <a:latin typeface="Times New Roman" pitchFamily="18" charset="0"/>
              <a:ea typeface="Calibri" pitchFamily="34" charset="0"/>
              <a:cs typeface="Times New Roman" pitchFamily="18" charset="0"/>
            </a:endParaRPr>
          </a:p>
        </p:txBody>
      </p:sp>
      <p:sp>
        <p:nvSpPr>
          <p:cNvPr id="6" name="TextBox 5"/>
          <p:cNvSpPr txBox="1"/>
          <p:nvPr/>
        </p:nvSpPr>
        <p:spPr>
          <a:xfrm>
            <a:off x="2357422" y="1857365"/>
            <a:ext cx="6572296" cy="4708981"/>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«Гвардии народная артистка» – так называли эту знаменитую певицу  советские солдаты. За четыре года войны она дала более тысячи концертов на всех фронтах и в тылу в госпиталях. За личные средства, заработанные на концертах в предвоенное время, певица приобрела для фронта две установки реактивных орудий «катюша». В репертуаре артистки есть русская народная песня, с которой певица дошла до Берлина и исполнила её 2 мая 1945 года у стен рейхстага. Маршал Советского Союза Георгий Константинович Жуков, ставший случайным участником концерта, после выступления певицы подозвал её к себе, снял со своей груди орден Отечественной войны I степени и вручил народной любимице. Как зовут знаменитую певицу? Как называется песня, ставшая на фронте её визитной карточкой? </a:t>
            </a:r>
            <a:endParaRPr lang="ru-RU" sz="2000" b="1" dirty="0">
              <a:latin typeface="Times New Roman" pitchFamily="18"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4" name="Прямоугольник 13"/>
          <p:cNvSpPr/>
          <p:nvPr/>
        </p:nvSpPr>
        <p:spPr>
          <a:xfrm>
            <a:off x="3428960" y="642918"/>
            <a:ext cx="5715040" cy="1200329"/>
          </a:xfrm>
          <a:prstGeom prst="rect">
            <a:avLst/>
          </a:prstGeom>
        </p:spPr>
        <p:txBody>
          <a:bodyPr wrap="square">
            <a:spAutoFit/>
          </a:bodyPr>
          <a:lstStyle/>
          <a:p>
            <a:r>
              <a:rPr lang="ru-RU" sz="2400" b="1" i="1" dirty="0" smtClean="0">
                <a:latin typeface="Times New Roman" pitchFamily="18" charset="0"/>
                <a:cs typeface="Times New Roman" pitchFamily="18" charset="0"/>
              </a:rPr>
              <a:t>Кто сказал, что надо бросить песни на войне? После боя сердце просит музыки вдвойне! 		В.И. Лебедев-Кумач</a:t>
            </a:r>
            <a:endParaRPr lang="ru-RU" sz="2400" dirty="0">
              <a:latin typeface="Times New Roman" pitchFamily="18" charset="0"/>
              <a:cs typeface="Times New Roman" pitchFamily="18" charset="0"/>
            </a:endParaRPr>
          </a:p>
        </p:txBody>
      </p:sp>
      <p:sp>
        <p:nvSpPr>
          <p:cNvPr id="11" name="TextBox 10"/>
          <p:cNvSpPr txBox="1"/>
          <p:nvPr/>
        </p:nvSpPr>
        <p:spPr>
          <a:xfrm>
            <a:off x="0" y="5657671"/>
            <a:ext cx="2428860"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Лидия Андреевна Русланова. Песня «Валенки»</a:t>
            </a:r>
            <a:endParaRPr lang="ru-RU" sz="2000" dirty="0">
              <a:latin typeface="Times New Roman" pitchFamily="18" charset="0"/>
              <a:cs typeface="Times New Roman" pitchFamily="18" charset="0"/>
            </a:endParaRPr>
          </a:p>
        </p:txBody>
      </p:sp>
      <p:pic>
        <p:nvPicPr>
          <p:cNvPr id="15" name="Picture 2" descr="https://avatars.mds.yandex.net/get-pdb/1942510/f0190d95-6e33-4f55-972d-7f46fc6c9e36/s1200?webp=false"/>
          <p:cNvPicPr>
            <a:picLocks noChangeAspect="1" noChangeArrowheads="1"/>
          </p:cNvPicPr>
          <p:nvPr/>
        </p:nvPicPr>
        <p:blipFill>
          <a:blip r:embed="rId3"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pic>
        <p:nvPicPr>
          <p:cNvPr id="41986" name="Picture 2" descr="http://chelib.ru/files/images/materials/yeartheme/2020/calvelot/%D0%A0%D0%B8%D1%81.58.jpg"/>
          <p:cNvPicPr>
            <a:picLocks noChangeAspect="1" noChangeArrowheads="1"/>
          </p:cNvPicPr>
          <p:nvPr/>
        </p:nvPicPr>
        <p:blipFill>
          <a:blip r:embed="rId4" cstate="screen"/>
          <a:srcRect/>
          <a:stretch>
            <a:fillRect/>
          </a:stretch>
        </p:blipFill>
        <p:spPr bwMode="auto">
          <a:xfrm>
            <a:off x="0" y="1928802"/>
            <a:ext cx="2329601" cy="36433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0" y="2764572"/>
            <a:ext cx="9144000" cy="4093428"/>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До начала Великой Отечественной войны в СССР существовало несколько наград, которые присуждались за боевые заслуги. Это ордена Красной Звезды, Красного Знамени и медаль «За отвагу». Всеми ими награждали и в годы Великой Отечественной войны. Но долгая и кровопролитная война потребовала введения новых наград, которые выдавались бы за конкретные свершения. Их начали создавать весной 1942 года по приказу Иосифа Сталина. Какой орден стал первым в списке новых наград? Он был учреждён 20 мая 1942 года, состоял из двух степеней. Награждению этим орденом подлежали лица рядового и начальствующего состава Красной Армии, Военно-Морского Флота, войск НКВД и партизанских отрядов. Условиями для награждения служили разрушение особо важных объектов в тылу противника, в авиации от 15 до 60 боевых вылетов, уничтожение вражеских танков, захват  вражеского боевого корабля и другие подвиги. Этим орденом были награждены 9 миллионов 100 тысяч человек.</a:t>
            </a:r>
            <a:endParaRPr lang="ru-RU" sz="2000" b="1" dirty="0">
              <a:latin typeface="Times New Roman" pitchFamily="18" charset="0"/>
              <a:cs typeface="Times New Roman" pitchFamily="18" charset="0"/>
            </a:endParaRPr>
          </a:p>
        </p:txBody>
      </p:sp>
      <p:sp>
        <p:nvSpPr>
          <p:cNvPr id="4" name="Прямоугольник 3"/>
          <p:cNvSpPr/>
          <p:nvPr/>
        </p:nvSpPr>
        <p:spPr>
          <a:xfrm>
            <a:off x="1857356" y="214290"/>
            <a:ext cx="7286644"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Награды Великой Отечественной войны </a:t>
            </a:r>
            <a:r>
              <a:rPr lang="ru-RU" sz="2400" b="1" dirty="0" smtClean="0">
                <a:latin typeface="Times New Roman" pitchFamily="18" charset="0"/>
                <a:ea typeface="Calibri" pitchFamily="34" charset="0"/>
                <a:cs typeface="Times New Roman" pitchFamily="18" charset="0"/>
              </a:rPr>
              <a:t>– 1б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4" name="Прямоугольник 13"/>
          <p:cNvSpPr/>
          <p:nvPr/>
        </p:nvSpPr>
        <p:spPr>
          <a:xfrm>
            <a:off x="2714612" y="642918"/>
            <a:ext cx="6429388" cy="461665"/>
          </a:xfrm>
          <a:prstGeom prst="rect">
            <a:avLst/>
          </a:prstGeom>
        </p:spPr>
        <p:txBody>
          <a:bodyPr wrap="square">
            <a:spAutoFit/>
          </a:bodyPr>
          <a:lstStyle/>
          <a:p>
            <a:r>
              <a:rPr lang="ru-RU" sz="2400" b="1" dirty="0" smtClean="0">
                <a:latin typeface="Times New Roman" pitchFamily="18" charset="0"/>
                <a:cs typeface="Times New Roman" pitchFamily="18" charset="0"/>
              </a:rPr>
              <a:t>«Фронтовики, наденьте ордена!..» С. Сергеев</a:t>
            </a:r>
            <a:endParaRPr lang="ru-RU" sz="2400" dirty="0">
              <a:latin typeface="Times New Roman" pitchFamily="18" charset="0"/>
              <a:cs typeface="Times New Roman" pitchFamily="18" charset="0"/>
            </a:endParaRPr>
          </a:p>
        </p:txBody>
      </p:sp>
      <p:sp>
        <p:nvSpPr>
          <p:cNvPr id="11" name="TextBox 10"/>
          <p:cNvSpPr txBox="1"/>
          <p:nvPr/>
        </p:nvSpPr>
        <p:spPr>
          <a:xfrm>
            <a:off x="2571736" y="1357298"/>
            <a:ext cx="3000364"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400" b="1" i="1" dirty="0" smtClean="0">
                <a:latin typeface="Times New Roman" pitchFamily="18" charset="0"/>
                <a:cs typeface="Times New Roman" pitchFamily="18" charset="0"/>
              </a:rPr>
              <a:t>Орден Отечественной войны I и II степени</a:t>
            </a:r>
            <a:endParaRPr lang="ru-RU" sz="24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7106" name="Picture 2" descr="http://ndsmol.ru/wp-content/uploads/2019/05/d16571837e26.jpg"/>
          <p:cNvPicPr>
            <a:picLocks noChangeAspect="1" noChangeArrowheads="1"/>
          </p:cNvPicPr>
          <p:nvPr/>
        </p:nvPicPr>
        <p:blipFill>
          <a:blip r:embed="rId3" cstate="screen"/>
          <a:srcRect/>
          <a:stretch>
            <a:fillRect/>
          </a:stretch>
        </p:blipFill>
        <p:spPr bwMode="auto">
          <a:xfrm>
            <a:off x="5782212" y="1000108"/>
            <a:ext cx="3361788" cy="1785950"/>
          </a:xfrm>
          <a:prstGeom prst="rect">
            <a:avLst/>
          </a:prstGeom>
          <a:noFill/>
          <a:effectLst>
            <a:softEdge rad="317500"/>
          </a:effectLst>
        </p:spPr>
      </p:pic>
      <p:pic>
        <p:nvPicPr>
          <p:cNvPr id="17" name="Picture 6" descr="http://www.playcast.ru/uploads/2017/05/07/22522873.png"/>
          <p:cNvPicPr>
            <a:picLocks noChangeAspect="1" noChangeArrowheads="1"/>
          </p:cNvPicPr>
          <p:nvPr/>
        </p:nvPicPr>
        <p:blipFill>
          <a:blip r:embed="rId4" cstate="screen"/>
          <a:srcRect/>
          <a:stretch>
            <a:fillRect/>
          </a:stretch>
        </p:blipFill>
        <p:spPr bwMode="auto">
          <a:xfrm>
            <a:off x="0" y="0"/>
            <a:ext cx="2616328" cy="142876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4000496" y="2764572"/>
            <a:ext cx="5143504" cy="3785652"/>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400" dirty="0" smtClean="0">
                <a:latin typeface="Times New Roman" pitchFamily="18" charset="0"/>
                <a:cs typeface="Times New Roman" pitchFamily="18" charset="0"/>
              </a:rPr>
              <a:t>29 июля 1942 года по распоряжению Иосифа Сталина были учреждены три ордена, названные в честь великих русских полководцев. Этими орденами награждались офицеры и высшее командование Красной Армии за отличия в сражениях с фашистами и умелое руководство боевыми действиями. Назовите эти ордена. </a:t>
            </a:r>
            <a:endParaRPr lang="ru-RU" sz="2400" b="1" dirty="0">
              <a:latin typeface="Times New Roman" pitchFamily="18" charset="0"/>
              <a:cs typeface="Times New Roman" pitchFamily="18" charset="0"/>
            </a:endParaRPr>
          </a:p>
        </p:txBody>
      </p:sp>
      <p:sp>
        <p:nvSpPr>
          <p:cNvPr id="4" name="Прямоугольник 3"/>
          <p:cNvSpPr/>
          <p:nvPr/>
        </p:nvSpPr>
        <p:spPr>
          <a:xfrm>
            <a:off x="1857356" y="214290"/>
            <a:ext cx="7286644"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Награды Великой Отечественной войны </a:t>
            </a:r>
            <a:r>
              <a:rPr lang="ru-RU" sz="2400" b="1" dirty="0" smtClean="0">
                <a:latin typeface="Times New Roman" pitchFamily="18" charset="0"/>
                <a:ea typeface="Calibri" pitchFamily="34" charset="0"/>
                <a:cs typeface="Times New Roman" pitchFamily="18" charset="0"/>
              </a:rPr>
              <a:t>– 2б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4" name="Прямоугольник 13"/>
          <p:cNvSpPr/>
          <p:nvPr/>
        </p:nvSpPr>
        <p:spPr>
          <a:xfrm>
            <a:off x="2714612" y="642918"/>
            <a:ext cx="6429388" cy="461665"/>
          </a:xfrm>
          <a:prstGeom prst="rect">
            <a:avLst/>
          </a:prstGeom>
        </p:spPr>
        <p:txBody>
          <a:bodyPr wrap="square">
            <a:spAutoFit/>
          </a:bodyPr>
          <a:lstStyle/>
          <a:p>
            <a:r>
              <a:rPr lang="ru-RU" sz="2400" b="1" dirty="0" smtClean="0">
                <a:latin typeface="Times New Roman" pitchFamily="18" charset="0"/>
                <a:cs typeface="Times New Roman" pitchFamily="18" charset="0"/>
              </a:rPr>
              <a:t>«Фронтовики, наденьте ордена!..» С. Сергеев</a:t>
            </a:r>
            <a:endParaRPr lang="ru-RU" sz="2400" dirty="0">
              <a:latin typeface="Times New Roman" pitchFamily="18" charset="0"/>
              <a:cs typeface="Times New Roman" pitchFamily="18" charset="0"/>
            </a:endParaRPr>
          </a:p>
        </p:txBody>
      </p:sp>
      <p:sp>
        <p:nvSpPr>
          <p:cNvPr id="11" name="TextBox 10"/>
          <p:cNvSpPr txBox="1"/>
          <p:nvPr/>
        </p:nvSpPr>
        <p:spPr>
          <a:xfrm>
            <a:off x="3857620" y="1785926"/>
            <a:ext cx="2500330"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Орден Суворова</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8130" name="Picture 2" descr="http://sevmuseum.ru/wp-content/uploads/2016/12/05-2.jpg"/>
          <p:cNvPicPr>
            <a:picLocks noChangeAspect="1" noChangeArrowheads="1"/>
          </p:cNvPicPr>
          <p:nvPr/>
        </p:nvPicPr>
        <p:blipFill>
          <a:blip r:embed="rId3" cstate="screen">
            <a:clrChange>
              <a:clrFrom>
                <a:srgbClr val="FEFEFE"/>
              </a:clrFrom>
              <a:clrTo>
                <a:srgbClr val="FEFEFE">
                  <a:alpha val="0"/>
                </a:srgbClr>
              </a:clrTo>
            </a:clrChange>
          </a:blip>
          <a:srcRect/>
          <a:stretch>
            <a:fillRect/>
          </a:stretch>
        </p:blipFill>
        <p:spPr bwMode="auto">
          <a:xfrm>
            <a:off x="6500826" y="857232"/>
            <a:ext cx="2143140" cy="2020675"/>
          </a:xfrm>
          <a:prstGeom prst="rect">
            <a:avLst/>
          </a:prstGeom>
          <a:noFill/>
        </p:spPr>
      </p:pic>
      <p:sp>
        <p:nvSpPr>
          <p:cNvPr id="17" name="TextBox 16"/>
          <p:cNvSpPr txBox="1"/>
          <p:nvPr/>
        </p:nvSpPr>
        <p:spPr>
          <a:xfrm>
            <a:off x="857224" y="3643314"/>
            <a:ext cx="2500330"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Орден Кутузова</a:t>
            </a:r>
            <a:endParaRPr lang="ru-RU" sz="2000" dirty="0">
              <a:latin typeface="Times New Roman" pitchFamily="18" charset="0"/>
              <a:cs typeface="Times New Roman" pitchFamily="18" charset="0"/>
            </a:endParaRPr>
          </a:p>
        </p:txBody>
      </p:sp>
      <p:pic>
        <p:nvPicPr>
          <p:cNvPr id="48132" name="Picture 4" descr="https://avatars.mds.yandex.net/get-pdb/1543238/a9535055-3c64-46b4-92ec-011ca94643fd/s1200"/>
          <p:cNvPicPr>
            <a:picLocks noChangeAspect="1" noChangeArrowheads="1"/>
          </p:cNvPicPr>
          <p:nvPr/>
        </p:nvPicPr>
        <p:blipFill>
          <a:blip r:embed="rId4" cstate="screen">
            <a:clrChange>
              <a:clrFrom>
                <a:srgbClr val="FEFEFE"/>
              </a:clrFrom>
              <a:clrTo>
                <a:srgbClr val="FEFEFE">
                  <a:alpha val="0"/>
                </a:srgbClr>
              </a:clrTo>
            </a:clrChange>
          </a:blip>
          <a:srcRect/>
          <a:stretch>
            <a:fillRect/>
          </a:stretch>
        </p:blipFill>
        <p:spPr bwMode="auto">
          <a:xfrm>
            <a:off x="1142976" y="1428736"/>
            <a:ext cx="2071702" cy="2211176"/>
          </a:xfrm>
          <a:prstGeom prst="rect">
            <a:avLst/>
          </a:prstGeom>
          <a:noFill/>
        </p:spPr>
      </p:pic>
      <p:sp>
        <p:nvSpPr>
          <p:cNvPr id="18" name="TextBox 17"/>
          <p:cNvSpPr txBox="1"/>
          <p:nvPr/>
        </p:nvSpPr>
        <p:spPr>
          <a:xfrm>
            <a:off x="357158" y="6286520"/>
            <a:ext cx="3500462"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Орден Александра Невского</a:t>
            </a:r>
            <a:endParaRPr lang="ru-RU" sz="2000" dirty="0">
              <a:latin typeface="Times New Roman" pitchFamily="18" charset="0"/>
              <a:cs typeface="Times New Roman" pitchFamily="18" charset="0"/>
            </a:endParaRPr>
          </a:p>
        </p:txBody>
      </p:sp>
      <p:pic>
        <p:nvPicPr>
          <p:cNvPr id="48134" name="Picture 6" descr="http://nvinder.ru/sites/default/files/gazeta/2018/07/orden_aleksandra_nevskogo.jpg"/>
          <p:cNvPicPr>
            <a:picLocks noChangeAspect="1" noChangeArrowheads="1"/>
          </p:cNvPicPr>
          <p:nvPr/>
        </p:nvPicPr>
        <p:blipFill>
          <a:blip r:embed="rId5" cstate="screen">
            <a:clrChange>
              <a:clrFrom>
                <a:srgbClr val="FFFFFF"/>
              </a:clrFrom>
              <a:clrTo>
                <a:srgbClr val="FFFFFF">
                  <a:alpha val="0"/>
                </a:srgbClr>
              </a:clrTo>
            </a:clrChange>
          </a:blip>
          <a:srcRect/>
          <a:stretch>
            <a:fillRect/>
          </a:stretch>
        </p:blipFill>
        <p:spPr bwMode="auto">
          <a:xfrm>
            <a:off x="1000100" y="4071942"/>
            <a:ext cx="2143140" cy="2228866"/>
          </a:xfrm>
          <a:prstGeom prst="rect">
            <a:avLst/>
          </a:prstGeom>
          <a:noFill/>
        </p:spPr>
      </p:pic>
      <p:pic>
        <p:nvPicPr>
          <p:cNvPr id="19" name="Picture 6" descr="http://www.playcast.ru/uploads/2017/05/07/22522873.png"/>
          <p:cNvPicPr>
            <a:picLocks noChangeAspect="1" noChangeArrowheads="1"/>
          </p:cNvPicPr>
          <p:nvPr/>
        </p:nvPicPr>
        <p:blipFill>
          <a:blip r:embed="rId6" cstate="screen"/>
          <a:srcRect/>
          <a:stretch>
            <a:fillRect/>
          </a:stretch>
        </p:blipFill>
        <p:spPr bwMode="auto">
          <a:xfrm>
            <a:off x="0" y="0"/>
            <a:ext cx="2616328" cy="142876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7" grpId="0" animBg="1"/>
      <p:bldP spid="1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214678" y="1571612"/>
            <a:ext cx="5643602" cy="4893647"/>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400" dirty="0" smtClean="0">
                <a:latin typeface="Times New Roman" pitchFamily="18" charset="0"/>
                <a:cs typeface="Times New Roman" pitchFamily="18" charset="0"/>
              </a:rPr>
              <a:t>Эта награда, учреждённая 8 ноября 1943 года, является главным военным орденом, им награждали только самое высокое командование за успешное проведение боевых операций, в ходе которых в корне менялась обстановка в пользу Красной Армии. Всего было 20 награждений этим орденом, его кавалерами являются  семнадцать человек (трое военачальников награждались дважды). Как называется этот орден и почему он считается шедевром ювелирного искусства? </a:t>
            </a:r>
            <a:endParaRPr lang="ru-RU" sz="2400" b="1" dirty="0">
              <a:latin typeface="Times New Roman" pitchFamily="18" charset="0"/>
              <a:cs typeface="Times New Roman" pitchFamily="18" charset="0"/>
            </a:endParaRPr>
          </a:p>
        </p:txBody>
      </p:sp>
      <p:sp>
        <p:nvSpPr>
          <p:cNvPr id="4" name="Прямоугольник 3"/>
          <p:cNvSpPr/>
          <p:nvPr/>
        </p:nvSpPr>
        <p:spPr>
          <a:xfrm>
            <a:off x="1857356" y="214290"/>
            <a:ext cx="7286644"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Награды Великой Отечественной войны </a:t>
            </a:r>
            <a:r>
              <a:rPr lang="ru-RU" sz="2400" b="1" dirty="0" smtClean="0">
                <a:latin typeface="Times New Roman" pitchFamily="18" charset="0"/>
                <a:ea typeface="Calibri" pitchFamily="34" charset="0"/>
                <a:cs typeface="Times New Roman" pitchFamily="18" charset="0"/>
              </a:rPr>
              <a:t>– 3б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4" name="Прямоугольник 13"/>
          <p:cNvSpPr/>
          <p:nvPr/>
        </p:nvSpPr>
        <p:spPr>
          <a:xfrm>
            <a:off x="2714612" y="642918"/>
            <a:ext cx="6429388" cy="461665"/>
          </a:xfrm>
          <a:prstGeom prst="rect">
            <a:avLst/>
          </a:prstGeom>
        </p:spPr>
        <p:txBody>
          <a:bodyPr wrap="square">
            <a:spAutoFit/>
          </a:bodyPr>
          <a:lstStyle/>
          <a:p>
            <a:r>
              <a:rPr lang="ru-RU" sz="2400" b="1" dirty="0" smtClean="0">
                <a:latin typeface="Times New Roman" pitchFamily="18" charset="0"/>
                <a:cs typeface="Times New Roman" pitchFamily="18" charset="0"/>
              </a:rPr>
              <a:t>«Фронтовики, наденьте ордена!..» С. Сергеев</a:t>
            </a:r>
            <a:endParaRPr lang="ru-RU" sz="2400" dirty="0">
              <a:latin typeface="Times New Roman" pitchFamily="18" charset="0"/>
              <a:cs typeface="Times New Roman" pitchFamily="18" charset="0"/>
            </a:endParaRPr>
          </a:p>
        </p:txBody>
      </p:sp>
      <p:sp>
        <p:nvSpPr>
          <p:cNvPr id="11" name="TextBox 10"/>
          <p:cNvSpPr txBox="1"/>
          <p:nvPr/>
        </p:nvSpPr>
        <p:spPr>
          <a:xfrm>
            <a:off x="0" y="4214818"/>
            <a:ext cx="3214646" cy="224676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Орден  «Победа»;</a:t>
            </a:r>
          </a:p>
          <a:p>
            <a:pPr algn="ctr"/>
            <a:r>
              <a:rPr lang="ru-RU" sz="2000" b="1" i="1" dirty="0" smtClean="0">
                <a:latin typeface="Times New Roman" pitchFamily="18" charset="0"/>
                <a:cs typeface="Times New Roman" pitchFamily="18" charset="0"/>
              </a:rPr>
              <a:t>  в украшении ордена использовались платина, золото, серебро, эмаль, пять искусственных рубинов в лучах звезды и 174 мелких бриллианта</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4" name="Picture 2" descr="http://www.fonstola.ru/pic/201604/1600x1200/fonstola.ru-230603.jpg"/>
          <p:cNvPicPr>
            <a:picLocks noChangeAspect="1" noChangeArrowheads="1"/>
          </p:cNvPicPr>
          <p:nvPr/>
        </p:nvPicPr>
        <p:blipFill>
          <a:blip r:embed="rId3" cstate="screen">
            <a:clrChange>
              <a:clrFrom>
                <a:srgbClr val="FEFEFE"/>
              </a:clrFrom>
              <a:clrTo>
                <a:srgbClr val="FEFEFE">
                  <a:alpha val="0"/>
                </a:srgbClr>
              </a:clrTo>
            </a:clrChange>
          </a:blip>
          <a:srcRect/>
          <a:stretch>
            <a:fillRect/>
          </a:stretch>
        </p:blipFill>
        <p:spPr bwMode="auto">
          <a:xfrm>
            <a:off x="357158" y="1357298"/>
            <a:ext cx="2851880" cy="2928958"/>
          </a:xfrm>
          <a:prstGeom prst="rect">
            <a:avLst/>
          </a:prstGeom>
          <a:noFill/>
        </p:spPr>
      </p:pic>
      <p:pic>
        <p:nvPicPr>
          <p:cNvPr id="49158" name="Picture 6" descr="http://www.playcast.ru/uploads/2017/05/07/22522873.png"/>
          <p:cNvPicPr>
            <a:picLocks noChangeAspect="1" noChangeArrowheads="1"/>
          </p:cNvPicPr>
          <p:nvPr/>
        </p:nvPicPr>
        <p:blipFill>
          <a:blip r:embed="rId4" cstate="screen"/>
          <a:srcRect/>
          <a:stretch>
            <a:fillRect/>
          </a:stretch>
        </p:blipFill>
        <p:spPr bwMode="auto">
          <a:xfrm>
            <a:off x="0" y="0"/>
            <a:ext cx="2616328" cy="142876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214678" y="1571612"/>
            <a:ext cx="5643602" cy="4154984"/>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400" dirty="0" smtClean="0">
                <a:latin typeface="Times New Roman" pitchFamily="18" charset="0"/>
                <a:cs typeface="Times New Roman" pitchFamily="18" charset="0"/>
              </a:rPr>
              <a:t>Орден Славы был учреждён 8 ноября 1943 года. Основной особенностью данного ордена является то, что это единственное боевое отличие, предназначенное для награждения исключительно солдат и сержантов (в авиации также и младших лейтенантов), проявивших в боях за Родину славные подвиги храбрости, мужества и бесстрашия. Кто считался полным кавалером ордена Славы?</a:t>
            </a:r>
            <a:endParaRPr lang="ru-RU" sz="2400" b="1" dirty="0">
              <a:latin typeface="Times New Roman" pitchFamily="18" charset="0"/>
              <a:cs typeface="Times New Roman" pitchFamily="18" charset="0"/>
            </a:endParaRPr>
          </a:p>
        </p:txBody>
      </p:sp>
      <p:sp>
        <p:nvSpPr>
          <p:cNvPr id="4" name="Прямоугольник 3"/>
          <p:cNvSpPr/>
          <p:nvPr/>
        </p:nvSpPr>
        <p:spPr>
          <a:xfrm>
            <a:off x="1857356" y="214290"/>
            <a:ext cx="7286644"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Награды Великой Отечественной войны </a:t>
            </a:r>
            <a:r>
              <a:rPr lang="ru-RU" sz="2400" b="1" dirty="0" smtClean="0">
                <a:latin typeface="Times New Roman" pitchFamily="18" charset="0"/>
                <a:ea typeface="Calibri" pitchFamily="34" charset="0"/>
                <a:cs typeface="Times New Roman" pitchFamily="18" charset="0"/>
              </a:rPr>
              <a:t>– 4б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4" name="Прямоугольник 13"/>
          <p:cNvSpPr/>
          <p:nvPr/>
        </p:nvSpPr>
        <p:spPr>
          <a:xfrm>
            <a:off x="2714612" y="642918"/>
            <a:ext cx="6429388" cy="461665"/>
          </a:xfrm>
          <a:prstGeom prst="rect">
            <a:avLst/>
          </a:prstGeom>
        </p:spPr>
        <p:txBody>
          <a:bodyPr wrap="square">
            <a:spAutoFit/>
          </a:bodyPr>
          <a:lstStyle/>
          <a:p>
            <a:r>
              <a:rPr lang="ru-RU" sz="2400" b="1" dirty="0" smtClean="0">
                <a:latin typeface="Times New Roman" pitchFamily="18" charset="0"/>
                <a:cs typeface="Times New Roman" pitchFamily="18" charset="0"/>
              </a:rPr>
              <a:t>«Фронтовики, наденьте ордена!..» С. Сергеев</a:t>
            </a:r>
            <a:endParaRPr lang="ru-RU" sz="2400" dirty="0">
              <a:latin typeface="Times New Roman" pitchFamily="18" charset="0"/>
              <a:cs typeface="Times New Roman" pitchFamily="18" charset="0"/>
            </a:endParaRPr>
          </a:p>
        </p:txBody>
      </p:sp>
      <p:sp>
        <p:nvSpPr>
          <p:cNvPr id="11" name="TextBox 10"/>
          <p:cNvSpPr txBox="1"/>
          <p:nvPr/>
        </p:nvSpPr>
        <p:spPr>
          <a:xfrm>
            <a:off x="0" y="4714884"/>
            <a:ext cx="3214646" cy="193899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Тот, кто был награждён орденами Славы трёх степеней: </a:t>
            </a:r>
          </a:p>
          <a:p>
            <a:pPr algn="ctr"/>
            <a:r>
              <a:rPr lang="ru-RU" sz="2000" b="1" i="1" dirty="0" smtClean="0">
                <a:latin typeface="Times New Roman" pitchFamily="18" charset="0"/>
                <a:cs typeface="Times New Roman" pitchFamily="18" charset="0"/>
              </a:rPr>
              <a:t>сначала 3-й степени, затем 2-й и, </a:t>
            </a:r>
          </a:p>
          <a:p>
            <a:pPr algn="ctr"/>
            <a:r>
              <a:rPr lang="ru-RU" sz="2000" b="1" i="1" dirty="0" smtClean="0">
                <a:latin typeface="Times New Roman" pitchFamily="18" charset="0"/>
                <a:cs typeface="Times New Roman" pitchFamily="18" charset="0"/>
              </a:rPr>
              <a:t>наконец, 1-й</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0" y="0"/>
            <a:ext cx="2616328" cy="1428760"/>
          </a:xfrm>
          <a:prstGeom prst="rect">
            <a:avLst/>
          </a:prstGeom>
          <a:noFill/>
        </p:spPr>
      </p:pic>
      <p:pic>
        <p:nvPicPr>
          <p:cNvPr id="50178" name="Picture 2" descr="https://medalww.ru/photo/img/orden-slavy-foto-kartinki-2.jpg"/>
          <p:cNvPicPr>
            <a:picLocks noChangeAspect="1" noChangeArrowheads="1"/>
          </p:cNvPicPr>
          <p:nvPr/>
        </p:nvPicPr>
        <p:blipFill>
          <a:blip r:embed="rId4" cstate="screen"/>
          <a:srcRect/>
          <a:stretch>
            <a:fillRect/>
          </a:stretch>
        </p:blipFill>
        <p:spPr bwMode="auto">
          <a:xfrm>
            <a:off x="571472" y="1571612"/>
            <a:ext cx="2428892" cy="3237051"/>
          </a:xfrm>
          <a:prstGeom prst="rect">
            <a:avLst/>
          </a:prstGeom>
          <a:noFill/>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214678" y="1571612"/>
            <a:ext cx="5643602" cy="4893647"/>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400" dirty="0" smtClean="0">
                <a:latin typeface="Times New Roman" pitchFamily="18" charset="0"/>
                <a:cs typeface="Times New Roman" pitchFamily="18" charset="0"/>
              </a:rPr>
              <a:t>В апреле 1934 года Постановлением ЦИК СССР учреждено звание Героя Советского Союза. Оно присваивалось за особые заслуги или подвиги перед страной и народом. За подвиги, совершённые в годы Великой Отечественной войны, этого высокого звания с вручением медали «Золотая Звезда» были удостоены 11 тысяч 657 человек (из них 3051 посмертно). Каким высшим орденом страны награждались Герои Советского Союза одновременно с этим званием?</a:t>
            </a:r>
            <a:endParaRPr lang="ru-RU" sz="2400" b="1" dirty="0">
              <a:latin typeface="Times New Roman" pitchFamily="18" charset="0"/>
              <a:cs typeface="Times New Roman" pitchFamily="18" charset="0"/>
            </a:endParaRPr>
          </a:p>
        </p:txBody>
      </p:sp>
      <p:sp>
        <p:nvSpPr>
          <p:cNvPr id="4" name="Прямоугольник 3"/>
          <p:cNvSpPr/>
          <p:nvPr/>
        </p:nvSpPr>
        <p:spPr>
          <a:xfrm>
            <a:off x="1857356" y="214290"/>
            <a:ext cx="7286644"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Награды Великой Отечественной войны </a:t>
            </a:r>
            <a:r>
              <a:rPr lang="ru-RU" sz="2400" b="1" dirty="0" smtClean="0">
                <a:latin typeface="Times New Roman" pitchFamily="18" charset="0"/>
                <a:ea typeface="Calibri" pitchFamily="34" charset="0"/>
                <a:cs typeface="Times New Roman" pitchFamily="18" charset="0"/>
              </a:rPr>
              <a:t>– 5б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4" name="Прямоугольник 13"/>
          <p:cNvSpPr/>
          <p:nvPr/>
        </p:nvSpPr>
        <p:spPr>
          <a:xfrm>
            <a:off x="2714612" y="642918"/>
            <a:ext cx="6429388" cy="461665"/>
          </a:xfrm>
          <a:prstGeom prst="rect">
            <a:avLst/>
          </a:prstGeom>
        </p:spPr>
        <p:txBody>
          <a:bodyPr wrap="square">
            <a:spAutoFit/>
          </a:bodyPr>
          <a:lstStyle/>
          <a:p>
            <a:r>
              <a:rPr lang="ru-RU" sz="2400" b="1" dirty="0" smtClean="0">
                <a:latin typeface="Times New Roman" pitchFamily="18" charset="0"/>
                <a:cs typeface="Times New Roman" pitchFamily="18" charset="0"/>
              </a:rPr>
              <a:t>«Фронтовики, наденьте ордена!..» С. Сергеев</a:t>
            </a:r>
            <a:endParaRPr lang="ru-RU" sz="2400" dirty="0">
              <a:latin typeface="Times New Roman" pitchFamily="18" charset="0"/>
              <a:cs typeface="Times New Roman" pitchFamily="18" charset="0"/>
            </a:endParaRPr>
          </a:p>
        </p:txBody>
      </p:sp>
      <p:sp>
        <p:nvSpPr>
          <p:cNvPr id="11" name="TextBox 10"/>
          <p:cNvSpPr txBox="1"/>
          <p:nvPr/>
        </p:nvSpPr>
        <p:spPr>
          <a:xfrm>
            <a:off x="0" y="6000768"/>
            <a:ext cx="3214646"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Орден Ленина</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0" y="0"/>
            <a:ext cx="2616328" cy="1428760"/>
          </a:xfrm>
          <a:prstGeom prst="rect">
            <a:avLst/>
          </a:prstGeom>
          <a:noFill/>
        </p:spPr>
      </p:pic>
      <p:pic>
        <p:nvPicPr>
          <p:cNvPr id="52226" name="Picture 2" descr="https://medalww.ru/photo/img/foto-orden-lenina-vov-13.jpg"/>
          <p:cNvPicPr>
            <a:picLocks noChangeAspect="1" noChangeArrowheads="1"/>
          </p:cNvPicPr>
          <p:nvPr/>
        </p:nvPicPr>
        <p:blipFill>
          <a:blip r:embed="rId4" cstate="screen"/>
          <a:srcRect/>
          <a:stretch>
            <a:fillRect/>
          </a:stretch>
        </p:blipFill>
        <p:spPr bwMode="auto">
          <a:xfrm>
            <a:off x="540042" y="1500173"/>
            <a:ext cx="2103132" cy="4363043"/>
          </a:xfrm>
          <a:prstGeom prst="rect">
            <a:avLst/>
          </a:prstGeom>
          <a:noFill/>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diamond(in)">
                                      <p:cBhvr>
                                        <p:cTn id="7" dur="2000"/>
                                        <p:tgtEl>
                                          <p:spTgt spid="52226"/>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714612" y="214290"/>
            <a:ext cx="3858429" cy="523220"/>
          </a:xfrm>
          <a:prstGeom prst="rect">
            <a:avLst/>
          </a:prstGeom>
        </p:spPr>
        <p:txBody>
          <a:bodyPr wrap="none">
            <a:spAutoFit/>
          </a:bodyPr>
          <a:lstStyle/>
          <a:p>
            <a:pPr lvl="0" algn="ctr" fontAlgn="base">
              <a:spcBef>
                <a:spcPct val="0"/>
              </a:spcBef>
              <a:spcAft>
                <a:spcPct val="0"/>
              </a:spcAft>
            </a:pPr>
            <a:r>
              <a:rPr kumimoji="0" lang="ru-RU" sz="2800" b="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Этап </a:t>
            </a:r>
            <a:r>
              <a:rPr kumimoji="0" lang="en-US" sz="2800" b="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a:t>
            </a:r>
            <a:r>
              <a:rPr kumimoji="0" lang="ru-RU" sz="2800" b="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 Большая игра</a:t>
            </a:r>
            <a:endParaRPr kumimoji="0" lang="ru-RU" sz="3200" b="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7" name="Таблица 6"/>
          <p:cNvGraphicFramePr>
            <a:graphicFrameLocks noGrp="1"/>
          </p:cNvGraphicFramePr>
          <p:nvPr/>
        </p:nvGraphicFramePr>
        <p:xfrm>
          <a:off x="1" y="714356"/>
          <a:ext cx="9143999" cy="5491480"/>
        </p:xfrm>
        <a:graphic>
          <a:graphicData uri="http://schemas.openxmlformats.org/drawingml/2006/table">
            <a:tbl>
              <a:tblPr firstRow="1" bandRow="1">
                <a:tableStyleId>{69C7853C-536D-4A76-A0AE-DD22124D55A5}</a:tableStyleId>
              </a:tblPr>
              <a:tblGrid>
                <a:gridCol w="3428991"/>
                <a:gridCol w="5715008"/>
              </a:tblGrid>
              <a:tr h="370840">
                <a:tc gridSpan="2">
                  <a:txBody>
                    <a:bodyPr/>
                    <a:lstStyle/>
                    <a:p>
                      <a:endParaRPr lang="ru-RU" dirty="0"/>
                    </a:p>
                  </a:txBody>
                  <a:tcPr/>
                </a:tc>
                <a:tc hMerge="1">
                  <a:txBody>
                    <a:bodyPr/>
                    <a:lstStyle/>
                    <a:p>
                      <a:endParaRPr lang="ru-RU"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200" b="1" strike="noStrike" cap="none" normalizeH="0" baseline="0" dirty="0" smtClean="0">
                          <a:ln>
                            <a:noFill/>
                          </a:ln>
                          <a:effectLst/>
                          <a:latin typeface="Times New Roman" pitchFamily="18" charset="0"/>
                          <a:cs typeface="Times New Roman" pitchFamily="18" charset="0"/>
                        </a:rPr>
                        <a:t>Битвы Великой Отечественной войны</a:t>
                      </a:r>
                      <a:endParaRPr kumimoji="0" lang="ru-RU" sz="22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txBody>
                  <a:tcPr/>
                </a:tc>
                <a:tc>
                  <a:txBody>
                    <a:bodyPr/>
                    <a:lstStyle/>
                    <a:p>
                      <a:pPr algn="ctr"/>
                      <a:endParaRPr lang="ru-RU" sz="3200" b="1" dirty="0">
                        <a:latin typeface="Times New Roman" pitchFamily="18" charset="0"/>
                        <a:cs typeface="Times New Roman" pitchFamily="18"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200" b="1" dirty="0" smtClean="0">
                          <a:latin typeface="Times New Roman" pitchFamily="18" charset="0"/>
                          <a:cs typeface="Times New Roman" pitchFamily="18" charset="0"/>
                        </a:rPr>
                        <a:t>Полководцы Великой Отечественной войны</a:t>
                      </a:r>
                    </a:p>
                  </a:txBody>
                  <a:tcPr/>
                </a:tc>
                <a:tc>
                  <a:txBody>
                    <a:bodyPr/>
                    <a:lstStyle/>
                    <a:p>
                      <a:pPr algn="ctr"/>
                      <a:endParaRPr lang="ru-RU" sz="3200" b="1" dirty="0">
                        <a:latin typeface="Times New Roman" pitchFamily="18" charset="0"/>
                        <a:cs typeface="Times New Roman" pitchFamily="18"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200" b="1" dirty="0" smtClean="0">
                          <a:latin typeface="Times New Roman" pitchFamily="18" charset="0"/>
                          <a:cs typeface="Times New Roman" pitchFamily="18" charset="0"/>
                        </a:rPr>
                        <a:t>Великие ратные подвиги</a:t>
                      </a:r>
                    </a:p>
                  </a:txBody>
                  <a:tcPr/>
                </a:tc>
                <a:tc>
                  <a:txBody>
                    <a:bodyPr/>
                    <a:lstStyle/>
                    <a:p>
                      <a:pPr algn="ctr"/>
                      <a:endParaRPr lang="ru-RU" sz="3200" b="1" dirty="0">
                        <a:latin typeface="Times New Roman" pitchFamily="18" charset="0"/>
                        <a:cs typeface="Times New Roman" pitchFamily="18"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200" b="1" dirty="0" smtClean="0">
                          <a:latin typeface="Times New Roman" pitchFamily="18" charset="0"/>
                          <a:cs typeface="Times New Roman" pitchFamily="18" charset="0"/>
                        </a:rPr>
                        <a:t>Города-герои</a:t>
                      </a:r>
                    </a:p>
                  </a:txBody>
                  <a:tcPr/>
                </a:tc>
                <a:tc>
                  <a:txBody>
                    <a:bodyPr/>
                    <a:lstStyle/>
                    <a:p>
                      <a:pPr algn="ctr"/>
                      <a:endParaRPr lang="ru-RU" sz="3200" b="1" dirty="0">
                        <a:latin typeface="Times New Roman" pitchFamily="18" charset="0"/>
                        <a:cs typeface="Times New Roman" pitchFamily="18"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200" b="1" dirty="0" smtClean="0">
                          <a:latin typeface="Times New Roman" pitchFamily="18" charset="0"/>
                          <a:cs typeface="Times New Roman" pitchFamily="18" charset="0"/>
                        </a:rPr>
                        <a:t>Вооружение в годы Великой Отечественной войны</a:t>
                      </a:r>
                    </a:p>
                  </a:txBody>
                  <a:tcPr/>
                </a:tc>
                <a:tc>
                  <a:txBody>
                    <a:bodyPr/>
                    <a:lstStyle/>
                    <a:p>
                      <a:pPr algn="ctr"/>
                      <a:endParaRPr lang="ru-RU" sz="3200" b="1" dirty="0">
                        <a:latin typeface="Times New Roman" pitchFamily="18" charset="0"/>
                        <a:cs typeface="Times New Roman" pitchFamily="18"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200" b="1" dirty="0" smtClean="0">
                          <a:latin typeface="Times New Roman" pitchFamily="18" charset="0"/>
                          <a:cs typeface="Times New Roman" pitchFamily="18" charset="0"/>
                        </a:rPr>
                        <a:t>«Музы не молчали…»</a:t>
                      </a:r>
                    </a:p>
                  </a:txBody>
                  <a:tcPr/>
                </a:tc>
                <a:tc>
                  <a:txBody>
                    <a:bodyPr/>
                    <a:lstStyle/>
                    <a:p>
                      <a:pPr algn="ctr"/>
                      <a:endParaRPr lang="ru-RU" sz="3200" b="1" dirty="0">
                        <a:latin typeface="Times New Roman" pitchFamily="18" charset="0"/>
                        <a:cs typeface="Times New Roman" pitchFamily="18"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200" b="1" dirty="0" smtClean="0">
                          <a:latin typeface="Times New Roman" pitchFamily="18" charset="0"/>
                          <a:cs typeface="Times New Roman" pitchFamily="18" charset="0"/>
                        </a:rPr>
                        <a:t>Награды Великой Отечественной войны</a:t>
                      </a:r>
                    </a:p>
                  </a:txBody>
                  <a:tcPr/>
                </a:tc>
                <a:tc>
                  <a:txBody>
                    <a:bodyPr/>
                    <a:lstStyle/>
                    <a:p>
                      <a:pPr algn="ctr"/>
                      <a:endParaRPr lang="ru-RU" sz="3200" b="1" dirty="0">
                        <a:latin typeface="Times New Roman" pitchFamily="18" charset="0"/>
                        <a:cs typeface="Times New Roman" pitchFamily="18" charset="0"/>
                      </a:endParaRPr>
                    </a:p>
                  </a:txBody>
                  <a:tcPr/>
                </a:tc>
              </a:tr>
            </a:tbl>
          </a:graphicData>
        </a:graphic>
      </p:graphicFrame>
      <p:pic>
        <p:nvPicPr>
          <p:cNvPr id="9" name="Picture 2" descr="https://4.bp.blogspot.com/-i-uukPkGOU0/XNmOfbtiHvI/AAAAAAAABrc/sP1eL3q6qD0hqwSUA1FPxRV2RfxTTokegCLcBGAs/s1600/s1200.png"/>
          <p:cNvPicPr>
            <a:picLocks noChangeAspect="1" noChangeArrowheads="1"/>
          </p:cNvPicPr>
          <p:nvPr/>
        </p:nvPicPr>
        <p:blipFill>
          <a:blip r:embed="rId2" cstate="screen"/>
          <a:srcRect/>
          <a:stretch>
            <a:fillRect/>
          </a:stretch>
        </p:blipFill>
        <p:spPr bwMode="auto">
          <a:xfrm flipH="1">
            <a:off x="3000364" y="6000768"/>
            <a:ext cx="3571900" cy="857232"/>
          </a:xfrm>
          <a:prstGeom prst="rect">
            <a:avLst/>
          </a:prstGeom>
          <a:noFill/>
        </p:spPr>
      </p:pic>
      <p:sp>
        <p:nvSpPr>
          <p:cNvPr id="11" name="TextBox 10"/>
          <p:cNvSpPr txBox="1"/>
          <p:nvPr/>
        </p:nvSpPr>
        <p:spPr>
          <a:xfrm>
            <a:off x="3428992" y="1214422"/>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3" action="ppaction://hlinksldjump"/>
              </a:rPr>
              <a:t>6</a:t>
            </a:r>
            <a:endParaRPr lang="ru-RU" sz="2400" b="1" dirty="0">
              <a:latin typeface="Times New Roman" pitchFamily="18" charset="0"/>
              <a:cs typeface="Times New Roman" pitchFamily="18" charset="0"/>
            </a:endParaRPr>
          </a:p>
        </p:txBody>
      </p:sp>
      <p:sp>
        <p:nvSpPr>
          <p:cNvPr id="12" name="TextBox 11"/>
          <p:cNvSpPr txBox="1"/>
          <p:nvPr/>
        </p:nvSpPr>
        <p:spPr>
          <a:xfrm>
            <a:off x="4000496" y="1214422"/>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4" action="ppaction://hlinksldjump"/>
              </a:rPr>
              <a:t>7</a:t>
            </a:r>
            <a:endParaRPr lang="ru-RU" sz="2400" b="1" dirty="0">
              <a:latin typeface="Times New Roman" pitchFamily="18" charset="0"/>
              <a:cs typeface="Times New Roman" pitchFamily="18" charset="0"/>
            </a:endParaRPr>
          </a:p>
        </p:txBody>
      </p:sp>
      <p:sp>
        <p:nvSpPr>
          <p:cNvPr id="13" name="TextBox 12"/>
          <p:cNvSpPr txBox="1"/>
          <p:nvPr/>
        </p:nvSpPr>
        <p:spPr>
          <a:xfrm>
            <a:off x="4572000" y="1214422"/>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5" action="ppaction://hlinksldjump"/>
              </a:rPr>
              <a:t>8</a:t>
            </a:r>
            <a:endParaRPr lang="ru-RU" sz="2400" b="1" dirty="0">
              <a:latin typeface="Times New Roman" pitchFamily="18" charset="0"/>
              <a:cs typeface="Times New Roman" pitchFamily="18" charset="0"/>
            </a:endParaRPr>
          </a:p>
        </p:txBody>
      </p:sp>
      <p:sp>
        <p:nvSpPr>
          <p:cNvPr id="14" name="TextBox 13"/>
          <p:cNvSpPr txBox="1"/>
          <p:nvPr/>
        </p:nvSpPr>
        <p:spPr>
          <a:xfrm>
            <a:off x="5143504" y="1214422"/>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6" action="ppaction://hlinksldjump"/>
              </a:rPr>
              <a:t>9</a:t>
            </a:r>
            <a:endParaRPr lang="ru-RU" sz="2400" b="1" dirty="0">
              <a:latin typeface="Times New Roman" pitchFamily="18" charset="0"/>
              <a:cs typeface="Times New Roman" pitchFamily="18" charset="0"/>
            </a:endParaRPr>
          </a:p>
        </p:txBody>
      </p:sp>
      <p:sp>
        <p:nvSpPr>
          <p:cNvPr id="15" name="TextBox 14"/>
          <p:cNvSpPr txBox="1"/>
          <p:nvPr/>
        </p:nvSpPr>
        <p:spPr>
          <a:xfrm>
            <a:off x="5715008" y="1214422"/>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7" action="ppaction://hlinksldjump"/>
              </a:rPr>
              <a:t>10</a:t>
            </a:r>
            <a:endParaRPr lang="ru-RU" sz="2400" b="1" dirty="0">
              <a:latin typeface="Times New Roman" pitchFamily="18" charset="0"/>
              <a:cs typeface="Times New Roman" pitchFamily="18" charset="0"/>
            </a:endParaRPr>
          </a:p>
        </p:txBody>
      </p:sp>
      <p:sp>
        <p:nvSpPr>
          <p:cNvPr id="46" name="TextBox 45"/>
          <p:cNvSpPr txBox="1"/>
          <p:nvPr/>
        </p:nvSpPr>
        <p:spPr>
          <a:xfrm>
            <a:off x="6286512" y="1214422"/>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8" action="ppaction://hlinksldjump"/>
              </a:rPr>
              <a:t>11</a:t>
            </a:r>
            <a:endParaRPr lang="ru-RU" sz="2400" b="1" dirty="0">
              <a:latin typeface="Times New Roman" pitchFamily="18" charset="0"/>
              <a:cs typeface="Times New Roman" pitchFamily="18" charset="0"/>
            </a:endParaRPr>
          </a:p>
        </p:txBody>
      </p:sp>
      <p:sp>
        <p:nvSpPr>
          <p:cNvPr id="47" name="TextBox 46"/>
          <p:cNvSpPr txBox="1"/>
          <p:nvPr/>
        </p:nvSpPr>
        <p:spPr>
          <a:xfrm>
            <a:off x="6858016" y="1214422"/>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9" action="ppaction://hlinksldjump"/>
              </a:rPr>
              <a:t>12</a:t>
            </a:r>
            <a:endParaRPr lang="ru-RU" sz="2400" b="1" dirty="0">
              <a:latin typeface="Times New Roman" pitchFamily="18" charset="0"/>
              <a:cs typeface="Times New Roman" pitchFamily="18" charset="0"/>
            </a:endParaRPr>
          </a:p>
        </p:txBody>
      </p:sp>
      <p:sp>
        <p:nvSpPr>
          <p:cNvPr id="48" name="TextBox 47"/>
          <p:cNvSpPr txBox="1"/>
          <p:nvPr/>
        </p:nvSpPr>
        <p:spPr>
          <a:xfrm>
            <a:off x="7429520" y="1214422"/>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10" action="ppaction://hlinksldjump"/>
              </a:rPr>
              <a:t>13</a:t>
            </a:r>
            <a:endParaRPr lang="ru-RU" sz="2400" b="1" dirty="0">
              <a:latin typeface="Times New Roman" pitchFamily="18" charset="0"/>
              <a:cs typeface="Times New Roman" pitchFamily="18" charset="0"/>
            </a:endParaRPr>
          </a:p>
        </p:txBody>
      </p:sp>
      <p:sp>
        <p:nvSpPr>
          <p:cNvPr id="49" name="TextBox 48"/>
          <p:cNvSpPr txBox="1"/>
          <p:nvPr/>
        </p:nvSpPr>
        <p:spPr>
          <a:xfrm>
            <a:off x="8001024" y="1214422"/>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11" action="ppaction://hlinksldjump"/>
              </a:rPr>
              <a:t>14</a:t>
            </a:r>
            <a:endParaRPr lang="ru-RU" sz="2400" b="1" dirty="0">
              <a:latin typeface="Times New Roman" pitchFamily="18" charset="0"/>
              <a:cs typeface="Times New Roman" pitchFamily="18" charset="0"/>
            </a:endParaRPr>
          </a:p>
        </p:txBody>
      </p:sp>
      <p:sp>
        <p:nvSpPr>
          <p:cNvPr id="50" name="TextBox 49"/>
          <p:cNvSpPr txBox="1"/>
          <p:nvPr/>
        </p:nvSpPr>
        <p:spPr>
          <a:xfrm>
            <a:off x="8572496" y="1214422"/>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12" action="ppaction://hlinksldjump"/>
              </a:rPr>
              <a:t>15</a:t>
            </a:r>
            <a:endParaRPr lang="ru-RU" sz="2400" b="1" dirty="0">
              <a:latin typeface="Times New Roman" pitchFamily="18" charset="0"/>
              <a:cs typeface="Times New Roman" pitchFamily="18" charset="0"/>
            </a:endParaRPr>
          </a:p>
        </p:txBody>
      </p:sp>
      <p:sp>
        <p:nvSpPr>
          <p:cNvPr id="51" name="TextBox 50"/>
          <p:cNvSpPr txBox="1"/>
          <p:nvPr/>
        </p:nvSpPr>
        <p:spPr>
          <a:xfrm>
            <a:off x="3428992" y="200024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13" action="ppaction://hlinksldjump"/>
              </a:rPr>
              <a:t>6</a:t>
            </a:r>
            <a:endParaRPr lang="ru-RU" sz="2400" b="1" dirty="0">
              <a:latin typeface="Times New Roman" pitchFamily="18" charset="0"/>
              <a:cs typeface="Times New Roman" pitchFamily="18" charset="0"/>
            </a:endParaRPr>
          </a:p>
        </p:txBody>
      </p:sp>
      <p:sp>
        <p:nvSpPr>
          <p:cNvPr id="52" name="TextBox 51"/>
          <p:cNvSpPr txBox="1"/>
          <p:nvPr/>
        </p:nvSpPr>
        <p:spPr>
          <a:xfrm>
            <a:off x="4000496" y="200024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14" action="ppaction://hlinksldjump"/>
              </a:rPr>
              <a:t>7</a:t>
            </a:r>
            <a:endParaRPr lang="ru-RU" sz="2400" b="1" dirty="0">
              <a:latin typeface="Times New Roman" pitchFamily="18" charset="0"/>
              <a:cs typeface="Times New Roman" pitchFamily="18" charset="0"/>
            </a:endParaRPr>
          </a:p>
        </p:txBody>
      </p:sp>
      <p:sp>
        <p:nvSpPr>
          <p:cNvPr id="53" name="TextBox 52"/>
          <p:cNvSpPr txBox="1"/>
          <p:nvPr/>
        </p:nvSpPr>
        <p:spPr>
          <a:xfrm>
            <a:off x="4572000" y="200024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15" action="ppaction://hlinksldjump"/>
              </a:rPr>
              <a:t>8</a:t>
            </a:r>
            <a:endParaRPr lang="ru-RU" sz="2400" b="1" dirty="0">
              <a:latin typeface="Times New Roman" pitchFamily="18" charset="0"/>
              <a:cs typeface="Times New Roman" pitchFamily="18" charset="0"/>
            </a:endParaRPr>
          </a:p>
        </p:txBody>
      </p:sp>
      <p:sp>
        <p:nvSpPr>
          <p:cNvPr id="54" name="TextBox 53"/>
          <p:cNvSpPr txBox="1"/>
          <p:nvPr/>
        </p:nvSpPr>
        <p:spPr>
          <a:xfrm>
            <a:off x="5143504" y="200024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16" action="ppaction://hlinksldjump"/>
              </a:rPr>
              <a:t>9</a:t>
            </a:r>
            <a:endParaRPr lang="ru-RU" sz="2400" b="1" dirty="0">
              <a:latin typeface="Times New Roman" pitchFamily="18" charset="0"/>
              <a:cs typeface="Times New Roman" pitchFamily="18" charset="0"/>
            </a:endParaRPr>
          </a:p>
        </p:txBody>
      </p:sp>
      <p:sp>
        <p:nvSpPr>
          <p:cNvPr id="55" name="TextBox 54"/>
          <p:cNvSpPr txBox="1"/>
          <p:nvPr/>
        </p:nvSpPr>
        <p:spPr>
          <a:xfrm>
            <a:off x="5715008" y="200024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17" action="ppaction://hlinksldjump"/>
              </a:rPr>
              <a:t>10</a:t>
            </a:r>
            <a:endParaRPr lang="ru-RU" sz="2400" b="1" dirty="0">
              <a:latin typeface="Times New Roman" pitchFamily="18" charset="0"/>
              <a:cs typeface="Times New Roman" pitchFamily="18" charset="0"/>
            </a:endParaRPr>
          </a:p>
        </p:txBody>
      </p:sp>
      <p:sp>
        <p:nvSpPr>
          <p:cNvPr id="56" name="TextBox 55"/>
          <p:cNvSpPr txBox="1"/>
          <p:nvPr/>
        </p:nvSpPr>
        <p:spPr>
          <a:xfrm>
            <a:off x="6286512" y="200024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18" action="ppaction://hlinksldjump"/>
              </a:rPr>
              <a:t>11</a:t>
            </a:r>
            <a:endParaRPr lang="ru-RU" sz="2400" b="1" dirty="0">
              <a:latin typeface="Times New Roman" pitchFamily="18" charset="0"/>
              <a:cs typeface="Times New Roman" pitchFamily="18" charset="0"/>
            </a:endParaRPr>
          </a:p>
        </p:txBody>
      </p:sp>
      <p:sp>
        <p:nvSpPr>
          <p:cNvPr id="57" name="TextBox 56"/>
          <p:cNvSpPr txBox="1"/>
          <p:nvPr/>
        </p:nvSpPr>
        <p:spPr>
          <a:xfrm>
            <a:off x="6858016" y="200024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19" action="ppaction://hlinksldjump"/>
              </a:rPr>
              <a:t>12</a:t>
            </a:r>
            <a:endParaRPr lang="ru-RU" sz="2400" b="1" dirty="0">
              <a:latin typeface="Times New Roman" pitchFamily="18" charset="0"/>
              <a:cs typeface="Times New Roman" pitchFamily="18" charset="0"/>
            </a:endParaRPr>
          </a:p>
        </p:txBody>
      </p:sp>
      <p:sp>
        <p:nvSpPr>
          <p:cNvPr id="58" name="TextBox 57"/>
          <p:cNvSpPr txBox="1"/>
          <p:nvPr/>
        </p:nvSpPr>
        <p:spPr>
          <a:xfrm>
            <a:off x="7429520" y="200024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20" action="ppaction://hlinksldjump"/>
              </a:rPr>
              <a:t>13</a:t>
            </a:r>
            <a:endParaRPr lang="ru-RU" sz="2400" b="1" dirty="0">
              <a:latin typeface="Times New Roman" pitchFamily="18" charset="0"/>
              <a:cs typeface="Times New Roman" pitchFamily="18" charset="0"/>
            </a:endParaRPr>
          </a:p>
        </p:txBody>
      </p:sp>
      <p:sp>
        <p:nvSpPr>
          <p:cNvPr id="59" name="TextBox 58"/>
          <p:cNvSpPr txBox="1"/>
          <p:nvPr/>
        </p:nvSpPr>
        <p:spPr>
          <a:xfrm>
            <a:off x="8001024" y="200024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21" action="ppaction://hlinksldjump"/>
              </a:rPr>
              <a:t>14</a:t>
            </a:r>
            <a:endParaRPr lang="ru-RU" sz="2400" b="1" dirty="0">
              <a:latin typeface="Times New Roman" pitchFamily="18" charset="0"/>
              <a:cs typeface="Times New Roman" pitchFamily="18" charset="0"/>
            </a:endParaRPr>
          </a:p>
        </p:txBody>
      </p:sp>
      <p:sp>
        <p:nvSpPr>
          <p:cNvPr id="60" name="TextBox 59"/>
          <p:cNvSpPr txBox="1"/>
          <p:nvPr/>
        </p:nvSpPr>
        <p:spPr>
          <a:xfrm>
            <a:off x="8572496" y="200024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22" action="ppaction://hlinksldjump"/>
              </a:rPr>
              <a:t>15</a:t>
            </a:r>
            <a:endParaRPr lang="ru-RU" sz="2400" b="1" dirty="0">
              <a:latin typeface="Times New Roman" pitchFamily="18" charset="0"/>
              <a:cs typeface="Times New Roman" pitchFamily="18" charset="0"/>
            </a:endParaRPr>
          </a:p>
        </p:txBody>
      </p:sp>
      <p:sp>
        <p:nvSpPr>
          <p:cNvPr id="61" name="TextBox 60"/>
          <p:cNvSpPr txBox="1"/>
          <p:nvPr/>
        </p:nvSpPr>
        <p:spPr>
          <a:xfrm>
            <a:off x="3428992" y="2643182"/>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23" action="ppaction://hlinksldjump"/>
              </a:rPr>
              <a:t>6</a:t>
            </a:r>
            <a:endParaRPr lang="ru-RU" sz="2400" b="1" dirty="0">
              <a:latin typeface="Times New Roman" pitchFamily="18" charset="0"/>
              <a:cs typeface="Times New Roman" pitchFamily="18" charset="0"/>
            </a:endParaRPr>
          </a:p>
        </p:txBody>
      </p:sp>
      <p:sp>
        <p:nvSpPr>
          <p:cNvPr id="62" name="TextBox 61"/>
          <p:cNvSpPr txBox="1"/>
          <p:nvPr/>
        </p:nvSpPr>
        <p:spPr>
          <a:xfrm>
            <a:off x="4000496" y="2643182"/>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24" action="ppaction://hlinksldjump"/>
              </a:rPr>
              <a:t>7</a:t>
            </a:r>
            <a:endParaRPr lang="ru-RU" sz="2400" b="1" dirty="0">
              <a:latin typeface="Times New Roman" pitchFamily="18" charset="0"/>
              <a:cs typeface="Times New Roman" pitchFamily="18" charset="0"/>
            </a:endParaRPr>
          </a:p>
        </p:txBody>
      </p:sp>
      <p:sp>
        <p:nvSpPr>
          <p:cNvPr id="63" name="TextBox 62"/>
          <p:cNvSpPr txBox="1"/>
          <p:nvPr/>
        </p:nvSpPr>
        <p:spPr>
          <a:xfrm>
            <a:off x="4572000" y="2643182"/>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25" action="ppaction://hlinksldjump"/>
              </a:rPr>
              <a:t>8</a:t>
            </a:r>
            <a:endParaRPr lang="ru-RU" sz="2400" b="1" dirty="0">
              <a:latin typeface="Times New Roman" pitchFamily="18" charset="0"/>
              <a:cs typeface="Times New Roman" pitchFamily="18" charset="0"/>
            </a:endParaRPr>
          </a:p>
        </p:txBody>
      </p:sp>
      <p:sp>
        <p:nvSpPr>
          <p:cNvPr id="64" name="TextBox 63"/>
          <p:cNvSpPr txBox="1"/>
          <p:nvPr/>
        </p:nvSpPr>
        <p:spPr>
          <a:xfrm>
            <a:off x="5143504" y="2643182"/>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26" action="ppaction://hlinksldjump"/>
              </a:rPr>
              <a:t>9</a:t>
            </a:r>
            <a:endParaRPr lang="ru-RU" sz="2400" b="1" dirty="0">
              <a:latin typeface="Times New Roman" pitchFamily="18" charset="0"/>
              <a:cs typeface="Times New Roman" pitchFamily="18" charset="0"/>
            </a:endParaRPr>
          </a:p>
        </p:txBody>
      </p:sp>
      <p:sp>
        <p:nvSpPr>
          <p:cNvPr id="65" name="TextBox 64"/>
          <p:cNvSpPr txBox="1"/>
          <p:nvPr/>
        </p:nvSpPr>
        <p:spPr>
          <a:xfrm>
            <a:off x="5715008" y="2643182"/>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27" action="ppaction://hlinksldjump"/>
              </a:rPr>
              <a:t>10</a:t>
            </a:r>
            <a:endParaRPr lang="ru-RU" sz="2400" b="1" dirty="0">
              <a:latin typeface="Times New Roman" pitchFamily="18" charset="0"/>
              <a:cs typeface="Times New Roman" pitchFamily="18" charset="0"/>
            </a:endParaRPr>
          </a:p>
        </p:txBody>
      </p:sp>
      <p:sp>
        <p:nvSpPr>
          <p:cNvPr id="66" name="TextBox 65"/>
          <p:cNvSpPr txBox="1"/>
          <p:nvPr/>
        </p:nvSpPr>
        <p:spPr>
          <a:xfrm>
            <a:off x="6286512" y="2643182"/>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28" action="ppaction://hlinksldjump"/>
              </a:rPr>
              <a:t>11</a:t>
            </a:r>
            <a:endParaRPr lang="ru-RU" sz="2400" b="1" dirty="0">
              <a:latin typeface="Times New Roman" pitchFamily="18" charset="0"/>
              <a:cs typeface="Times New Roman" pitchFamily="18" charset="0"/>
            </a:endParaRPr>
          </a:p>
        </p:txBody>
      </p:sp>
      <p:sp>
        <p:nvSpPr>
          <p:cNvPr id="67" name="TextBox 66"/>
          <p:cNvSpPr txBox="1"/>
          <p:nvPr/>
        </p:nvSpPr>
        <p:spPr>
          <a:xfrm>
            <a:off x="6858016" y="2643182"/>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29" action="ppaction://hlinksldjump"/>
              </a:rPr>
              <a:t>12</a:t>
            </a:r>
            <a:endParaRPr lang="ru-RU" sz="2400" b="1" dirty="0">
              <a:latin typeface="Times New Roman" pitchFamily="18" charset="0"/>
              <a:cs typeface="Times New Roman" pitchFamily="18" charset="0"/>
            </a:endParaRPr>
          </a:p>
        </p:txBody>
      </p:sp>
      <p:sp>
        <p:nvSpPr>
          <p:cNvPr id="68" name="TextBox 67"/>
          <p:cNvSpPr txBox="1"/>
          <p:nvPr/>
        </p:nvSpPr>
        <p:spPr>
          <a:xfrm>
            <a:off x="7429520" y="2643182"/>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30" action="ppaction://hlinksldjump"/>
              </a:rPr>
              <a:t>13</a:t>
            </a:r>
            <a:endParaRPr lang="ru-RU" sz="2400" b="1" dirty="0">
              <a:latin typeface="Times New Roman" pitchFamily="18" charset="0"/>
              <a:cs typeface="Times New Roman" pitchFamily="18" charset="0"/>
            </a:endParaRPr>
          </a:p>
        </p:txBody>
      </p:sp>
      <p:sp>
        <p:nvSpPr>
          <p:cNvPr id="69" name="TextBox 68"/>
          <p:cNvSpPr txBox="1"/>
          <p:nvPr/>
        </p:nvSpPr>
        <p:spPr>
          <a:xfrm>
            <a:off x="8001024" y="2643182"/>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31" action="ppaction://hlinksldjump"/>
              </a:rPr>
              <a:t>14</a:t>
            </a:r>
            <a:endParaRPr lang="ru-RU" sz="2400" b="1" dirty="0">
              <a:latin typeface="Times New Roman" pitchFamily="18" charset="0"/>
              <a:cs typeface="Times New Roman" pitchFamily="18" charset="0"/>
            </a:endParaRPr>
          </a:p>
        </p:txBody>
      </p:sp>
      <p:sp>
        <p:nvSpPr>
          <p:cNvPr id="70" name="TextBox 69"/>
          <p:cNvSpPr txBox="1"/>
          <p:nvPr/>
        </p:nvSpPr>
        <p:spPr>
          <a:xfrm>
            <a:off x="8572496" y="2643182"/>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32" action="ppaction://hlinksldjump"/>
              </a:rPr>
              <a:t>15</a:t>
            </a:r>
            <a:endParaRPr lang="ru-RU" sz="2400" b="1" dirty="0">
              <a:latin typeface="Times New Roman" pitchFamily="18" charset="0"/>
              <a:cs typeface="Times New Roman" pitchFamily="18" charset="0"/>
            </a:endParaRPr>
          </a:p>
        </p:txBody>
      </p:sp>
      <p:sp>
        <p:nvSpPr>
          <p:cNvPr id="71" name="TextBox 70"/>
          <p:cNvSpPr txBox="1"/>
          <p:nvPr/>
        </p:nvSpPr>
        <p:spPr>
          <a:xfrm>
            <a:off x="3428992" y="3286124"/>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33" action="ppaction://hlinksldjump"/>
              </a:rPr>
              <a:t>6</a:t>
            </a:r>
            <a:endParaRPr lang="ru-RU" sz="2400" b="1" dirty="0">
              <a:latin typeface="Times New Roman" pitchFamily="18" charset="0"/>
              <a:cs typeface="Times New Roman" pitchFamily="18" charset="0"/>
            </a:endParaRPr>
          </a:p>
        </p:txBody>
      </p:sp>
      <p:sp>
        <p:nvSpPr>
          <p:cNvPr id="72" name="TextBox 71"/>
          <p:cNvSpPr txBox="1"/>
          <p:nvPr/>
        </p:nvSpPr>
        <p:spPr>
          <a:xfrm>
            <a:off x="4000496" y="3286124"/>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34" action="ppaction://hlinksldjump"/>
              </a:rPr>
              <a:t>7</a:t>
            </a:r>
            <a:endParaRPr lang="ru-RU" sz="2400" b="1" dirty="0">
              <a:latin typeface="Times New Roman" pitchFamily="18" charset="0"/>
              <a:cs typeface="Times New Roman" pitchFamily="18" charset="0"/>
            </a:endParaRPr>
          </a:p>
        </p:txBody>
      </p:sp>
      <p:sp>
        <p:nvSpPr>
          <p:cNvPr id="73" name="TextBox 72"/>
          <p:cNvSpPr txBox="1"/>
          <p:nvPr/>
        </p:nvSpPr>
        <p:spPr>
          <a:xfrm>
            <a:off x="4572000" y="3286124"/>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35" action="ppaction://hlinksldjump"/>
              </a:rPr>
              <a:t>8</a:t>
            </a:r>
            <a:endParaRPr lang="ru-RU" sz="2400" b="1" dirty="0">
              <a:latin typeface="Times New Roman" pitchFamily="18" charset="0"/>
              <a:cs typeface="Times New Roman" pitchFamily="18" charset="0"/>
            </a:endParaRPr>
          </a:p>
        </p:txBody>
      </p:sp>
      <p:sp>
        <p:nvSpPr>
          <p:cNvPr id="74" name="TextBox 73"/>
          <p:cNvSpPr txBox="1"/>
          <p:nvPr/>
        </p:nvSpPr>
        <p:spPr>
          <a:xfrm>
            <a:off x="5143504" y="3286124"/>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36" action="ppaction://hlinksldjump"/>
              </a:rPr>
              <a:t>9</a:t>
            </a:r>
            <a:endParaRPr lang="ru-RU" sz="2400" b="1" dirty="0">
              <a:latin typeface="Times New Roman" pitchFamily="18" charset="0"/>
              <a:cs typeface="Times New Roman" pitchFamily="18" charset="0"/>
            </a:endParaRPr>
          </a:p>
        </p:txBody>
      </p:sp>
      <p:sp>
        <p:nvSpPr>
          <p:cNvPr id="75" name="TextBox 74"/>
          <p:cNvSpPr txBox="1"/>
          <p:nvPr/>
        </p:nvSpPr>
        <p:spPr>
          <a:xfrm>
            <a:off x="5715008" y="3286124"/>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37" action="ppaction://hlinksldjump"/>
              </a:rPr>
              <a:t>10</a:t>
            </a:r>
            <a:endParaRPr lang="ru-RU" sz="2400" b="1" dirty="0">
              <a:latin typeface="Times New Roman" pitchFamily="18" charset="0"/>
              <a:cs typeface="Times New Roman" pitchFamily="18" charset="0"/>
            </a:endParaRPr>
          </a:p>
        </p:txBody>
      </p:sp>
      <p:sp>
        <p:nvSpPr>
          <p:cNvPr id="76" name="TextBox 75"/>
          <p:cNvSpPr txBox="1"/>
          <p:nvPr/>
        </p:nvSpPr>
        <p:spPr>
          <a:xfrm>
            <a:off x="6286512" y="3286124"/>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38" action="ppaction://hlinksldjump"/>
              </a:rPr>
              <a:t>11</a:t>
            </a:r>
            <a:endParaRPr lang="ru-RU" sz="2400" b="1" dirty="0">
              <a:latin typeface="Times New Roman" pitchFamily="18" charset="0"/>
              <a:cs typeface="Times New Roman" pitchFamily="18" charset="0"/>
            </a:endParaRPr>
          </a:p>
        </p:txBody>
      </p:sp>
      <p:sp>
        <p:nvSpPr>
          <p:cNvPr id="77" name="TextBox 76"/>
          <p:cNvSpPr txBox="1"/>
          <p:nvPr/>
        </p:nvSpPr>
        <p:spPr>
          <a:xfrm>
            <a:off x="6858016" y="3286124"/>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39" action="ppaction://hlinksldjump"/>
              </a:rPr>
              <a:t>12</a:t>
            </a:r>
            <a:endParaRPr lang="ru-RU" sz="2400" b="1" dirty="0">
              <a:latin typeface="Times New Roman" pitchFamily="18" charset="0"/>
              <a:cs typeface="Times New Roman" pitchFamily="18" charset="0"/>
            </a:endParaRPr>
          </a:p>
        </p:txBody>
      </p:sp>
      <p:sp>
        <p:nvSpPr>
          <p:cNvPr id="78" name="TextBox 77"/>
          <p:cNvSpPr txBox="1"/>
          <p:nvPr/>
        </p:nvSpPr>
        <p:spPr>
          <a:xfrm>
            <a:off x="7429520" y="3286124"/>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40" action="ppaction://hlinksldjump"/>
              </a:rPr>
              <a:t>13</a:t>
            </a:r>
            <a:endParaRPr lang="ru-RU" sz="2400" b="1" dirty="0">
              <a:latin typeface="Times New Roman" pitchFamily="18" charset="0"/>
              <a:cs typeface="Times New Roman" pitchFamily="18" charset="0"/>
            </a:endParaRPr>
          </a:p>
        </p:txBody>
      </p:sp>
      <p:sp>
        <p:nvSpPr>
          <p:cNvPr id="79" name="TextBox 78"/>
          <p:cNvSpPr txBox="1"/>
          <p:nvPr/>
        </p:nvSpPr>
        <p:spPr>
          <a:xfrm>
            <a:off x="8001024" y="3286124"/>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41" action="ppaction://hlinksldjump"/>
              </a:rPr>
              <a:t>14</a:t>
            </a:r>
            <a:endParaRPr lang="ru-RU" sz="2400" b="1" dirty="0">
              <a:latin typeface="Times New Roman" pitchFamily="18" charset="0"/>
              <a:cs typeface="Times New Roman" pitchFamily="18" charset="0"/>
            </a:endParaRPr>
          </a:p>
        </p:txBody>
      </p:sp>
      <p:sp>
        <p:nvSpPr>
          <p:cNvPr id="80" name="TextBox 79"/>
          <p:cNvSpPr txBox="1"/>
          <p:nvPr/>
        </p:nvSpPr>
        <p:spPr>
          <a:xfrm>
            <a:off x="8572496" y="3286124"/>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42" action="ppaction://hlinksldjump"/>
              </a:rPr>
              <a:t>15</a:t>
            </a:r>
            <a:endParaRPr lang="ru-RU" sz="2400" b="1" dirty="0">
              <a:latin typeface="Times New Roman" pitchFamily="18" charset="0"/>
              <a:cs typeface="Times New Roman" pitchFamily="18" charset="0"/>
            </a:endParaRPr>
          </a:p>
        </p:txBody>
      </p:sp>
      <p:sp>
        <p:nvSpPr>
          <p:cNvPr id="81" name="TextBox 80"/>
          <p:cNvSpPr txBox="1"/>
          <p:nvPr/>
        </p:nvSpPr>
        <p:spPr>
          <a:xfrm>
            <a:off x="3428992" y="414338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43" action="ppaction://hlinksldjump"/>
              </a:rPr>
              <a:t>6</a:t>
            </a:r>
            <a:endParaRPr lang="ru-RU" sz="2400" b="1" dirty="0">
              <a:latin typeface="Times New Roman" pitchFamily="18" charset="0"/>
              <a:cs typeface="Times New Roman" pitchFamily="18" charset="0"/>
            </a:endParaRPr>
          </a:p>
        </p:txBody>
      </p:sp>
      <p:sp>
        <p:nvSpPr>
          <p:cNvPr id="82" name="TextBox 81"/>
          <p:cNvSpPr txBox="1"/>
          <p:nvPr/>
        </p:nvSpPr>
        <p:spPr>
          <a:xfrm>
            <a:off x="4000496" y="414338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44" action="ppaction://hlinksldjump"/>
              </a:rPr>
              <a:t>7</a:t>
            </a:r>
            <a:endParaRPr lang="ru-RU" sz="2400" b="1" dirty="0">
              <a:latin typeface="Times New Roman" pitchFamily="18" charset="0"/>
              <a:cs typeface="Times New Roman" pitchFamily="18" charset="0"/>
            </a:endParaRPr>
          </a:p>
        </p:txBody>
      </p:sp>
      <p:sp>
        <p:nvSpPr>
          <p:cNvPr id="83" name="TextBox 82"/>
          <p:cNvSpPr txBox="1"/>
          <p:nvPr/>
        </p:nvSpPr>
        <p:spPr>
          <a:xfrm>
            <a:off x="4572000" y="414338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45" action="ppaction://hlinksldjump"/>
              </a:rPr>
              <a:t>8</a:t>
            </a:r>
            <a:endParaRPr lang="ru-RU" sz="2400" b="1" dirty="0">
              <a:latin typeface="Times New Roman" pitchFamily="18" charset="0"/>
              <a:cs typeface="Times New Roman" pitchFamily="18" charset="0"/>
            </a:endParaRPr>
          </a:p>
        </p:txBody>
      </p:sp>
      <p:sp>
        <p:nvSpPr>
          <p:cNvPr id="84" name="TextBox 83"/>
          <p:cNvSpPr txBox="1"/>
          <p:nvPr/>
        </p:nvSpPr>
        <p:spPr>
          <a:xfrm>
            <a:off x="5143504" y="414338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46" action="ppaction://hlinksldjump"/>
              </a:rPr>
              <a:t>9</a:t>
            </a:r>
            <a:endParaRPr lang="ru-RU" sz="2400" b="1" dirty="0">
              <a:latin typeface="Times New Roman" pitchFamily="18" charset="0"/>
              <a:cs typeface="Times New Roman" pitchFamily="18" charset="0"/>
            </a:endParaRPr>
          </a:p>
        </p:txBody>
      </p:sp>
      <p:sp>
        <p:nvSpPr>
          <p:cNvPr id="85" name="TextBox 84"/>
          <p:cNvSpPr txBox="1"/>
          <p:nvPr/>
        </p:nvSpPr>
        <p:spPr>
          <a:xfrm>
            <a:off x="5715008" y="414338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47" action="ppaction://hlinksldjump"/>
              </a:rPr>
              <a:t>10</a:t>
            </a:r>
            <a:endParaRPr lang="ru-RU" sz="2400" b="1" dirty="0">
              <a:latin typeface="Times New Roman" pitchFamily="18" charset="0"/>
              <a:cs typeface="Times New Roman" pitchFamily="18" charset="0"/>
            </a:endParaRPr>
          </a:p>
        </p:txBody>
      </p:sp>
      <p:sp>
        <p:nvSpPr>
          <p:cNvPr id="86" name="TextBox 85"/>
          <p:cNvSpPr txBox="1"/>
          <p:nvPr/>
        </p:nvSpPr>
        <p:spPr>
          <a:xfrm>
            <a:off x="6286512" y="414338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48" action="ppaction://hlinksldjump"/>
              </a:rPr>
              <a:t>11</a:t>
            </a:r>
            <a:endParaRPr lang="ru-RU" sz="2400" b="1" dirty="0">
              <a:latin typeface="Times New Roman" pitchFamily="18" charset="0"/>
              <a:cs typeface="Times New Roman" pitchFamily="18" charset="0"/>
            </a:endParaRPr>
          </a:p>
        </p:txBody>
      </p:sp>
      <p:sp>
        <p:nvSpPr>
          <p:cNvPr id="87" name="TextBox 86"/>
          <p:cNvSpPr txBox="1"/>
          <p:nvPr/>
        </p:nvSpPr>
        <p:spPr>
          <a:xfrm>
            <a:off x="6858016" y="414338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49" action="ppaction://hlinksldjump"/>
              </a:rPr>
              <a:t>12</a:t>
            </a:r>
            <a:endParaRPr lang="ru-RU" sz="2400" b="1" dirty="0">
              <a:latin typeface="Times New Roman" pitchFamily="18" charset="0"/>
              <a:cs typeface="Times New Roman" pitchFamily="18" charset="0"/>
            </a:endParaRPr>
          </a:p>
        </p:txBody>
      </p:sp>
      <p:sp>
        <p:nvSpPr>
          <p:cNvPr id="88" name="TextBox 87"/>
          <p:cNvSpPr txBox="1"/>
          <p:nvPr/>
        </p:nvSpPr>
        <p:spPr>
          <a:xfrm>
            <a:off x="7429520" y="414338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50" action="ppaction://hlinksldjump"/>
              </a:rPr>
              <a:t>13</a:t>
            </a:r>
            <a:endParaRPr lang="ru-RU" sz="2400" b="1" dirty="0">
              <a:latin typeface="Times New Roman" pitchFamily="18" charset="0"/>
              <a:cs typeface="Times New Roman" pitchFamily="18" charset="0"/>
            </a:endParaRPr>
          </a:p>
        </p:txBody>
      </p:sp>
      <p:sp>
        <p:nvSpPr>
          <p:cNvPr id="89" name="TextBox 88"/>
          <p:cNvSpPr txBox="1"/>
          <p:nvPr/>
        </p:nvSpPr>
        <p:spPr>
          <a:xfrm>
            <a:off x="8001024" y="414338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51" action="ppaction://hlinksldjump"/>
              </a:rPr>
              <a:t>14</a:t>
            </a:r>
            <a:endParaRPr lang="ru-RU" sz="2400" b="1" dirty="0">
              <a:latin typeface="Times New Roman" pitchFamily="18" charset="0"/>
              <a:cs typeface="Times New Roman" pitchFamily="18" charset="0"/>
            </a:endParaRPr>
          </a:p>
        </p:txBody>
      </p:sp>
      <p:sp>
        <p:nvSpPr>
          <p:cNvPr id="90" name="TextBox 89"/>
          <p:cNvSpPr txBox="1"/>
          <p:nvPr/>
        </p:nvSpPr>
        <p:spPr>
          <a:xfrm>
            <a:off x="8572496" y="414338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52" action="ppaction://hlinksldjump"/>
              </a:rPr>
              <a:t>15</a:t>
            </a:r>
            <a:endParaRPr lang="ru-RU" sz="2400" b="1" dirty="0">
              <a:latin typeface="Times New Roman" pitchFamily="18" charset="0"/>
              <a:cs typeface="Times New Roman" pitchFamily="18" charset="0"/>
            </a:endParaRPr>
          </a:p>
        </p:txBody>
      </p:sp>
      <p:sp>
        <p:nvSpPr>
          <p:cNvPr id="91" name="TextBox 90"/>
          <p:cNvSpPr txBox="1"/>
          <p:nvPr/>
        </p:nvSpPr>
        <p:spPr>
          <a:xfrm>
            <a:off x="3428992" y="4929198"/>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53" action="ppaction://hlinksldjump"/>
              </a:rPr>
              <a:t>6</a:t>
            </a:r>
            <a:endParaRPr lang="ru-RU" sz="2400" b="1" dirty="0">
              <a:latin typeface="Times New Roman" pitchFamily="18" charset="0"/>
              <a:cs typeface="Times New Roman" pitchFamily="18" charset="0"/>
            </a:endParaRPr>
          </a:p>
        </p:txBody>
      </p:sp>
      <p:sp>
        <p:nvSpPr>
          <p:cNvPr id="92" name="TextBox 91"/>
          <p:cNvSpPr txBox="1"/>
          <p:nvPr/>
        </p:nvSpPr>
        <p:spPr>
          <a:xfrm>
            <a:off x="4000496" y="4929198"/>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54" action="ppaction://hlinksldjump"/>
              </a:rPr>
              <a:t>7</a:t>
            </a:r>
            <a:endParaRPr lang="ru-RU" sz="2400" b="1" dirty="0">
              <a:latin typeface="Times New Roman" pitchFamily="18" charset="0"/>
              <a:cs typeface="Times New Roman" pitchFamily="18" charset="0"/>
            </a:endParaRPr>
          </a:p>
        </p:txBody>
      </p:sp>
      <p:sp>
        <p:nvSpPr>
          <p:cNvPr id="93" name="TextBox 92"/>
          <p:cNvSpPr txBox="1"/>
          <p:nvPr/>
        </p:nvSpPr>
        <p:spPr>
          <a:xfrm>
            <a:off x="4572000" y="4929198"/>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55" action="ppaction://hlinksldjump"/>
              </a:rPr>
              <a:t>8</a:t>
            </a:r>
            <a:endParaRPr lang="ru-RU" sz="2400" b="1" dirty="0">
              <a:latin typeface="Times New Roman" pitchFamily="18" charset="0"/>
              <a:cs typeface="Times New Roman" pitchFamily="18" charset="0"/>
            </a:endParaRPr>
          </a:p>
        </p:txBody>
      </p:sp>
      <p:sp>
        <p:nvSpPr>
          <p:cNvPr id="94" name="TextBox 93"/>
          <p:cNvSpPr txBox="1"/>
          <p:nvPr/>
        </p:nvSpPr>
        <p:spPr>
          <a:xfrm>
            <a:off x="5143504" y="4929198"/>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56" action="ppaction://hlinksldjump"/>
              </a:rPr>
              <a:t>9</a:t>
            </a:r>
            <a:endParaRPr lang="ru-RU" sz="2400" b="1" dirty="0">
              <a:latin typeface="Times New Roman" pitchFamily="18" charset="0"/>
              <a:cs typeface="Times New Roman" pitchFamily="18" charset="0"/>
            </a:endParaRPr>
          </a:p>
        </p:txBody>
      </p:sp>
      <p:sp>
        <p:nvSpPr>
          <p:cNvPr id="95" name="TextBox 94"/>
          <p:cNvSpPr txBox="1"/>
          <p:nvPr/>
        </p:nvSpPr>
        <p:spPr>
          <a:xfrm>
            <a:off x="5715008" y="4929198"/>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57" action="ppaction://hlinksldjump"/>
              </a:rPr>
              <a:t>10</a:t>
            </a:r>
            <a:endParaRPr lang="ru-RU" sz="2400" b="1" dirty="0">
              <a:latin typeface="Times New Roman" pitchFamily="18" charset="0"/>
              <a:cs typeface="Times New Roman" pitchFamily="18" charset="0"/>
            </a:endParaRPr>
          </a:p>
        </p:txBody>
      </p:sp>
      <p:sp>
        <p:nvSpPr>
          <p:cNvPr id="96" name="TextBox 95"/>
          <p:cNvSpPr txBox="1"/>
          <p:nvPr/>
        </p:nvSpPr>
        <p:spPr>
          <a:xfrm>
            <a:off x="6286512" y="4929198"/>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58" action="ppaction://hlinksldjump"/>
              </a:rPr>
              <a:t>11</a:t>
            </a:r>
            <a:endParaRPr lang="ru-RU" sz="2400" b="1" dirty="0">
              <a:latin typeface="Times New Roman" pitchFamily="18" charset="0"/>
              <a:cs typeface="Times New Roman" pitchFamily="18" charset="0"/>
            </a:endParaRPr>
          </a:p>
        </p:txBody>
      </p:sp>
      <p:sp>
        <p:nvSpPr>
          <p:cNvPr id="97" name="TextBox 96"/>
          <p:cNvSpPr txBox="1"/>
          <p:nvPr/>
        </p:nvSpPr>
        <p:spPr>
          <a:xfrm>
            <a:off x="6858016" y="4929198"/>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59" action="ppaction://hlinksldjump"/>
              </a:rPr>
              <a:t>12</a:t>
            </a:r>
            <a:endParaRPr lang="ru-RU" sz="2400" b="1" dirty="0">
              <a:latin typeface="Times New Roman" pitchFamily="18" charset="0"/>
              <a:cs typeface="Times New Roman" pitchFamily="18" charset="0"/>
            </a:endParaRPr>
          </a:p>
        </p:txBody>
      </p:sp>
      <p:sp>
        <p:nvSpPr>
          <p:cNvPr id="98" name="TextBox 97"/>
          <p:cNvSpPr txBox="1"/>
          <p:nvPr/>
        </p:nvSpPr>
        <p:spPr>
          <a:xfrm>
            <a:off x="7429520" y="4929198"/>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60" action="ppaction://hlinksldjump"/>
              </a:rPr>
              <a:t>13</a:t>
            </a:r>
            <a:endParaRPr lang="ru-RU" sz="2400" b="1" dirty="0">
              <a:latin typeface="Times New Roman" pitchFamily="18" charset="0"/>
              <a:cs typeface="Times New Roman" pitchFamily="18" charset="0"/>
            </a:endParaRPr>
          </a:p>
        </p:txBody>
      </p:sp>
      <p:sp>
        <p:nvSpPr>
          <p:cNvPr id="99" name="TextBox 98"/>
          <p:cNvSpPr txBox="1"/>
          <p:nvPr/>
        </p:nvSpPr>
        <p:spPr>
          <a:xfrm>
            <a:off x="8001024" y="4929198"/>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61" action="ppaction://hlinksldjump"/>
              </a:rPr>
              <a:t>14</a:t>
            </a:r>
            <a:endParaRPr lang="ru-RU" sz="2400" b="1" dirty="0">
              <a:latin typeface="Times New Roman" pitchFamily="18" charset="0"/>
              <a:cs typeface="Times New Roman" pitchFamily="18" charset="0"/>
            </a:endParaRPr>
          </a:p>
        </p:txBody>
      </p:sp>
      <p:sp>
        <p:nvSpPr>
          <p:cNvPr id="100" name="TextBox 99"/>
          <p:cNvSpPr txBox="1"/>
          <p:nvPr/>
        </p:nvSpPr>
        <p:spPr>
          <a:xfrm>
            <a:off x="8572496" y="4929198"/>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62" action="ppaction://hlinksldjump"/>
              </a:rPr>
              <a:t>15</a:t>
            </a:r>
            <a:endParaRPr lang="ru-RU" sz="2400" b="1" dirty="0">
              <a:latin typeface="Times New Roman" pitchFamily="18" charset="0"/>
              <a:cs typeface="Times New Roman" pitchFamily="18" charset="0"/>
            </a:endParaRPr>
          </a:p>
        </p:txBody>
      </p:sp>
      <p:sp>
        <p:nvSpPr>
          <p:cNvPr id="101" name="TextBox 100"/>
          <p:cNvSpPr txBox="1"/>
          <p:nvPr/>
        </p:nvSpPr>
        <p:spPr>
          <a:xfrm>
            <a:off x="3428992" y="557214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63" action="ppaction://hlinksldjump"/>
              </a:rPr>
              <a:t>6</a:t>
            </a:r>
            <a:endParaRPr lang="ru-RU" sz="2400" b="1" dirty="0">
              <a:latin typeface="Times New Roman" pitchFamily="18" charset="0"/>
              <a:cs typeface="Times New Roman" pitchFamily="18" charset="0"/>
            </a:endParaRPr>
          </a:p>
        </p:txBody>
      </p:sp>
      <p:sp>
        <p:nvSpPr>
          <p:cNvPr id="102" name="TextBox 101"/>
          <p:cNvSpPr txBox="1"/>
          <p:nvPr/>
        </p:nvSpPr>
        <p:spPr>
          <a:xfrm>
            <a:off x="4000496" y="557214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64" action="ppaction://hlinksldjump"/>
              </a:rPr>
              <a:t>7</a:t>
            </a:r>
            <a:endParaRPr lang="ru-RU" sz="2400" b="1" dirty="0">
              <a:latin typeface="Times New Roman" pitchFamily="18" charset="0"/>
              <a:cs typeface="Times New Roman" pitchFamily="18" charset="0"/>
            </a:endParaRPr>
          </a:p>
        </p:txBody>
      </p:sp>
      <p:sp>
        <p:nvSpPr>
          <p:cNvPr id="103" name="TextBox 102"/>
          <p:cNvSpPr txBox="1"/>
          <p:nvPr/>
        </p:nvSpPr>
        <p:spPr>
          <a:xfrm>
            <a:off x="4572000" y="557214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65" action="ppaction://hlinksldjump"/>
              </a:rPr>
              <a:t>8</a:t>
            </a:r>
            <a:endParaRPr lang="ru-RU" sz="2400" b="1" dirty="0">
              <a:latin typeface="Times New Roman" pitchFamily="18" charset="0"/>
              <a:cs typeface="Times New Roman" pitchFamily="18" charset="0"/>
            </a:endParaRPr>
          </a:p>
        </p:txBody>
      </p:sp>
      <p:sp>
        <p:nvSpPr>
          <p:cNvPr id="104" name="TextBox 103"/>
          <p:cNvSpPr txBox="1"/>
          <p:nvPr/>
        </p:nvSpPr>
        <p:spPr>
          <a:xfrm>
            <a:off x="5143504" y="557214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66" action="ppaction://hlinksldjump"/>
              </a:rPr>
              <a:t>9</a:t>
            </a:r>
            <a:endParaRPr lang="ru-RU" sz="2400" b="1" dirty="0">
              <a:latin typeface="Times New Roman" pitchFamily="18" charset="0"/>
              <a:cs typeface="Times New Roman" pitchFamily="18" charset="0"/>
            </a:endParaRPr>
          </a:p>
        </p:txBody>
      </p:sp>
      <p:sp>
        <p:nvSpPr>
          <p:cNvPr id="105" name="TextBox 104"/>
          <p:cNvSpPr txBox="1"/>
          <p:nvPr/>
        </p:nvSpPr>
        <p:spPr>
          <a:xfrm>
            <a:off x="5715008" y="557214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67" action="ppaction://hlinksldjump"/>
              </a:rPr>
              <a:t>10</a:t>
            </a:r>
            <a:endParaRPr lang="ru-RU" sz="2400" b="1" dirty="0">
              <a:latin typeface="Times New Roman" pitchFamily="18" charset="0"/>
              <a:cs typeface="Times New Roman" pitchFamily="18" charset="0"/>
            </a:endParaRPr>
          </a:p>
        </p:txBody>
      </p:sp>
      <p:sp>
        <p:nvSpPr>
          <p:cNvPr id="106" name="TextBox 105"/>
          <p:cNvSpPr txBox="1"/>
          <p:nvPr/>
        </p:nvSpPr>
        <p:spPr>
          <a:xfrm>
            <a:off x="6286512" y="557214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68" action="ppaction://hlinksldjump"/>
              </a:rPr>
              <a:t>11</a:t>
            </a:r>
            <a:endParaRPr lang="ru-RU" sz="2400" b="1" dirty="0">
              <a:latin typeface="Times New Roman" pitchFamily="18" charset="0"/>
              <a:cs typeface="Times New Roman" pitchFamily="18" charset="0"/>
            </a:endParaRPr>
          </a:p>
        </p:txBody>
      </p:sp>
      <p:sp>
        <p:nvSpPr>
          <p:cNvPr id="107" name="TextBox 106"/>
          <p:cNvSpPr txBox="1"/>
          <p:nvPr/>
        </p:nvSpPr>
        <p:spPr>
          <a:xfrm>
            <a:off x="6858016" y="557214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69" action="ppaction://hlinksldjump"/>
              </a:rPr>
              <a:t>12</a:t>
            </a:r>
            <a:endParaRPr lang="ru-RU" sz="2400" b="1" dirty="0">
              <a:latin typeface="Times New Roman" pitchFamily="18" charset="0"/>
              <a:cs typeface="Times New Roman" pitchFamily="18" charset="0"/>
            </a:endParaRPr>
          </a:p>
        </p:txBody>
      </p:sp>
      <p:sp>
        <p:nvSpPr>
          <p:cNvPr id="108" name="TextBox 107"/>
          <p:cNvSpPr txBox="1"/>
          <p:nvPr/>
        </p:nvSpPr>
        <p:spPr>
          <a:xfrm>
            <a:off x="7429520" y="557214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70" action="ppaction://hlinksldjump"/>
              </a:rPr>
              <a:t>13</a:t>
            </a:r>
            <a:endParaRPr lang="ru-RU" sz="2400" b="1" dirty="0">
              <a:latin typeface="Times New Roman" pitchFamily="18" charset="0"/>
              <a:cs typeface="Times New Roman" pitchFamily="18" charset="0"/>
            </a:endParaRPr>
          </a:p>
        </p:txBody>
      </p:sp>
      <p:sp>
        <p:nvSpPr>
          <p:cNvPr id="109" name="TextBox 108"/>
          <p:cNvSpPr txBox="1"/>
          <p:nvPr/>
        </p:nvSpPr>
        <p:spPr>
          <a:xfrm>
            <a:off x="8001024" y="557214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71" action="ppaction://hlinksldjump"/>
              </a:rPr>
              <a:t>14</a:t>
            </a:r>
            <a:endParaRPr lang="ru-RU" sz="2400" b="1" dirty="0">
              <a:latin typeface="Times New Roman" pitchFamily="18" charset="0"/>
              <a:cs typeface="Times New Roman" pitchFamily="18" charset="0"/>
            </a:endParaRPr>
          </a:p>
        </p:txBody>
      </p:sp>
      <p:sp>
        <p:nvSpPr>
          <p:cNvPr id="110" name="TextBox 109"/>
          <p:cNvSpPr txBox="1"/>
          <p:nvPr/>
        </p:nvSpPr>
        <p:spPr>
          <a:xfrm>
            <a:off x="8572496" y="5572140"/>
            <a:ext cx="571504"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hlinkClick r:id="rId72" action="ppaction://hlinksldjump"/>
              </a:rPr>
              <a:t>15</a:t>
            </a:r>
            <a:endParaRPr lang="ru-RU" sz="2400" b="1" dirty="0">
              <a:latin typeface="Times New Roman" pitchFamily="18" charset="0"/>
              <a:cs typeface="Times New Roman" pitchFamily="18" charset="0"/>
            </a:endParaRPr>
          </a:p>
        </p:txBody>
      </p:sp>
      <p:sp>
        <p:nvSpPr>
          <p:cNvPr id="111" name="Счетверенная стрелка 110">
            <a:hlinkClick r:id="" action="ppaction://hlinkshowjump?jump=endshow"/>
          </p:cNvPr>
          <p:cNvSpPr/>
          <p:nvPr/>
        </p:nvSpPr>
        <p:spPr>
          <a:xfrm rot="4031097">
            <a:off x="8371048" y="6222882"/>
            <a:ext cx="642942" cy="709137"/>
          </a:xfrm>
          <a:prstGeom prst="quad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laishevskyi.ru/images/uploads/news/2018/4/26/3680d3511a651fddd82794bd6023d502_XL.jpg"/>
          <p:cNvPicPr>
            <a:picLocks noChangeAspect="1" noChangeArrowheads="1"/>
          </p:cNvPicPr>
          <p:nvPr/>
        </p:nvPicPr>
        <p:blipFill>
          <a:blip r:embed="rId2" cstate="screen"/>
          <a:srcRect/>
          <a:stretch>
            <a:fillRect/>
          </a:stretch>
        </p:blipFill>
        <p:spPr bwMode="auto">
          <a:xfrm>
            <a:off x="1071538" y="2071678"/>
            <a:ext cx="4421306" cy="30003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Прямоугольник 3"/>
          <p:cNvSpPr/>
          <p:nvPr/>
        </p:nvSpPr>
        <p:spPr>
          <a:xfrm>
            <a:off x="1428728" y="214290"/>
            <a:ext cx="7125156"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defRPr/>
            </a:pPr>
            <a:r>
              <a:rPr lang="ru-RU" sz="2800" b="1" dirty="0">
                <a:latin typeface="Times New Roman" pitchFamily="18" charset="0"/>
                <a:ea typeface="Calibri" pitchFamily="34" charset="0"/>
                <a:cs typeface="Times New Roman" pitchFamily="18" charset="0"/>
              </a:rPr>
              <a:t>Битвы Великой Отечественной </a:t>
            </a:r>
            <a:r>
              <a:rPr lang="ru-RU" sz="2800" b="1" dirty="0" smtClean="0">
                <a:latin typeface="Times New Roman" pitchFamily="18" charset="0"/>
                <a:ea typeface="Calibri" pitchFamily="34" charset="0"/>
                <a:cs typeface="Times New Roman" pitchFamily="18" charset="0"/>
              </a:rPr>
              <a:t>войны – 6б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3"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1357290" y="5143512"/>
            <a:ext cx="7286676" cy="1200329"/>
          </a:xfrm>
          <a:prstGeom prst="rect">
            <a:avLst/>
          </a:prstGeom>
          <a:solidFill>
            <a:srgbClr val="E0DFDC"/>
          </a:solidFill>
        </p:spPr>
        <p:txBody>
          <a:bodyPr wrap="square" rtlCol="0">
            <a:spAutoFit/>
          </a:bodyPr>
          <a:lstStyle/>
          <a:p>
            <a:pPr algn="just"/>
            <a:r>
              <a:rPr lang="ru-RU" sz="2400" b="1" i="1" dirty="0" err="1" smtClean="0">
                <a:latin typeface="Times New Roman" pitchFamily="18" charset="0"/>
                <a:cs typeface="Times New Roman" pitchFamily="18" charset="0"/>
              </a:rPr>
              <a:t>Прохоровское</a:t>
            </a:r>
            <a:r>
              <a:rPr lang="ru-RU" sz="2400" b="1" i="1" dirty="0" smtClean="0">
                <a:latin typeface="Times New Roman" pitchFamily="18" charset="0"/>
                <a:cs typeface="Times New Roman" pitchFamily="18" charset="0"/>
              </a:rPr>
              <a:t> встречное танковое сражение, в котором приняли участие с обеих сторон 1200 танков.</a:t>
            </a:r>
            <a:endParaRPr lang="ru-RU" sz="2400" dirty="0">
              <a:latin typeface="Times New Roman" pitchFamily="18" charset="0"/>
              <a:cs typeface="Times New Roman" pitchFamily="18" charset="0"/>
            </a:endParaRPr>
          </a:p>
        </p:txBody>
      </p:sp>
      <p:sp>
        <p:nvSpPr>
          <p:cNvPr id="8" name="TextBox 7"/>
          <p:cNvSpPr txBox="1"/>
          <p:nvPr/>
        </p:nvSpPr>
        <p:spPr>
          <a:xfrm>
            <a:off x="5214942" y="2071679"/>
            <a:ext cx="3929058" cy="304698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12 июля 1943 года в ходе Курской битвы прошло одно из крупнейших сражений в военной истории с применением бронетанковых сил. Что это за битва?</a:t>
            </a:r>
          </a:p>
          <a:p>
            <a:pPr algn="just"/>
            <a:r>
              <a:rPr lang="ru-RU" sz="2400" dirty="0" smtClean="0">
                <a:latin typeface="Times New Roman" pitchFamily="18" charset="0"/>
                <a:cs typeface="Times New Roman" pitchFamily="18" charset="0"/>
              </a:rPr>
              <a:t> Что вам известно о ней?</a:t>
            </a:r>
            <a:endParaRPr lang="ru-RU" sz="2400" b="1" dirty="0" smtClean="0">
              <a:latin typeface="Times New Roman" pitchFamily="18" charset="0"/>
              <a:cs typeface="Times New Roman" pitchFamily="18" charset="0"/>
            </a:endParaRPr>
          </a:p>
          <a:p>
            <a:pPr algn="just"/>
            <a:endParaRPr lang="ru-RU" sz="2000" b="1" dirty="0">
              <a:latin typeface="Times New Roman" pitchFamily="18" charset="0"/>
              <a:cs typeface="Times New Roman" pitchFamily="18" charset="0"/>
            </a:endParaRPr>
          </a:p>
        </p:txBody>
      </p:sp>
      <p:sp>
        <p:nvSpPr>
          <p:cNvPr id="10" name="Управляющая кнопка: далее 9">
            <a:hlinkClick r:id="rId4"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8728" y="214290"/>
            <a:ext cx="7274235"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defRPr/>
            </a:pPr>
            <a:r>
              <a:rPr lang="ru-RU" sz="2800" b="1" dirty="0">
                <a:latin typeface="Times New Roman" pitchFamily="18" charset="0"/>
                <a:ea typeface="Calibri" pitchFamily="34" charset="0"/>
                <a:cs typeface="Times New Roman" pitchFamily="18" charset="0"/>
              </a:rPr>
              <a:t>Битвы Великой Отечественной </a:t>
            </a:r>
            <a:r>
              <a:rPr lang="ru-RU" sz="2800" b="1" dirty="0" smtClean="0">
                <a:latin typeface="Times New Roman" pitchFamily="18" charset="0"/>
                <a:ea typeface="Calibri" pitchFamily="34" charset="0"/>
                <a:cs typeface="Times New Roman" pitchFamily="18" charset="0"/>
              </a:rPr>
              <a:t>войны – 2б.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6" name="TextBox 5"/>
          <p:cNvSpPr txBox="1"/>
          <p:nvPr/>
        </p:nvSpPr>
        <p:spPr>
          <a:xfrm>
            <a:off x="4000496" y="785794"/>
            <a:ext cx="5143504" cy="1477328"/>
          </a:xfrm>
          <a:prstGeom prst="rect">
            <a:avLst/>
          </a:prstGeom>
          <a:noFill/>
        </p:spPr>
        <p:txBody>
          <a:bodyPr wrap="square" rtlCol="0">
            <a:spAutoFit/>
          </a:bodyPr>
          <a:lstStyle/>
          <a:p>
            <a:r>
              <a:rPr lang="ru-RU" sz="2400" b="1" i="1" dirty="0">
                <a:latin typeface="Times New Roman" pitchFamily="18" charset="0"/>
                <a:cs typeface="Times New Roman" pitchFamily="18" charset="0"/>
              </a:rPr>
              <a:t>«Сражение выигрывает тот, кто твёрдо решил его выиграть</a:t>
            </a:r>
            <a:r>
              <a:rPr lang="ru-RU" sz="2400" b="1" i="1" dirty="0" smtClean="0">
                <a:latin typeface="Times New Roman" pitchFamily="18" charset="0"/>
                <a:cs typeface="Times New Roman" pitchFamily="18" charset="0"/>
              </a:rPr>
              <a:t>!»</a:t>
            </a:r>
          </a:p>
          <a:p>
            <a:r>
              <a:rPr lang="ru-RU" sz="2400" b="1" i="1" dirty="0">
                <a:latin typeface="Times New Roman" pitchFamily="18" charset="0"/>
                <a:cs typeface="Times New Roman" pitchFamily="18" charset="0"/>
              </a:rPr>
              <a:t> </a:t>
            </a:r>
            <a:r>
              <a:rPr lang="ru-RU" sz="2400" b="1" i="1" dirty="0" smtClean="0">
                <a:latin typeface="Times New Roman" pitchFamily="18" charset="0"/>
                <a:cs typeface="Times New Roman" pitchFamily="18" charset="0"/>
              </a:rPr>
              <a:t>                                  Л.Н</a:t>
            </a:r>
            <a:r>
              <a:rPr lang="ru-RU" sz="2400" b="1" i="1" dirty="0">
                <a:latin typeface="Times New Roman" pitchFamily="18" charset="0"/>
                <a:cs typeface="Times New Roman" pitchFamily="18" charset="0"/>
              </a:rPr>
              <a:t>. </a:t>
            </a:r>
            <a:r>
              <a:rPr lang="ru-RU" sz="2400" b="1" i="1" dirty="0" smtClean="0">
                <a:latin typeface="Times New Roman" pitchFamily="18" charset="0"/>
                <a:cs typeface="Times New Roman" pitchFamily="18" charset="0"/>
              </a:rPr>
              <a:t>Толстой</a:t>
            </a:r>
            <a:endParaRPr lang="ru-RU" sz="2400" dirty="0">
              <a:latin typeface="Times New Roman" pitchFamily="18" charset="0"/>
              <a:cs typeface="Times New Roman" pitchFamily="18" charset="0"/>
            </a:endParaRPr>
          </a:p>
          <a:p>
            <a:endParaRPr lang="ru-RU" dirty="0"/>
          </a:p>
        </p:txBody>
      </p:sp>
      <p:sp>
        <p:nvSpPr>
          <p:cNvPr id="7" name="Управляющая кнопка: далее 6">
            <a:hlinkClick r:id="rId3"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8" name="TextBox 7"/>
          <p:cNvSpPr txBox="1"/>
          <p:nvPr/>
        </p:nvSpPr>
        <p:spPr>
          <a:xfrm>
            <a:off x="2071670" y="1928802"/>
            <a:ext cx="6286544" cy="95410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800" b="1" dirty="0" smtClean="0">
                <a:latin typeface="Times New Roman" pitchFamily="18" charset="0"/>
                <a:cs typeface="Times New Roman" pitchFamily="18" charset="0"/>
              </a:rPr>
              <a:t> </a:t>
            </a:r>
            <a:r>
              <a:rPr lang="ru-RU" sz="2800" b="1" dirty="0">
                <a:latin typeface="Times New Roman" pitchFamily="18" charset="0"/>
                <a:cs typeface="Times New Roman" pitchFamily="18" charset="0"/>
              </a:rPr>
              <a:t>В чём заключалось историческое значение Сталинградской </a:t>
            </a:r>
            <a:r>
              <a:rPr lang="ru-RU" sz="2800" b="1" dirty="0" smtClean="0">
                <a:latin typeface="Times New Roman" pitchFamily="18" charset="0"/>
                <a:cs typeface="Times New Roman" pitchFamily="18" charset="0"/>
              </a:rPr>
              <a:t>битвы? </a:t>
            </a:r>
            <a:endParaRPr lang="ru-RU" sz="2800" b="1" dirty="0">
              <a:latin typeface="Times New Roman" pitchFamily="18" charset="0"/>
              <a:cs typeface="Times New Roman" pitchFamily="18" charset="0"/>
            </a:endParaRPr>
          </a:p>
        </p:txBody>
      </p:sp>
      <p:pic>
        <p:nvPicPr>
          <p:cNvPr id="18434" name="Picture 2" descr="https://www.culture.ru/storage/images/26a1a55832058488cb3ed65dc746947d/a06dc62cd74362423e66005de5e31f76.jpg"/>
          <p:cNvPicPr>
            <a:picLocks noChangeAspect="1" noChangeArrowheads="1"/>
          </p:cNvPicPr>
          <p:nvPr/>
        </p:nvPicPr>
        <p:blipFill>
          <a:blip r:embed="rId4" cstate="screen"/>
          <a:srcRect/>
          <a:stretch>
            <a:fillRect/>
          </a:stretch>
        </p:blipFill>
        <p:spPr bwMode="auto">
          <a:xfrm>
            <a:off x="1214414" y="3071810"/>
            <a:ext cx="4411096" cy="34290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5715008" y="4000504"/>
            <a:ext cx="3428992" cy="2308324"/>
          </a:xfrm>
          <a:prstGeom prst="rect">
            <a:avLst/>
          </a:prstGeom>
          <a:solidFill>
            <a:srgbClr val="E0DFDC"/>
          </a:solidFill>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400" b="1" i="1" dirty="0">
                <a:latin typeface="Times New Roman" pitchFamily="18" charset="0"/>
                <a:cs typeface="Times New Roman" pitchFamily="18" charset="0"/>
              </a:rPr>
              <a:t>Победа под Сталинградом положила начало коренному перелому в ходе Великой Отечественной войны.</a:t>
            </a: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8728" y="214290"/>
            <a:ext cx="7125156"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defRPr/>
            </a:pPr>
            <a:r>
              <a:rPr lang="ru-RU" sz="2800" b="1" dirty="0">
                <a:latin typeface="Times New Roman" pitchFamily="18" charset="0"/>
                <a:ea typeface="Calibri" pitchFamily="34" charset="0"/>
                <a:cs typeface="Times New Roman" pitchFamily="18" charset="0"/>
              </a:rPr>
              <a:t>Битвы Великой Отечественной </a:t>
            </a:r>
            <a:r>
              <a:rPr lang="ru-RU" sz="2800" b="1" dirty="0" smtClean="0">
                <a:latin typeface="Times New Roman" pitchFamily="18" charset="0"/>
                <a:ea typeface="Calibri" pitchFamily="34" charset="0"/>
                <a:cs typeface="Times New Roman" pitchFamily="18" charset="0"/>
              </a:rPr>
              <a:t>войны – 7б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1643042" y="5072074"/>
            <a:ext cx="7143800" cy="1569660"/>
          </a:xfrm>
          <a:prstGeom prst="rect">
            <a:avLst/>
          </a:prstGeom>
          <a:solidFill>
            <a:srgbClr val="E0DFDC"/>
          </a:solidFill>
        </p:spPr>
        <p:txBody>
          <a:bodyPr wrap="square" rtlCol="0">
            <a:spAutoFit/>
          </a:bodyPr>
          <a:lstStyle/>
          <a:p>
            <a:pPr algn="just"/>
            <a:r>
              <a:rPr lang="ru-RU" sz="2400" b="1" i="1" dirty="0" smtClean="0">
                <a:latin typeface="Times New Roman" pitchFamily="18" charset="0"/>
                <a:cs typeface="Times New Roman" pitchFamily="18" charset="0"/>
              </a:rPr>
              <a:t>Смоленское сражение проходило с 10 июля по 10 сентября 1941 года. Его цель - остановить стремительное продвижение немецкой армии по направлению к Москве.</a:t>
            </a:r>
            <a:endParaRPr lang="ru-RU" sz="2400" dirty="0">
              <a:latin typeface="Times New Roman" pitchFamily="18" charset="0"/>
              <a:cs typeface="Times New Roman" pitchFamily="18" charset="0"/>
            </a:endParaRPr>
          </a:p>
        </p:txBody>
      </p:sp>
      <p:sp>
        <p:nvSpPr>
          <p:cNvPr id="8" name="TextBox 7"/>
          <p:cNvSpPr txBox="1"/>
          <p:nvPr/>
        </p:nvSpPr>
        <p:spPr>
          <a:xfrm>
            <a:off x="1785918" y="1000108"/>
            <a:ext cx="7000924" cy="384720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Первые недели Великой Отечественной войны складывались трагически для нашей страны: Красная армия не была готова к оборонительным боям, советские войска несли значительные потери, намного превосходящие потери противника. Как называлось сражение, разработанное советским Генеральным штабом, явившееся первой серьёзной оборонительной операцией Великой Отечественной войны? Когда оно проходило? Какова была его цель?</a:t>
            </a:r>
            <a:endParaRPr lang="ru-RU" sz="24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218" name="Picture 2" descr="http://900igr.net/up/datai/194808/0003-002-.jpg"/>
          <p:cNvPicPr>
            <a:picLocks noChangeAspect="1" noChangeArrowheads="1"/>
          </p:cNvPicPr>
          <p:nvPr/>
        </p:nvPicPr>
        <p:blipFill>
          <a:blip r:embed="rId4" cstate="print"/>
          <a:srcRect/>
          <a:stretch>
            <a:fillRect/>
          </a:stretch>
        </p:blipFill>
        <p:spPr bwMode="auto">
          <a:xfrm>
            <a:off x="1714480" y="1000109"/>
            <a:ext cx="7072362" cy="404978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diamond(in)">
                                      <p:cBhvr>
                                        <p:cTn id="7" dur="2000"/>
                                        <p:tgtEl>
                                          <p:spTgt spid="9218"/>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amond(in)">
                                      <p:cBhvr>
                                        <p:cTn id="1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900igr.net/up/datai/209937/0004-003-.jpg"/>
          <p:cNvPicPr>
            <a:picLocks noChangeAspect="1" noChangeArrowheads="1"/>
          </p:cNvPicPr>
          <p:nvPr/>
        </p:nvPicPr>
        <p:blipFill>
          <a:blip r:embed="rId2" cstate="screen"/>
          <a:srcRect/>
          <a:stretch>
            <a:fillRect/>
          </a:stretch>
        </p:blipFill>
        <p:spPr bwMode="auto">
          <a:xfrm>
            <a:off x="1285852" y="1000108"/>
            <a:ext cx="3857652" cy="5286412"/>
          </a:xfrm>
          <a:prstGeom prst="rect">
            <a:avLst/>
          </a:prstGeom>
          <a:noFill/>
        </p:spPr>
      </p:pic>
      <p:sp>
        <p:nvSpPr>
          <p:cNvPr id="4" name="Прямоугольник 3"/>
          <p:cNvSpPr/>
          <p:nvPr/>
        </p:nvSpPr>
        <p:spPr>
          <a:xfrm>
            <a:off x="1428728" y="214290"/>
            <a:ext cx="7125156"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defRPr/>
            </a:pPr>
            <a:r>
              <a:rPr lang="ru-RU" sz="2800" b="1" dirty="0">
                <a:latin typeface="Times New Roman" pitchFamily="18" charset="0"/>
                <a:ea typeface="Calibri" pitchFamily="34" charset="0"/>
                <a:cs typeface="Times New Roman" pitchFamily="18" charset="0"/>
              </a:rPr>
              <a:t>Битвы Великой Отечественной </a:t>
            </a:r>
            <a:r>
              <a:rPr lang="ru-RU" sz="2800" b="1" dirty="0" smtClean="0">
                <a:latin typeface="Times New Roman" pitchFamily="18" charset="0"/>
                <a:ea typeface="Calibri" pitchFamily="34" charset="0"/>
                <a:cs typeface="Times New Roman" pitchFamily="18" charset="0"/>
              </a:rPr>
              <a:t>войны – 8б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3"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1285852" y="5929330"/>
            <a:ext cx="3857652" cy="461665"/>
          </a:xfrm>
          <a:prstGeom prst="rect">
            <a:avLst/>
          </a:prstGeom>
          <a:solidFill>
            <a:srgbClr val="E0DFDC"/>
          </a:solidFill>
        </p:spPr>
        <p:txBody>
          <a:bodyPr wrap="square" rtlCol="0">
            <a:spAutoFit/>
          </a:bodyPr>
          <a:lstStyle/>
          <a:p>
            <a:pPr algn="just"/>
            <a:r>
              <a:rPr lang="ru-RU" sz="2400" b="1" i="1" dirty="0" smtClean="0">
                <a:latin typeface="Times New Roman" pitchFamily="18" charset="0"/>
                <a:cs typeface="Times New Roman" pitchFamily="18" charset="0"/>
              </a:rPr>
              <a:t>Операция «Тайфун»</a:t>
            </a:r>
            <a:endParaRPr lang="ru-RU" sz="2400" dirty="0">
              <a:latin typeface="Times New Roman" pitchFamily="18" charset="0"/>
              <a:cs typeface="Times New Roman" pitchFamily="18" charset="0"/>
            </a:endParaRPr>
          </a:p>
        </p:txBody>
      </p:sp>
      <p:sp>
        <p:nvSpPr>
          <p:cNvPr id="8" name="TextBox 7"/>
          <p:cNvSpPr txBox="1"/>
          <p:nvPr/>
        </p:nvSpPr>
        <p:spPr>
          <a:xfrm>
            <a:off x="5072066" y="1000108"/>
            <a:ext cx="3857652" cy="532453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Генеральное наступление немецких войск на Москву началось 30 сентября 1941 года. Эта дата знаменует собой также начало одного из важнейших событий Великой Отечественной войны - Московской битвы. Какое кодовое название дало немецкое командование своей наступательной операции по захвату Москвы в сентябре 1941 года?</a:t>
            </a:r>
            <a:endParaRPr lang="ru-RU" sz="2400" b="1" dirty="0">
              <a:latin typeface="Times New Roman" pitchFamily="18" charset="0"/>
              <a:cs typeface="Times New Roman" pitchFamily="18" charset="0"/>
            </a:endParaRPr>
          </a:p>
        </p:txBody>
      </p:sp>
      <p:sp>
        <p:nvSpPr>
          <p:cNvPr id="10" name="Управляющая кнопка: далее 9">
            <a:hlinkClick r:id="rId4"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topwar.ru/uploads/posts/2016-11/1480461051_baltermants016.110301.jpg"/>
          <p:cNvPicPr>
            <a:picLocks noChangeAspect="1" noChangeArrowheads="1"/>
          </p:cNvPicPr>
          <p:nvPr/>
        </p:nvPicPr>
        <p:blipFill>
          <a:blip r:embed="rId2" cstate="print"/>
          <a:srcRect/>
          <a:stretch>
            <a:fillRect/>
          </a:stretch>
        </p:blipFill>
        <p:spPr bwMode="auto">
          <a:xfrm>
            <a:off x="1214414" y="1285860"/>
            <a:ext cx="4429156" cy="4214842"/>
          </a:xfrm>
          <a:prstGeom prst="rect">
            <a:avLst/>
          </a:prstGeom>
          <a:noFill/>
        </p:spPr>
      </p:pic>
      <p:sp>
        <p:nvSpPr>
          <p:cNvPr id="4" name="Прямоугольник 3"/>
          <p:cNvSpPr/>
          <p:nvPr/>
        </p:nvSpPr>
        <p:spPr>
          <a:xfrm>
            <a:off x="1428728" y="214290"/>
            <a:ext cx="7125156"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defRPr/>
            </a:pPr>
            <a:r>
              <a:rPr lang="ru-RU" sz="2800" b="1" dirty="0">
                <a:latin typeface="Times New Roman" pitchFamily="18" charset="0"/>
                <a:ea typeface="Calibri" pitchFamily="34" charset="0"/>
                <a:cs typeface="Times New Roman" pitchFamily="18" charset="0"/>
              </a:rPr>
              <a:t>Битвы Великой Отечественной </a:t>
            </a:r>
            <a:r>
              <a:rPr lang="ru-RU" sz="2800" b="1" dirty="0" smtClean="0">
                <a:latin typeface="Times New Roman" pitchFamily="18" charset="0"/>
                <a:ea typeface="Calibri" pitchFamily="34" charset="0"/>
                <a:cs typeface="Times New Roman" pitchFamily="18" charset="0"/>
              </a:rPr>
              <a:t>войны – 9б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3"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8" name="TextBox 7"/>
          <p:cNvSpPr txBox="1"/>
          <p:nvPr/>
        </p:nvSpPr>
        <p:spPr>
          <a:xfrm>
            <a:off x="5429256" y="1285860"/>
            <a:ext cx="3714744" cy="421653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Заключительным этапом Сталинградской битвы была военная операция советских вооружённых сил «Кольцо», проведённая силами Донского фронта под командованием генерала Рокоссовского. Что явилось итогом этой операции? </a:t>
            </a:r>
            <a:endParaRPr lang="ru-RU" sz="2400" b="1" dirty="0">
              <a:latin typeface="Times New Roman" pitchFamily="18" charset="0"/>
              <a:cs typeface="Times New Roman" pitchFamily="18" charset="0"/>
            </a:endParaRPr>
          </a:p>
        </p:txBody>
      </p:sp>
      <p:sp>
        <p:nvSpPr>
          <p:cNvPr id="10" name="Управляющая кнопка: далее 9">
            <a:hlinkClick r:id="rId4"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1500166" y="5500702"/>
            <a:ext cx="7358114" cy="830997"/>
          </a:xfrm>
          <a:prstGeom prst="rect">
            <a:avLst/>
          </a:prstGeom>
          <a:solidFill>
            <a:srgbClr val="E0DFDC"/>
          </a:solidFill>
        </p:spPr>
        <p:txBody>
          <a:bodyPr wrap="square" rtlCol="0">
            <a:spAutoFit/>
          </a:bodyPr>
          <a:lstStyle/>
          <a:p>
            <a:pPr algn="just"/>
            <a:r>
              <a:rPr lang="ru-RU" sz="2400" b="1" i="1" dirty="0" smtClean="0">
                <a:latin typeface="Times New Roman" pitchFamily="18" charset="0"/>
                <a:cs typeface="Times New Roman" pitchFamily="18" charset="0"/>
              </a:rPr>
              <a:t>Капитуляция 6-й армии Вермахта под командованием фельдмаршала Паулюса.</a:t>
            </a: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fs00.infourok.ru/images/doc/224/25295/4/img17.jpg"/>
          <p:cNvPicPr>
            <a:picLocks noChangeAspect="1" noChangeArrowheads="1"/>
          </p:cNvPicPr>
          <p:nvPr/>
        </p:nvPicPr>
        <p:blipFill>
          <a:blip r:embed="rId2" cstate="screen"/>
          <a:srcRect/>
          <a:stretch>
            <a:fillRect/>
          </a:stretch>
        </p:blipFill>
        <p:spPr bwMode="auto">
          <a:xfrm>
            <a:off x="1428728" y="928670"/>
            <a:ext cx="2571768" cy="39290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Прямоугольник 3"/>
          <p:cNvSpPr/>
          <p:nvPr/>
        </p:nvSpPr>
        <p:spPr>
          <a:xfrm>
            <a:off x="1428728" y="214290"/>
            <a:ext cx="7364004"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defRPr/>
            </a:pPr>
            <a:r>
              <a:rPr lang="ru-RU" sz="2800" b="1" dirty="0">
                <a:latin typeface="Times New Roman" pitchFamily="18" charset="0"/>
                <a:ea typeface="Calibri" pitchFamily="34" charset="0"/>
                <a:cs typeface="Times New Roman" pitchFamily="18" charset="0"/>
              </a:rPr>
              <a:t>Битвы Великой Отечественной </a:t>
            </a:r>
            <a:r>
              <a:rPr lang="ru-RU" sz="2800" b="1" dirty="0" smtClean="0">
                <a:latin typeface="Times New Roman" pitchFamily="18" charset="0"/>
                <a:ea typeface="Calibri" pitchFamily="34" charset="0"/>
                <a:cs typeface="Times New Roman" pitchFamily="18" charset="0"/>
              </a:rPr>
              <a:t>войны – 10б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3"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1357290" y="4919008"/>
            <a:ext cx="7429552" cy="1938992"/>
          </a:xfrm>
          <a:prstGeom prst="rect">
            <a:avLst/>
          </a:prstGeom>
          <a:solidFill>
            <a:srgbClr val="E0DFDC"/>
          </a:solidFill>
        </p:spPr>
        <p:txBody>
          <a:bodyPr wrap="square" rtlCol="0">
            <a:spAutoFit/>
          </a:bodyPr>
          <a:lstStyle/>
          <a:p>
            <a:pPr algn="just"/>
            <a:r>
              <a:rPr lang="ru-RU" sz="2400" b="1" i="1" dirty="0" smtClean="0">
                <a:latin typeface="Times New Roman" pitchFamily="18" charset="0"/>
                <a:cs typeface="Times New Roman" pitchFamily="18" charset="0"/>
              </a:rPr>
              <a:t>В Москве был дан артиллерийский салют войскам, освободившим города Орел и Белгород. Этот салют был первым за время Великой Отечественной войны, поэтому за Орлом и Белгородом закрепилось название «города первого салюта».</a:t>
            </a:r>
            <a:endParaRPr lang="ru-RU" sz="2400" dirty="0">
              <a:latin typeface="Times New Roman" pitchFamily="18" charset="0"/>
              <a:cs typeface="Times New Roman" pitchFamily="18" charset="0"/>
            </a:endParaRPr>
          </a:p>
        </p:txBody>
      </p:sp>
      <p:sp>
        <p:nvSpPr>
          <p:cNvPr id="8" name="TextBox 7"/>
          <p:cNvSpPr txBox="1"/>
          <p:nvPr/>
        </p:nvSpPr>
        <p:spPr>
          <a:xfrm>
            <a:off x="4357686" y="1357298"/>
            <a:ext cx="4357718" cy="267765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5 августа 1943 года в ходе операции «Кутузов» во время Курской битвы был освобождён город Орёл. Чем ознаменовалось в тот же день в Москве это победоносное событие? </a:t>
            </a:r>
            <a:endParaRPr lang="ru-RU" sz="2400" b="1" dirty="0">
              <a:latin typeface="Times New Roman" pitchFamily="18" charset="0"/>
              <a:cs typeface="Times New Roman" pitchFamily="18" charset="0"/>
            </a:endParaRPr>
          </a:p>
        </p:txBody>
      </p:sp>
      <p:sp>
        <p:nvSpPr>
          <p:cNvPr id="10" name="Управляющая кнопка: далее 9">
            <a:hlinkClick r:id="rId4"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www.culture.ru/storage/images/8176c31ac62464b7abae651764dff3fe/d67d16d0538c57f1d20aa86005686ba0.jpg"/>
          <p:cNvPicPr>
            <a:picLocks noChangeAspect="1" noChangeArrowheads="1"/>
          </p:cNvPicPr>
          <p:nvPr/>
        </p:nvPicPr>
        <p:blipFill>
          <a:blip r:embed="rId2" cstate="screen"/>
          <a:srcRect/>
          <a:stretch>
            <a:fillRect/>
          </a:stretch>
        </p:blipFill>
        <p:spPr bwMode="auto">
          <a:xfrm>
            <a:off x="1142977" y="1071546"/>
            <a:ext cx="3429023" cy="35004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Прямоугольник 3"/>
          <p:cNvSpPr/>
          <p:nvPr/>
        </p:nvSpPr>
        <p:spPr>
          <a:xfrm>
            <a:off x="1428728" y="214290"/>
            <a:ext cx="7364004"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defRPr/>
            </a:pPr>
            <a:r>
              <a:rPr lang="ru-RU" sz="2800" b="1" dirty="0">
                <a:latin typeface="Times New Roman" pitchFamily="18" charset="0"/>
                <a:ea typeface="Calibri" pitchFamily="34" charset="0"/>
                <a:cs typeface="Times New Roman" pitchFamily="18" charset="0"/>
              </a:rPr>
              <a:t>Битвы Великой Отечественной </a:t>
            </a:r>
            <a:r>
              <a:rPr lang="ru-RU" sz="2800" b="1" dirty="0" smtClean="0">
                <a:latin typeface="Times New Roman" pitchFamily="18" charset="0"/>
                <a:ea typeface="Calibri" pitchFamily="34" charset="0"/>
                <a:cs typeface="Times New Roman" pitchFamily="18" charset="0"/>
              </a:rPr>
              <a:t>войны – 11б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3"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8" name="TextBox 7"/>
          <p:cNvSpPr txBox="1"/>
          <p:nvPr/>
        </p:nvSpPr>
        <p:spPr>
          <a:xfrm>
            <a:off x="4643438" y="1000108"/>
            <a:ext cx="4500562" cy="369331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b="1" dirty="0" smtClean="0">
                <a:latin typeface="Times New Roman" pitchFamily="18" charset="0"/>
                <a:cs typeface="Times New Roman" pitchFamily="18" charset="0"/>
              </a:rPr>
              <a:t> </a:t>
            </a:r>
            <a:r>
              <a:rPr lang="ru-RU" sz="2100" dirty="0" smtClean="0">
                <a:latin typeface="Times New Roman" pitchFamily="18" charset="0"/>
                <a:cs typeface="Times New Roman" pitchFamily="18" charset="0"/>
              </a:rPr>
              <a:t>Для исхода Великой Отечественной войны решающее значение имела битва за Кавказ – одна из самых продолжительных битв Второй мировой войны. «Проиграй Советский Союз эту битву - и вполне возможно, что вся Вторая мировая война была бы проиграна», - утверждают военные историки. Докажите правомерность этого утверждения. </a:t>
            </a:r>
            <a:endParaRPr lang="ru-RU" sz="2100" b="1" dirty="0">
              <a:latin typeface="Times New Roman" pitchFamily="18" charset="0"/>
              <a:cs typeface="Times New Roman" pitchFamily="18" charset="0"/>
            </a:endParaRPr>
          </a:p>
        </p:txBody>
      </p:sp>
      <p:sp>
        <p:nvSpPr>
          <p:cNvPr id="9" name="TextBox 8"/>
          <p:cNvSpPr txBox="1"/>
          <p:nvPr/>
        </p:nvSpPr>
        <p:spPr>
          <a:xfrm>
            <a:off x="1142976" y="4549676"/>
            <a:ext cx="7786742" cy="2246769"/>
          </a:xfrm>
          <a:prstGeom prst="rect">
            <a:avLst/>
          </a:prstGeom>
          <a:solidFill>
            <a:srgbClr val="E0DFDC"/>
          </a:solidFill>
        </p:spPr>
        <p:txBody>
          <a:bodyPr wrap="square" rtlCol="0">
            <a:spAutoFit/>
          </a:bodyPr>
          <a:lstStyle/>
          <a:p>
            <a:pPr algn="just"/>
            <a:r>
              <a:rPr lang="ru-RU" sz="2000" b="1" i="1" dirty="0" smtClean="0">
                <a:latin typeface="Times New Roman" pitchFamily="18" charset="0"/>
                <a:cs typeface="Times New Roman" pitchFamily="18" charset="0"/>
              </a:rPr>
              <a:t>Баку и Северный Кавказ были основным источником нефти и природного газа для всей экономики СССР, а также другого стратегического сырья. После потери Украины резко выросло значение Кавказа и Кубани как источника зерна.</a:t>
            </a:r>
            <a:r>
              <a:rPr lang="ru-RU" sz="2000" dirty="0" smtClean="0">
                <a:latin typeface="Times New Roman" pitchFamily="18" charset="0"/>
                <a:cs typeface="Times New Roman" pitchFamily="18" charset="0"/>
              </a:rPr>
              <a:t> </a:t>
            </a:r>
            <a:r>
              <a:rPr lang="ru-RU" sz="2000" b="1" i="1" dirty="0" smtClean="0">
                <a:latin typeface="Times New Roman" pitchFamily="18" charset="0"/>
                <a:cs typeface="Times New Roman" pitchFamily="18" charset="0"/>
              </a:rPr>
              <a:t>Кроме того, торговый маршрут, идущий через Персидский залив, Иран и Каспийское море, был вторым после Северного морского пути для поставок по ленд-лизу.</a:t>
            </a:r>
            <a:endParaRPr lang="ru-RU" sz="2000" dirty="0">
              <a:latin typeface="Times New Roman" pitchFamily="18" charset="0"/>
              <a:cs typeface="Times New Roman" pitchFamily="18" charset="0"/>
            </a:endParaRPr>
          </a:p>
        </p:txBody>
      </p:sp>
      <p:sp>
        <p:nvSpPr>
          <p:cNvPr id="10" name="Управляющая кнопка: далее 9">
            <a:hlinkClick r:id="rId4"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cdn.fishki.net/upload/post/2017/01/15/2191807/emordiwuwvu.jpg"/>
          <p:cNvPicPr>
            <a:picLocks noChangeAspect="1" noChangeArrowheads="1"/>
          </p:cNvPicPr>
          <p:nvPr/>
        </p:nvPicPr>
        <p:blipFill>
          <a:blip r:embed="rId2" cstate="screen"/>
          <a:srcRect/>
          <a:stretch>
            <a:fillRect/>
          </a:stretch>
        </p:blipFill>
        <p:spPr bwMode="auto">
          <a:xfrm>
            <a:off x="1142976" y="1000108"/>
            <a:ext cx="3643338" cy="34290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Прямоугольник 3"/>
          <p:cNvSpPr/>
          <p:nvPr/>
        </p:nvSpPr>
        <p:spPr>
          <a:xfrm>
            <a:off x="1428728" y="214290"/>
            <a:ext cx="7364004"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defRPr/>
            </a:pPr>
            <a:r>
              <a:rPr lang="ru-RU" sz="2800" b="1" dirty="0">
                <a:latin typeface="Times New Roman" pitchFamily="18" charset="0"/>
                <a:ea typeface="Calibri" pitchFamily="34" charset="0"/>
                <a:cs typeface="Times New Roman" pitchFamily="18" charset="0"/>
              </a:rPr>
              <a:t>Битвы Великой Отечественной </a:t>
            </a:r>
            <a:r>
              <a:rPr lang="ru-RU" sz="2800" b="1" dirty="0" smtClean="0">
                <a:latin typeface="Times New Roman" pitchFamily="18" charset="0"/>
                <a:ea typeface="Calibri" pitchFamily="34" charset="0"/>
                <a:cs typeface="Times New Roman" pitchFamily="18" charset="0"/>
              </a:rPr>
              <a:t>войны – 12б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3"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1357290" y="4549676"/>
            <a:ext cx="7429552" cy="2308324"/>
          </a:xfrm>
          <a:prstGeom prst="rect">
            <a:avLst/>
          </a:prstGeom>
          <a:solidFill>
            <a:srgbClr val="E0DFDC"/>
          </a:solidFill>
        </p:spPr>
        <p:txBody>
          <a:bodyPr wrap="square" rtlCol="0">
            <a:spAutoFit/>
          </a:bodyPr>
          <a:lstStyle/>
          <a:p>
            <a:pPr algn="just"/>
            <a:r>
              <a:rPr lang="ru-RU" sz="2400" b="1" i="1" dirty="0" smtClean="0">
                <a:latin typeface="Times New Roman" pitchFamily="18" charset="0"/>
                <a:cs typeface="Times New Roman" pitchFamily="18" charset="0"/>
              </a:rPr>
              <a:t>Ленинградский фронт (командующий - генерал армии Леонид Говоров), </a:t>
            </a:r>
            <a:r>
              <a:rPr lang="ru-RU" sz="2400" b="1" i="1" dirty="0" err="1" smtClean="0">
                <a:latin typeface="Times New Roman" pitchFamily="18" charset="0"/>
                <a:cs typeface="Times New Roman" pitchFamily="18" charset="0"/>
              </a:rPr>
              <a:t>Волховский</a:t>
            </a:r>
            <a:r>
              <a:rPr lang="ru-RU" sz="2400" b="1" i="1" dirty="0" smtClean="0">
                <a:latin typeface="Times New Roman" pitchFamily="18" charset="0"/>
                <a:cs typeface="Times New Roman" pitchFamily="18" charset="0"/>
              </a:rPr>
              <a:t> фронт (генерал армии Кирилл Мерецков), 2-й Прибалтийский фронт (генерал армии </a:t>
            </a:r>
            <a:r>
              <a:rPr lang="ru-RU" sz="2400" b="1" i="1" dirty="0" err="1" smtClean="0">
                <a:latin typeface="Times New Roman" pitchFamily="18" charset="0"/>
                <a:cs typeface="Times New Roman" pitchFamily="18" charset="0"/>
              </a:rPr>
              <a:t>Маркиан</a:t>
            </a:r>
            <a:r>
              <a:rPr lang="ru-RU" sz="2400" b="1" i="1" dirty="0" smtClean="0">
                <a:latin typeface="Times New Roman" pitchFamily="18" charset="0"/>
                <a:cs typeface="Times New Roman" pitchFamily="18" charset="0"/>
              </a:rPr>
              <a:t> Попов) при значительной поддержке Балтийского флота и партизан.</a:t>
            </a:r>
            <a:endParaRPr lang="ru-RU" sz="2400" dirty="0">
              <a:latin typeface="Times New Roman" pitchFamily="18" charset="0"/>
              <a:cs typeface="Times New Roman" pitchFamily="18" charset="0"/>
            </a:endParaRPr>
          </a:p>
        </p:txBody>
      </p:sp>
      <p:sp>
        <p:nvSpPr>
          <p:cNvPr id="8" name="TextBox 7"/>
          <p:cNvSpPr txBox="1"/>
          <p:nvPr/>
        </p:nvSpPr>
        <p:spPr>
          <a:xfrm>
            <a:off x="4857752" y="1000108"/>
            <a:ext cx="4071966" cy="350865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b="1"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27 января 1944 года в ходе </a:t>
            </a:r>
            <a:r>
              <a:rPr lang="ru-RU" sz="2200" dirty="0" err="1" smtClean="0">
                <a:latin typeface="Times New Roman" pitchFamily="18" charset="0"/>
                <a:cs typeface="Times New Roman" pitchFamily="18" charset="0"/>
              </a:rPr>
              <a:t>Ленинградско-Новгородской</a:t>
            </a:r>
            <a:r>
              <a:rPr lang="ru-RU" sz="2200" dirty="0" smtClean="0">
                <a:latin typeface="Times New Roman" pitchFamily="18" charset="0"/>
                <a:cs typeface="Times New Roman" pitchFamily="18" charset="0"/>
              </a:rPr>
              <a:t> стратегической наступательной операции после 900-дневной блокады был  освобождён город Ленинград. Эту битву называли «Январским громом». Силами каких фронтов проводилась </a:t>
            </a:r>
            <a:r>
              <a:rPr lang="ru-RU" sz="2200" dirty="0" err="1" smtClean="0">
                <a:latin typeface="Times New Roman" pitchFamily="18" charset="0"/>
                <a:cs typeface="Times New Roman" pitchFamily="18" charset="0"/>
              </a:rPr>
              <a:t>Ленинградско-Новгородская</a:t>
            </a:r>
            <a:r>
              <a:rPr lang="ru-RU" sz="2200" dirty="0" smtClean="0">
                <a:latin typeface="Times New Roman" pitchFamily="18" charset="0"/>
                <a:cs typeface="Times New Roman" pitchFamily="18" charset="0"/>
              </a:rPr>
              <a:t> операция?</a:t>
            </a:r>
            <a:endParaRPr lang="ru-RU" sz="2200" b="1" dirty="0">
              <a:latin typeface="Times New Roman" pitchFamily="18" charset="0"/>
              <a:cs typeface="Times New Roman" pitchFamily="18" charset="0"/>
            </a:endParaRPr>
          </a:p>
        </p:txBody>
      </p:sp>
      <p:sp>
        <p:nvSpPr>
          <p:cNvPr id="10" name="Управляющая кнопка: далее 9">
            <a:hlinkClick r:id="rId4"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static.wixstatic.com/media/cfb0d3_91b279cd23c4441caaebcee02b820c43~mv2.jpg"/>
          <p:cNvPicPr>
            <a:picLocks noChangeAspect="1" noChangeArrowheads="1"/>
          </p:cNvPicPr>
          <p:nvPr/>
        </p:nvPicPr>
        <p:blipFill>
          <a:blip r:embed="rId2" cstate="screen"/>
          <a:srcRect/>
          <a:stretch>
            <a:fillRect/>
          </a:stretch>
        </p:blipFill>
        <p:spPr bwMode="auto">
          <a:xfrm>
            <a:off x="1071538" y="1000108"/>
            <a:ext cx="4786346" cy="33575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Прямоугольник 3"/>
          <p:cNvSpPr/>
          <p:nvPr/>
        </p:nvSpPr>
        <p:spPr>
          <a:xfrm>
            <a:off x="1428728" y="214290"/>
            <a:ext cx="7543540"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defRPr/>
            </a:pPr>
            <a:r>
              <a:rPr lang="ru-RU" sz="2800" b="1" dirty="0">
                <a:latin typeface="Times New Roman" pitchFamily="18" charset="0"/>
                <a:ea typeface="Calibri" pitchFamily="34" charset="0"/>
                <a:cs typeface="Times New Roman" pitchFamily="18" charset="0"/>
              </a:rPr>
              <a:t>Битвы Великой Отечественной </a:t>
            </a:r>
            <a:r>
              <a:rPr lang="ru-RU" sz="2800" b="1" dirty="0" smtClean="0">
                <a:latin typeface="Times New Roman" pitchFamily="18" charset="0"/>
                <a:ea typeface="Calibri" pitchFamily="34" charset="0"/>
                <a:cs typeface="Times New Roman" pitchFamily="18" charset="0"/>
              </a:rPr>
              <a:t>войны – 13б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3"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1357290" y="4549676"/>
            <a:ext cx="7429552" cy="1569660"/>
          </a:xfrm>
          <a:prstGeom prst="rect">
            <a:avLst/>
          </a:prstGeom>
          <a:solidFill>
            <a:srgbClr val="E0DFDC"/>
          </a:solidFill>
        </p:spPr>
        <p:txBody>
          <a:bodyPr wrap="square" rtlCol="0">
            <a:spAutoFit/>
          </a:bodyPr>
          <a:lstStyle/>
          <a:p>
            <a:pPr algn="just"/>
            <a:r>
              <a:rPr lang="ru-RU" sz="2400" b="1" i="1" dirty="0" smtClean="0">
                <a:latin typeface="Times New Roman" pitchFamily="18" charset="0"/>
                <a:cs typeface="Times New Roman" pitchFamily="18" charset="0"/>
              </a:rPr>
              <a:t>Операция «Багратион» проходила с 23 июня по 29 августа 1944 года. В её ходе от немецко-фашистских захватчиков были освобождены Белоруссия, часть Польши и Прибалтики.</a:t>
            </a:r>
            <a:endParaRPr lang="ru-RU" sz="2400" dirty="0">
              <a:latin typeface="Times New Roman" pitchFamily="18" charset="0"/>
              <a:cs typeface="Times New Roman" pitchFamily="18" charset="0"/>
            </a:endParaRPr>
          </a:p>
        </p:txBody>
      </p:sp>
      <p:sp>
        <p:nvSpPr>
          <p:cNvPr id="8" name="TextBox 7"/>
          <p:cNvSpPr txBox="1"/>
          <p:nvPr/>
        </p:nvSpPr>
        <p:spPr>
          <a:xfrm>
            <a:off x="5929322" y="1000108"/>
            <a:ext cx="3000396" cy="34163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Одна из самых известных операций Великой Отечественной войны – операция «Багратион». Когда она проходила и какова была её цель?</a:t>
            </a:r>
          </a:p>
          <a:p>
            <a:pPr algn="just"/>
            <a:r>
              <a:rPr lang="ru-RU" sz="2400" dirty="0" smtClean="0">
                <a:latin typeface="Times New Roman" pitchFamily="18" charset="0"/>
                <a:cs typeface="Times New Roman" pitchFamily="18" charset="0"/>
              </a:rPr>
              <a:t> </a:t>
            </a:r>
            <a:endParaRPr lang="ru-RU" sz="2400" b="1" dirty="0">
              <a:latin typeface="Times New Roman" pitchFamily="18" charset="0"/>
              <a:cs typeface="Times New Roman" pitchFamily="18" charset="0"/>
            </a:endParaRPr>
          </a:p>
        </p:txBody>
      </p:sp>
      <p:sp>
        <p:nvSpPr>
          <p:cNvPr id="10" name="Управляющая кнопка: далее 9">
            <a:hlinkClick r:id="rId4"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avatars.mds.yandex.net/get-pdb/1885801/0862c079-3072-4e92-be3a-6690b048f00f/s1200"/>
          <p:cNvPicPr>
            <a:picLocks noChangeAspect="1" noChangeArrowheads="1"/>
          </p:cNvPicPr>
          <p:nvPr/>
        </p:nvPicPr>
        <p:blipFill>
          <a:blip r:embed="rId2" cstate="print"/>
          <a:srcRect l="9999"/>
          <a:stretch>
            <a:fillRect/>
          </a:stretch>
        </p:blipFill>
        <p:spPr bwMode="auto">
          <a:xfrm>
            <a:off x="1071538" y="1071546"/>
            <a:ext cx="3929090" cy="37147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Прямоугольник 3"/>
          <p:cNvSpPr/>
          <p:nvPr/>
        </p:nvSpPr>
        <p:spPr>
          <a:xfrm>
            <a:off x="1428728" y="214290"/>
            <a:ext cx="7543540"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defRPr/>
            </a:pPr>
            <a:r>
              <a:rPr lang="ru-RU" sz="2800" b="1" dirty="0">
                <a:latin typeface="Times New Roman" pitchFamily="18" charset="0"/>
                <a:ea typeface="Calibri" pitchFamily="34" charset="0"/>
                <a:cs typeface="Times New Roman" pitchFamily="18" charset="0"/>
              </a:rPr>
              <a:t>Битвы Великой Отечественной </a:t>
            </a:r>
            <a:r>
              <a:rPr lang="ru-RU" sz="2800" b="1" dirty="0" smtClean="0">
                <a:latin typeface="Times New Roman" pitchFamily="18" charset="0"/>
                <a:ea typeface="Calibri" pitchFamily="34" charset="0"/>
                <a:cs typeface="Times New Roman" pitchFamily="18" charset="0"/>
              </a:rPr>
              <a:t>войны – 14б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3"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1357290" y="4919008"/>
            <a:ext cx="7429552" cy="1938992"/>
          </a:xfrm>
          <a:prstGeom prst="rect">
            <a:avLst/>
          </a:prstGeom>
          <a:solidFill>
            <a:srgbClr val="E0DFDC"/>
          </a:solidFill>
        </p:spPr>
        <p:txBody>
          <a:bodyPr wrap="square" rtlCol="0">
            <a:spAutoFit/>
          </a:bodyPr>
          <a:lstStyle/>
          <a:p>
            <a:pPr algn="just"/>
            <a:r>
              <a:rPr lang="ru-RU" sz="2400" b="1" i="1" dirty="0" smtClean="0">
                <a:latin typeface="Times New Roman" pitchFamily="18" charset="0"/>
                <a:cs typeface="Times New Roman" pitchFamily="18" charset="0"/>
              </a:rPr>
              <a:t>Эти фронты участвовали в Берлинской операции, в ходе которой были разгромлены группировки немецких войск, оборонявшихся на Берлинском направлении, взят  Берлин, советские войска  вышли на Эльбу для соединения с войсками союзников.</a:t>
            </a:r>
            <a:endParaRPr lang="ru-RU" sz="2400" dirty="0">
              <a:latin typeface="Times New Roman" pitchFamily="18" charset="0"/>
              <a:cs typeface="Times New Roman" pitchFamily="18" charset="0"/>
            </a:endParaRPr>
          </a:p>
        </p:txBody>
      </p:sp>
      <p:sp>
        <p:nvSpPr>
          <p:cNvPr id="8" name="TextBox 7"/>
          <p:cNvSpPr txBox="1"/>
          <p:nvPr/>
        </p:nvSpPr>
        <p:spPr>
          <a:xfrm>
            <a:off x="5072066" y="1000108"/>
            <a:ext cx="4071934" cy="384720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b="1"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Первый Белорусский фронт под командованием маршала Жукова. Первый Украинский фронт под командованием маршала Конева. Второй Белорусский фронт под командованием маршала Рокоссовского. Какая военная операция проводилась силами этих фронтов и что она собой знаменовала? </a:t>
            </a:r>
            <a:endParaRPr lang="ru-RU" sz="2200" b="1" dirty="0">
              <a:latin typeface="Times New Roman" pitchFamily="18" charset="0"/>
              <a:cs typeface="Times New Roman" pitchFamily="18" charset="0"/>
            </a:endParaRPr>
          </a:p>
        </p:txBody>
      </p:sp>
      <p:sp>
        <p:nvSpPr>
          <p:cNvPr id="10" name="Управляющая кнопка: далее 9">
            <a:hlinkClick r:id="rId4"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forkidsandmum.ru/pictures/books_ill/1000759403.jpg"/>
          <p:cNvPicPr>
            <a:picLocks noChangeAspect="1" noChangeArrowheads="1"/>
          </p:cNvPicPr>
          <p:nvPr/>
        </p:nvPicPr>
        <p:blipFill>
          <a:blip r:embed="rId2" cstate="print"/>
          <a:srcRect/>
          <a:stretch>
            <a:fillRect/>
          </a:stretch>
        </p:blipFill>
        <p:spPr bwMode="auto">
          <a:xfrm>
            <a:off x="1142976" y="1142984"/>
            <a:ext cx="4143404" cy="30003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Прямоугольник 3"/>
          <p:cNvSpPr/>
          <p:nvPr/>
        </p:nvSpPr>
        <p:spPr>
          <a:xfrm>
            <a:off x="1428728" y="214290"/>
            <a:ext cx="7543540"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defRPr/>
            </a:pPr>
            <a:r>
              <a:rPr lang="ru-RU" sz="2800" b="1" dirty="0">
                <a:latin typeface="Times New Roman" pitchFamily="18" charset="0"/>
                <a:ea typeface="Calibri" pitchFamily="34" charset="0"/>
                <a:cs typeface="Times New Roman" pitchFamily="18" charset="0"/>
              </a:rPr>
              <a:t>Битвы Великой Отечественной </a:t>
            </a:r>
            <a:r>
              <a:rPr lang="ru-RU" sz="2800" b="1" dirty="0" smtClean="0">
                <a:latin typeface="Times New Roman" pitchFamily="18" charset="0"/>
                <a:ea typeface="Calibri" pitchFamily="34" charset="0"/>
                <a:cs typeface="Times New Roman" pitchFamily="18" charset="0"/>
              </a:rPr>
              <a:t>войны – 15б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3"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1285852" y="4429132"/>
            <a:ext cx="7429552" cy="1631216"/>
          </a:xfrm>
          <a:prstGeom prst="rect">
            <a:avLst/>
          </a:prstGeom>
          <a:solidFill>
            <a:srgbClr val="E0DFDC"/>
          </a:solidFill>
        </p:spPr>
        <p:txBody>
          <a:bodyPr wrap="square" rtlCol="0">
            <a:spAutoFit/>
          </a:bodyPr>
          <a:lstStyle/>
          <a:p>
            <a:pPr algn="just"/>
            <a:r>
              <a:rPr lang="ru-RU" sz="2000" b="1" i="1" dirty="0" smtClean="0">
                <a:latin typeface="Times New Roman" pitchFamily="18" charset="0"/>
                <a:cs typeface="Times New Roman" pitchFamily="18" charset="0"/>
              </a:rPr>
              <a:t>Московская оборонительная операция (30 сентября - 5 декабря 1941 года), Московская наступательная операция (5 декабря 1941 года - 7 января 1942 года), Ржевско-Вяземская операция (8 января - 20 апреля 1942 года) и фронтовая </a:t>
            </a:r>
            <a:r>
              <a:rPr lang="ru-RU" sz="2000" b="1" i="1" dirty="0" err="1" smtClean="0">
                <a:latin typeface="Times New Roman" pitchFamily="18" charset="0"/>
                <a:cs typeface="Times New Roman" pitchFamily="18" charset="0"/>
              </a:rPr>
              <a:t>Торопецко-Холмская</a:t>
            </a:r>
            <a:r>
              <a:rPr lang="ru-RU" sz="2000" b="1" i="1" dirty="0" smtClean="0">
                <a:latin typeface="Times New Roman" pitchFamily="18" charset="0"/>
                <a:cs typeface="Times New Roman" pitchFamily="18" charset="0"/>
              </a:rPr>
              <a:t> операция (9 января - 6 февраля 1942 года.</a:t>
            </a:r>
            <a:endParaRPr lang="ru-RU" sz="2000" dirty="0">
              <a:latin typeface="Times New Roman" pitchFamily="18" charset="0"/>
              <a:cs typeface="Times New Roman" pitchFamily="18" charset="0"/>
            </a:endParaRPr>
          </a:p>
        </p:txBody>
      </p:sp>
      <p:sp>
        <p:nvSpPr>
          <p:cNvPr id="8" name="TextBox 7"/>
          <p:cNvSpPr txBox="1"/>
          <p:nvPr/>
        </p:nvSpPr>
        <p:spPr>
          <a:xfrm>
            <a:off x="5357818" y="1142984"/>
            <a:ext cx="3786182" cy="304698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Московская битва 1941-1942 годов представляла собой совокупность четырёх советских военных операций в зависимости от этапа и целей битвы. Назовите эти операции. </a:t>
            </a:r>
            <a:endParaRPr lang="ru-RU" sz="2400" b="1" dirty="0">
              <a:latin typeface="Times New Roman" pitchFamily="18" charset="0"/>
              <a:cs typeface="Times New Roman" pitchFamily="18" charset="0"/>
            </a:endParaRPr>
          </a:p>
        </p:txBody>
      </p:sp>
      <p:sp>
        <p:nvSpPr>
          <p:cNvPr id="10" name="Управляющая кнопка: далее 9">
            <a:hlinkClick r:id="rId4"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500430" y="1571612"/>
            <a:ext cx="5357850" cy="3785652"/>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400" dirty="0" smtClean="0">
                <a:latin typeface="Times New Roman" pitchFamily="18" charset="0"/>
                <a:cs typeface="Times New Roman" pitchFamily="18" charset="0"/>
              </a:rPr>
              <a:t>Этот известный советский военачальник из 900 блокадных дней 670 руководил героической обороной Ленинграда; фронт, им возглавляемый, принял непосредственное участие в прорыве блокады, за что военачальник был дважды награждён орденом Суворова I степени, ему было присвоено звание маршала Советского Союза. Назовите имя полководца</a:t>
            </a:r>
            <a:endParaRPr lang="ru-RU" sz="2400" b="1" dirty="0">
              <a:latin typeface="Times New Roman" pitchFamily="18" charset="0"/>
              <a:cs typeface="Times New Roman" pitchFamily="18" charset="0"/>
            </a:endParaRPr>
          </a:p>
        </p:txBody>
      </p:sp>
      <p:sp>
        <p:nvSpPr>
          <p:cNvPr id="4" name="Прямоугольник 3"/>
          <p:cNvSpPr/>
          <p:nvPr/>
        </p:nvSpPr>
        <p:spPr>
          <a:xfrm>
            <a:off x="1571604" y="214290"/>
            <a:ext cx="7572396"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Полководцы Великой Отечественной войны </a:t>
            </a:r>
            <a:r>
              <a:rPr lang="ru-RU" sz="2400" b="1" dirty="0" smtClean="0">
                <a:latin typeface="Times New Roman" pitchFamily="18" charset="0"/>
                <a:ea typeface="Calibri" pitchFamily="34" charset="0"/>
                <a:cs typeface="Times New Roman" pitchFamily="18" charset="0"/>
              </a:rPr>
              <a:t>– 6б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85720" y="5500702"/>
            <a:ext cx="2928926"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Леонид Александрович Говоров</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0" y="0"/>
            <a:ext cx="2485468" cy="1357298"/>
          </a:xfrm>
          <a:prstGeom prst="rect">
            <a:avLst/>
          </a:prstGeom>
          <a:noFill/>
        </p:spPr>
      </p:pic>
      <p:pic>
        <p:nvPicPr>
          <p:cNvPr id="10242" name="Picture 2" descr="https://pbs.twimg.com/media/D2AInWkWwAAQ5vY.jpg:large"/>
          <p:cNvPicPr>
            <a:picLocks noChangeAspect="1" noChangeArrowheads="1"/>
          </p:cNvPicPr>
          <p:nvPr/>
        </p:nvPicPr>
        <p:blipFill>
          <a:blip r:embed="rId4" cstate="screen"/>
          <a:srcRect/>
          <a:stretch>
            <a:fillRect/>
          </a:stretch>
        </p:blipFill>
        <p:spPr bwMode="auto">
          <a:xfrm>
            <a:off x="285720" y="1500174"/>
            <a:ext cx="3071834" cy="38679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8728" y="214290"/>
            <a:ext cx="7274235"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defRPr/>
            </a:pPr>
            <a:r>
              <a:rPr lang="ru-RU" sz="2800" b="1" dirty="0">
                <a:latin typeface="Times New Roman" pitchFamily="18" charset="0"/>
                <a:ea typeface="Calibri" pitchFamily="34" charset="0"/>
                <a:cs typeface="Times New Roman" pitchFamily="18" charset="0"/>
              </a:rPr>
              <a:t>Битвы Великой Отечественной </a:t>
            </a:r>
            <a:r>
              <a:rPr lang="ru-RU" sz="2800" b="1" dirty="0" smtClean="0">
                <a:latin typeface="Times New Roman" pitchFamily="18" charset="0"/>
                <a:ea typeface="Calibri" pitchFamily="34" charset="0"/>
                <a:cs typeface="Times New Roman" pitchFamily="18" charset="0"/>
              </a:rPr>
              <a:t>войны – 3б.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6" name="TextBox 5"/>
          <p:cNvSpPr txBox="1"/>
          <p:nvPr/>
        </p:nvSpPr>
        <p:spPr>
          <a:xfrm>
            <a:off x="4000496" y="785794"/>
            <a:ext cx="5143504" cy="1477328"/>
          </a:xfrm>
          <a:prstGeom prst="rect">
            <a:avLst/>
          </a:prstGeom>
          <a:noFill/>
        </p:spPr>
        <p:txBody>
          <a:bodyPr wrap="square" rtlCol="0">
            <a:spAutoFit/>
          </a:bodyPr>
          <a:lstStyle/>
          <a:p>
            <a:r>
              <a:rPr lang="ru-RU" sz="2400" b="1" i="1" dirty="0">
                <a:latin typeface="Times New Roman" pitchFamily="18" charset="0"/>
                <a:cs typeface="Times New Roman" pitchFamily="18" charset="0"/>
              </a:rPr>
              <a:t>«Сражение выигрывает тот, кто твёрдо решил его выиграть</a:t>
            </a:r>
            <a:r>
              <a:rPr lang="ru-RU" sz="2400" b="1" i="1" dirty="0" smtClean="0">
                <a:latin typeface="Times New Roman" pitchFamily="18" charset="0"/>
                <a:cs typeface="Times New Roman" pitchFamily="18" charset="0"/>
              </a:rPr>
              <a:t>!»</a:t>
            </a:r>
          </a:p>
          <a:p>
            <a:r>
              <a:rPr lang="ru-RU" sz="2400" b="1" i="1" dirty="0">
                <a:latin typeface="Times New Roman" pitchFamily="18" charset="0"/>
                <a:cs typeface="Times New Roman" pitchFamily="18" charset="0"/>
              </a:rPr>
              <a:t> </a:t>
            </a:r>
            <a:r>
              <a:rPr lang="ru-RU" sz="2400" b="1" i="1" dirty="0" smtClean="0">
                <a:latin typeface="Times New Roman" pitchFamily="18" charset="0"/>
                <a:cs typeface="Times New Roman" pitchFamily="18" charset="0"/>
              </a:rPr>
              <a:t>                                  Л.Н</a:t>
            </a:r>
            <a:r>
              <a:rPr lang="ru-RU" sz="2400" b="1" i="1" dirty="0">
                <a:latin typeface="Times New Roman" pitchFamily="18" charset="0"/>
                <a:cs typeface="Times New Roman" pitchFamily="18" charset="0"/>
              </a:rPr>
              <a:t>. </a:t>
            </a:r>
            <a:r>
              <a:rPr lang="ru-RU" sz="2400" b="1" i="1" dirty="0" smtClean="0">
                <a:latin typeface="Times New Roman" pitchFamily="18" charset="0"/>
                <a:cs typeface="Times New Roman" pitchFamily="18" charset="0"/>
              </a:rPr>
              <a:t>Толстой</a:t>
            </a:r>
            <a:endParaRPr lang="ru-RU" sz="2400" dirty="0">
              <a:latin typeface="Times New Roman" pitchFamily="18" charset="0"/>
              <a:cs typeface="Times New Roman" pitchFamily="18" charset="0"/>
            </a:endParaRPr>
          </a:p>
          <a:p>
            <a:endParaRPr lang="ru-RU" dirty="0"/>
          </a:p>
        </p:txBody>
      </p:sp>
      <p:sp>
        <p:nvSpPr>
          <p:cNvPr id="7" name="Управляющая кнопка: далее 6">
            <a:hlinkClick r:id="rId3"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8" name="TextBox 7"/>
          <p:cNvSpPr txBox="1"/>
          <p:nvPr/>
        </p:nvSpPr>
        <p:spPr>
          <a:xfrm>
            <a:off x="1714480" y="1928802"/>
            <a:ext cx="7143800" cy="126188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800" b="1" dirty="0" smtClean="0">
                <a:latin typeface="Times New Roman" pitchFamily="18" charset="0"/>
                <a:cs typeface="Times New Roman" pitchFamily="18" charset="0"/>
              </a:rPr>
              <a:t> </a:t>
            </a:r>
            <a:r>
              <a:rPr lang="ru-RU" sz="2400" b="1" dirty="0">
                <a:latin typeface="Times New Roman" pitchFamily="18" charset="0"/>
                <a:cs typeface="Times New Roman" pitchFamily="18" charset="0"/>
              </a:rPr>
              <a:t>Одна из главнейших битв Великой Отечественной войны называется Курская дуга. </a:t>
            </a:r>
            <a:endParaRPr lang="ru-RU" sz="2400" b="1" dirty="0" smtClean="0">
              <a:latin typeface="Times New Roman" pitchFamily="18" charset="0"/>
              <a:cs typeface="Times New Roman" pitchFamily="18" charset="0"/>
            </a:endParaRPr>
          </a:p>
          <a:p>
            <a:pPr algn="ctr"/>
            <a:r>
              <a:rPr lang="ru-RU" sz="2400" b="1" dirty="0" smtClean="0">
                <a:latin typeface="Times New Roman" pitchFamily="18" charset="0"/>
                <a:cs typeface="Times New Roman" pitchFamily="18" charset="0"/>
              </a:rPr>
              <a:t>С </a:t>
            </a:r>
            <a:r>
              <a:rPr lang="ru-RU" sz="2400" b="1" dirty="0">
                <a:latin typeface="Times New Roman" pitchFamily="18" charset="0"/>
                <a:cs typeface="Times New Roman" pitchFamily="18" charset="0"/>
              </a:rPr>
              <a:t>чем связано такое название?</a:t>
            </a:r>
          </a:p>
        </p:txBody>
      </p:sp>
      <p:pic>
        <p:nvPicPr>
          <p:cNvPr id="17410" name="Picture 2" descr="http://www.lgrach.ru/media/news/1562743779.jpg"/>
          <p:cNvPicPr>
            <a:picLocks noChangeAspect="1" noChangeArrowheads="1"/>
          </p:cNvPicPr>
          <p:nvPr/>
        </p:nvPicPr>
        <p:blipFill>
          <a:blip r:embed="rId4" cstate="screen"/>
          <a:srcRect/>
          <a:stretch>
            <a:fillRect/>
          </a:stretch>
        </p:blipFill>
        <p:spPr bwMode="auto">
          <a:xfrm>
            <a:off x="2357422" y="3286124"/>
            <a:ext cx="5357850" cy="33324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2786050" y="3643314"/>
            <a:ext cx="4429156" cy="2677656"/>
          </a:xfrm>
          <a:prstGeom prst="rect">
            <a:avLst/>
          </a:prstGeom>
          <a:solidFill>
            <a:srgbClr val="E0DFDC"/>
          </a:solidFill>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400" b="1" i="1" dirty="0">
                <a:latin typeface="Times New Roman" pitchFamily="18" charset="0"/>
                <a:cs typeface="Times New Roman" pitchFamily="18" charset="0"/>
              </a:rPr>
              <a:t>Это название связано с изогнутой линией фронта, которая к тому времени образовалась в районе Орла - Курска - Белгорода – Харькова</a:t>
            </a:r>
            <a:r>
              <a:rPr lang="ru-RU" sz="2400" b="1" i="1" dirty="0" smtClean="0">
                <a:latin typeface="Times New Roman" pitchFamily="18" charset="0"/>
                <a:cs typeface="Times New Roman" pitchFamily="18" charset="0"/>
              </a:rPr>
              <a:t>.</a:t>
            </a:r>
          </a:p>
          <a:p>
            <a:pPr algn="just"/>
            <a:endParaRPr lang="ru-RU" sz="2400" b="1" i="1" dirty="0">
              <a:latin typeface="Times New Roman" pitchFamily="18" charset="0"/>
              <a:cs typeface="Times New Roman" pitchFamily="18" charset="0"/>
            </a:endParaRPr>
          </a:p>
          <a:p>
            <a:pPr algn="just"/>
            <a:endParaRPr lang="ru-RU" sz="2400" b="1" i="1"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428992" y="1214422"/>
            <a:ext cx="5357850" cy="5016758"/>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10 апреля 1944 года после 907 дней оккупации была освобождена Одесса. Через день перед стареньким домом на окраине города остановился автомобиль, из которого вышел командующий Третьим Украинским фронтом, освобождавшим Одессу. Военачальник родился в этом городе и своё детство провёл в том домишке, который сейчас внимательно рассматривал. В этот же день командующий встретил своего дядю Михаила Александровича, совсем не узнавшего в моложавом рослом генерала мальчика, который одно время воспитывался у него. В сентябре 1944 года командующему было присвоено звание маршал Советского Союза. Кто этот маршал-одессит?</a:t>
            </a:r>
            <a:endParaRPr lang="ru-RU" sz="2000" b="1" dirty="0">
              <a:latin typeface="Times New Roman" pitchFamily="18" charset="0"/>
              <a:cs typeface="Times New Roman" pitchFamily="18" charset="0"/>
            </a:endParaRPr>
          </a:p>
        </p:txBody>
      </p:sp>
      <p:sp>
        <p:nvSpPr>
          <p:cNvPr id="4" name="Прямоугольник 3"/>
          <p:cNvSpPr/>
          <p:nvPr/>
        </p:nvSpPr>
        <p:spPr>
          <a:xfrm>
            <a:off x="1571604" y="214290"/>
            <a:ext cx="7572396"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Полководцы Великой Отечественной войны </a:t>
            </a:r>
            <a:r>
              <a:rPr lang="ru-RU" sz="2400" b="1" dirty="0" smtClean="0">
                <a:latin typeface="Times New Roman" pitchFamily="18" charset="0"/>
                <a:ea typeface="Calibri" pitchFamily="34" charset="0"/>
                <a:cs typeface="Times New Roman" pitchFamily="18" charset="0"/>
              </a:rPr>
              <a:t>– 7б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85720" y="5857892"/>
            <a:ext cx="2928926"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Родион Яковлевич Малиновский</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0" y="0"/>
            <a:ext cx="2485468" cy="1357298"/>
          </a:xfrm>
          <a:prstGeom prst="rect">
            <a:avLst/>
          </a:prstGeom>
          <a:noFill/>
        </p:spPr>
      </p:pic>
      <p:sp>
        <p:nvSpPr>
          <p:cNvPr id="9218" name="AutoShape 2" descr="https://soyuzveteranov.ru/sites/default/files/statyi/za_Rodinu/mrmalinovskiy_0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9219" name="Picture 3" descr="C:\Users\user\Desktop\mrmalinovskiy_01.jpg"/>
          <p:cNvPicPr>
            <a:picLocks noChangeAspect="1" noChangeArrowheads="1"/>
          </p:cNvPicPr>
          <p:nvPr/>
        </p:nvPicPr>
        <p:blipFill>
          <a:blip r:embed="rId4" cstate="screen"/>
          <a:srcRect/>
          <a:stretch>
            <a:fillRect/>
          </a:stretch>
        </p:blipFill>
        <p:spPr bwMode="auto">
          <a:xfrm>
            <a:off x="112501" y="1500174"/>
            <a:ext cx="3173615" cy="41433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286116" y="1214422"/>
            <a:ext cx="5500726" cy="4154984"/>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r>
              <a:rPr lang="ru-RU" sz="2400" i="1" dirty="0" smtClean="0">
                <a:latin typeface="Times New Roman" pitchFamily="18" charset="0"/>
                <a:cs typeface="Times New Roman" pitchFamily="18" charset="0"/>
              </a:rPr>
              <a:t>Водительство полков не ремеслом</a:t>
            </a:r>
          </a:p>
          <a:p>
            <a:r>
              <a:rPr lang="ru-RU" sz="2400" i="1" dirty="0" smtClean="0">
                <a:latin typeface="Times New Roman" pitchFamily="18" charset="0"/>
                <a:cs typeface="Times New Roman" pitchFamily="18" charset="0"/>
              </a:rPr>
              <a:t>Считал </a:t>
            </a:r>
            <a:r>
              <a:rPr lang="ru-RU" sz="2400" i="1" dirty="0" err="1" smtClean="0">
                <a:latin typeface="Times New Roman" pitchFamily="18" charset="0"/>
                <a:cs typeface="Times New Roman" pitchFamily="18" charset="0"/>
              </a:rPr>
              <a:t>Толбухин</a:t>
            </a:r>
            <a:r>
              <a:rPr lang="ru-RU" sz="2400" i="1" dirty="0" smtClean="0">
                <a:latin typeface="Times New Roman" pitchFamily="18" charset="0"/>
                <a:cs typeface="Times New Roman" pitchFamily="18" charset="0"/>
              </a:rPr>
              <a:t>, а наукой точной,</a:t>
            </a:r>
          </a:p>
          <a:p>
            <a:r>
              <a:rPr lang="ru-RU" sz="2400" i="1" dirty="0" smtClean="0">
                <a:latin typeface="Times New Roman" pitchFamily="18" charset="0"/>
                <a:cs typeface="Times New Roman" pitchFamily="18" charset="0"/>
              </a:rPr>
              <a:t>Смысл западный со сметкою восточной</a:t>
            </a:r>
          </a:p>
          <a:p>
            <a:r>
              <a:rPr lang="ru-RU" sz="2400" i="1" dirty="0" smtClean="0">
                <a:latin typeface="Times New Roman" pitchFamily="18" charset="0"/>
                <a:cs typeface="Times New Roman" pitchFamily="18" charset="0"/>
              </a:rPr>
              <a:t>Спаяв, он брал уменьем, не числом.</a:t>
            </a:r>
          </a:p>
          <a:p>
            <a:pPr algn="just"/>
            <a:r>
              <a:rPr lang="ru-RU" sz="2400" dirty="0" smtClean="0">
                <a:latin typeface="Times New Roman" pitchFamily="18" charset="0"/>
                <a:cs typeface="Times New Roman" pitchFamily="18" charset="0"/>
              </a:rPr>
              <a:t>	Так писал о маршале Фёдоре Ивановиче </a:t>
            </a:r>
            <a:r>
              <a:rPr lang="ru-RU" sz="2400" dirty="0" err="1" smtClean="0">
                <a:latin typeface="Times New Roman" pitchFamily="18" charset="0"/>
                <a:cs typeface="Times New Roman" pitchFamily="18" charset="0"/>
              </a:rPr>
              <a:t>Толбухине</a:t>
            </a:r>
            <a:r>
              <a:rPr lang="ru-RU" sz="2400" dirty="0" smtClean="0">
                <a:latin typeface="Times New Roman" pitchFamily="18" charset="0"/>
                <a:cs typeface="Times New Roman" pitchFamily="18" charset="0"/>
              </a:rPr>
              <a:t> поэт-фронтовик Борис Слуцкий. С мая 1944 года </a:t>
            </a:r>
            <a:r>
              <a:rPr lang="ru-RU" sz="2400" dirty="0" err="1" smtClean="0">
                <a:latin typeface="Times New Roman" pitchFamily="18" charset="0"/>
                <a:cs typeface="Times New Roman" pitchFamily="18" charset="0"/>
              </a:rPr>
              <a:t>Толбухин</a:t>
            </a:r>
            <a:r>
              <a:rPr lang="ru-RU" sz="2400" dirty="0" smtClean="0">
                <a:latin typeface="Times New Roman" pitchFamily="18" charset="0"/>
                <a:cs typeface="Times New Roman" pitchFamily="18" charset="0"/>
              </a:rPr>
              <a:t> командовал Третьим Украинским фронтом. Какие европейские столицы освобождали войска маршала </a:t>
            </a:r>
            <a:r>
              <a:rPr lang="ru-RU" sz="2400" dirty="0" err="1" smtClean="0">
                <a:latin typeface="Times New Roman" pitchFamily="18" charset="0"/>
                <a:cs typeface="Times New Roman" pitchFamily="18" charset="0"/>
              </a:rPr>
              <a:t>Толбухина</a:t>
            </a:r>
            <a:r>
              <a:rPr lang="ru-RU" sz="2400" dirty="0" smtClean="0">
                <a:latin typeface="Times New Roman" pitchFamily="18" charset="0"/>
                <a:cs typeface="Times New Roman" pitchFamily="18" charset="0"/>
              </a:rPr>
              <a:t>? </a:t>
            </a:r>
            <a:endParaRPr lang="ru-RU" sz="2400" b="1" dirty="0">
              <a:latin typeface="Times New Roman" pitchFamily="18" charset="0"/>
              <a:cs typeface="Times New Roman" pitchFamily="18" charset="0"/>
            </a:endParaRPr>
          </a:p>
        </p:txBody>
      </p:sp>
      <p:sp>
        <p:nvSpPr>
          <p:cNvPr id="4" name="Прямоугольник 3"/>
          <p:cNvSpPr/>
          <p:nvPr/>
        </p:nvSpPr>
        <p:spPr>
          <a:xfrm>
            <a:off x="1571604" y="214290"/>
            <a:ext cx="7572396"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Полководцы Великой Отечественной войны </a:t>
            </a:r>
            <a:r>
              <a:rPr lang="ru-RU" sz="2400" b="1" dirty="0" smtClean="0">
                <a:latin typeface="Times New Roman" pitchFamily="18" charset="0"/>
                <a:ea typeface="Calibri" pitchFamily="34" charset="0"/>
                <a:cs typeface="Times New Roman" pitchFamily="18" charset="0"/>
              </a:rPr>
              <a:t>– 8б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85720" y="5500702"/>
            <a:ext cx="7000924"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Столицу Югославии Белград 20 октября 1944 года, столицу Венгрии Будапешт 13 февраля 1945 года, столицу Австрии Вену 13 апреля 1945 года</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0" y="0"/>
            <a:ext cx="2485468" cy="1357298"/>
          </a:xfrm>
          <a:prstGeom prst="rect">
            <a:avLst/>
          </a:prstGeom>
          <a:noFill/>
        </p:spPr>
      </p:pic>
      <p:pic>
        <p:nvPicPr>
          <p:cNvPr id="8194" name="Picture 2" descr="https://i.pinimg.com/736x/f7/8e/bc/f78ebcff9130196cf247494e1ad866d8.jpg"/>
          <p:cNvPicPr>
            <a:picLocks noChangeAspect="1" noChangeArrowheads="1"/>
          </p:cNvPicPr>
          <p:nvPr/>
        </p:nvPicPr>
        <p:blipFill>
          <a:blip r:embed="rId4" cstate="screen"/>
          <a:srcRect/>
          <a:stretch>
            <a:fillRect/>
          </a:stretch>
        </p:blipFill>
        <p:spPr bwMode="auto">
          <a:xfrm>
            <a:off x="285720" y="1357298"/>
            <a:ext cx="2857488" cy="38475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428992" y="1214422"/>
            <a:ext cx="5357850" cy="4154984"/>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400" dirty="0" smtClean="0">
                <a:latin typeface="Times New Roman" pitchFamily="18" charset="0"/>
                <a:cs typeface="Times New Roman" pitchFamily="18" charset="0"/>
              </a:rPr>
              <a:t>Назовите имя выдающего советского военачальника, талантливого стратега, который с июня 1945 года был главнокомандующим советскими войсками на Дальнем Востоке. Под его руководством была спланирована и успешно проведена Маньчжурская стратегическая наступательная операция по разгрому </a:t>
            </a:r>
            <a:r>
              <a:rPr lang="ru-RU" sz="2400" dirty="0" err="1" smtClean="0">
                <a:latin typeface="Times New Roman" pitchFamily="18" charset="0"/>
                <a:cs typeface="Times New Roman" pitchFamily="18" charset="0"/>
              </a:rPr>
              <a:t>Квантунской</a:t>
            </a:r>
            <a:r>
              <a:rPr lang="ru-RU" sz="2400" dirty="0" smtClean="0">
                <a:latin typeface="Times New Roman" pitchFamily="18" charset="0"/>
                <a:cs typeface="Times New Roman" pitchFamily="18" charset="0"/>
              </a:rPr>
              <a:t> армии Японии с 9 августа по 2 сентября 1945 года.</a:t>
            </a:r>
            <a:endParaRPr lang="ru-RU" sz="2400" b="1" dirty="0">
              <a:latin typeface="Times New Roman" pitchFamily="18" charset="0"/>
              <a:cs typeface="Times New Roman" pitchFamily="18" charset="0"/>
            </a:endParaRPr>
          </a:p>
        </p:txBody>
      </p:sp>
      <p:sp>
        <p:nvSpPr>
          <p:cNvPr id="4" name="Прямоугольник 3"/>
          <p:cNvSpPr/>
          <p:nvPr/>
        </p:nvSpPr>
        <p:spPr>
          <a:xfrm>
            <a:off x="1571604" y="214290"/>
            <a:ext cx="7572396"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Полководцы Великой Отечественной войны </a:t>
            </a:r>
            <a:r>
              <a:rPr lang="ru-RU" sz="2400" b="1" dirty="0" smtClean="0">
                <a:latin typeface="Times New Roman" pitchFamily="18" charset="0"/>
                <a:ea typeface="Calibri" pitchFamily="34" charset="0"/>
                <a:cs typeface="Times New Roman" pitchFamily="18" charset="0"/>
              </a:rPr>
              <a:t>– 9б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85720" y="5286388"/>
            <a:ext cx="2928958"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Маршал </a:t>
            </a:r>
          </a:p>
          <a:p>
            <a:pPr algn="ctr"/>
            <a:r>
              <a:rPr lang="ru-RU" sz="2000" b="1" i="1" dirty="0" smtClean="0">
                <a:latin typeface="Times New Roman" pitchFamily="18" charset="0"/>
                <a:cs typeface="Times New Roman" pitchFamily="18" charset="0"/>
              </a:rPr>
              <a:t>Александр Михайлович Василевский</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0" y="0"/>
            <a:ext cx="2485468" cy="1357298"/>
          </a:xfrm>
          <a:prstGeom prst="rect">
            <a:avLst/>
          </a:prstGeom>
          <a:noFill/>
        </p:spPr>
      </p:pic>
      <p:pic>
        <p:nvPicPr>
          <p:cNvPr id="7170" name="Picture 2" descr="https://cdn.fishki.net/upload/post/2016/09/30/2090194/tn/stalingrad-cannibal.jpg"/>
          <p:cNvPicPr>
            <a:picLocks noChangeAspect="1" noChangeArrowheads="1"/>
          </p:cNvPicPr>
          <p:nvPr/>
        </p:nvPicPr>
        <p:blipFill>
          <a:blip r:embed="rId4" cstate="screen"/>
          <a:srcRect/>
          <a:stretch>
            <a:fillRect/>
          </a:stretch>
        </p:blipFill>
        <p:spPr bwMode="auto">
          <a:xfrm>
            <a:off x="285720" y="1428736"/>
            <a:ext cx="2925020" cy="37147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428992" y="1214422"/>
            <a:ext cx="5357850" cy="4708981"/>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Этот полководец, командующий 62-й армией, прославился героической шестимесячной обороной города Сталинграда. Бойцы армии показали беспримерное мужество в уличных боях в полностью разрушенном городе, сражаясь на изолированных плацдармах, на берегу Волги. Знаменитый дом Павлова, ныне Дом Солдатской Славы, держал оборону целых 58 дней! За беспримерный массовый героизм и стойкость личного состава в апреле 1943 года 62-я армия получила почётное наименование гвардейской и стала именоваться 8-й гвардейской армией, а командующий был награждён орденом Суворова I степени. Кто этот полководец?</a:t>
            </a:r>
            <a:endParaRPr lang="ru-RU" sz="2000" b="1" dirty="0">
              <a:latin typeface="Times New Roman" pitchFamily="18" charset="0"/>
              <a:cs typeface="Times New Roman" pitchFamily="18" charset="0"/>
            </a:endParaRPr>
          </a:p>
        </p:txBody>
      </p:sp>
      <p:sp>
        <p:nvSpPr>
          <p:cNvPr id="4" name="Прямоугольник 3"/>
          <p:cNvSpPr/>
          <p:nvPr/>
        </p:nvSpPr>
        <p:spPr>
          <a:xfrm>
            <a:off x="1571604" y="214290"/>
            <a:ext cx="7572396"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Полководцы Великой Отечественной войны </a:t>
            </a:r>
            <a:r>
              <a:rPr lang="ru-RU" sz="2400" b="1" dirty="0" smtClean="0">
                <a:latin typeface="Times New Roman" pitchFamily="18" charset="0"/>
                <a:ea typeface="Calibri" pitchFamily="34" charset="0"/>
                <a:cs typeface="Times New Roman" pitchFamily="18" charset="0"/>
              </a:rPr>
              <a:t>– 10б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85720" y="5572140"/>
            <a:ext cx="2928958"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Василий Иванович Чуйков</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0" y="0"/>
            <a:ext cx="2485468" cy="1357298"/>
          </a:xfrm>
          <a:prstGeom prst="rect">
            <a:avLst/>
          </a:prstGeom>
          <a:noFill/>
        </p:spPr>
      </p:pic>
      <p:pic>
        <p:nvPicPr>
          <p:cNvPr id="6146" name="Picture 2" descr="https://pbs.twimg.com/media/D15PI_eX4AAyIxo.jpg:large"/>
          <p:cNvPicPr>
            <a:picLocks noChangeAspect="1" noChangeArrowheads="1"/>
          </p:cNvPicPr>
          <p:nvPr/>
        </p:nvPicPr>
        <p:blipFill>
          <a:blip r:embed="rId4" cstate="screen"/>
          <a:srcRect/>
          <a:stretch>
            <a:fillRect/>
          </a:stretch>
        </p:blipFill>
        <p:spPr bwMode="auto">
          <a:xfrm>
            <a:off x="214282" y="1571612"/>
            <a:ext cx="3042848" cy="38161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428992" y="1214422"/>
            <a:ext cx="5357850" cy="5170646"/>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200" dirty="0" smtClean="0">
                <a:latin typeface="Times New Roman" pitchFamily="18" charset="0"/>
                <a:cs typeface="Times New Roman" pitchFamily="18" charset="0"/>
              </a:rPr>
              <a:t>Этот будущий известный полководец встретил начало Великой Отечественной войны в должности заместителя начальника штаба Киевского Особого военного округа. Попав в окружение, он с небольшой группой солдат прорывался к своим. Около одного села отряд нарвался на крупное соединение фашистов. Солдаты дрогнули и начали беспорядочно отступать. Тогда бесстрашный офицер повёл небольшую горстку бойцов в атаку. Увидев это, один солдат крикнул: «Товарищи, с нами генерал! Вперёд!» Немцы отступили. Назовите имя отважного генерала. </a:t>
            </a:r>
            <a:endParaRPr lang="ru-RU" sz="2200" b="1" dirty="0">
              <a:latin typeface="Times New Roman" pitchFamily="18" charset="0"/>
              <a:cs typeface="Times New Roman" pitchFamily="18" charset="0"/>
            </a:endParaRPr>
          </a:p>
        </p:txBody>
      </p:sp>
      <p:sp>
        <p:nvSpPr>
          <p:cNvPr id="4" name="Прямоугольник 3"/>
          <p:cNvSpPr/>
          <p:nvPr/>
        </p:nvSpPr>
        <p:spPr>
          <a:xfrm>
            <a:off x="1571604" y="214290"/>
            <a:ext cx="7572396"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Полководцы Великой Отечественной войны </a:t>
            </a:r>
            <a:r>
              <a:rPr lang="ru-RU" sz="2400" b="1" dirty="0" smtClean="0">
                <a:latin typeface="Times New Roman" pitchFamily="18" charset="0"/>
                <a:ea typeface="Calibri" pitchFamily="34" charset="0"/>
                <a:cs typeface="Times New Roman" pitchFamily="18" charset="0"/>
              </a:rPr>
              <a:t>– 11б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85720" y="5572140"/>
            <a:ext cx="2928958"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Будущий маршал </a:t>
            </a:r>
          </a:p>
          <a:p>
            <a:pPr algn="ctr"/>
            <a:r>
              <a:rPr lang="ru-RU" sz="2000" b="1" i="1" dirty="0" smtClean="0">
                <a:latin typeface="Times New Roman" pitchFamily="18" charset="0"/>
                <a:cs typeface="Times New Roman" pitchFamily="18" charset="0"/>
              </a:rPr>
              <a:t>Иван Христофорович Баграмян</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0" y="0"/>
            <a:ext cx="2485468" cy="1357298"/>
          </a:xfrm>
          <a:prstGeom prst="rect">
            <a:avLst/>
          </a:prstGeom>
          <a:noFill/>
        </p:spPr>
      </p:pic>
      <p:pic>
        <p:nvPicPr>
          <p:cNvPr id="5122" name="Picture 2" descr="https://avatars.mds.yandex.net/get-zen_doc/1542122/pub_5dcd65e41ddfed2344be6f64_5dcd6dc9902e62533e35e2d3/scale_1200"/>
          <p:cNvPicPr>
            <a:picLocks noChangeAspect="1" noChangeArrowheads="1"/>
          </p:cNvPicPr>
          <p:nvPr/>
        </p:nvPicPr>
        <p:blipFill>
          <a:blip r:embed="rId4" cstate="screen"/>
          <a:srcRect/>
          <a:stretch>
            <a:fillRect/>
          </a:stretch>
        </p:blipFill>
        <p:spPr bwMode="auto">
          <a:xfrm>
            <a:off x="285720" y="1500174"/>
            <a:ext cx="2928958" cy="39200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428992" y="1214422"/>
            <a:ext cx="5357850" cy="4832092"/>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200" dirty="0" smtClean="0">
                <a:latin typeface="Times New Roman" pitchFamily="18" charset="0"/>
                <a:cs typeface="Times New Roman" pitchFamily="18" charset="0"/>
              </a:rPr>
              <a:t>Благодаря активной деятельности народного комиссара Военно-Морского Флота СССР по повышению боевой готовности военно-морских сил ещё накануне Великой Отечественной войны, ему удалось избежать потерь кораблей и морской авиации в первые дни войны. Более того, в тяжелейшем для страны августе 1941 года, по его предложению, морская авиация 10 раз бомбила Берлин! В 1944 году этому военно-морскому деятелю было присвоено звание адмирала Советского Союза, что приравнивается к званию маршала. О ком идёт речь? </a:t>
            </a:r>
            <a:endParaRPr lang="ru-RU" sz="2200" b="1" dirty="0">
              <a:latin typeface="Times New Roman" pitchFamily="18" charset="0"/>
              <a:cs typeface="Times New Roman" pitchFamily="18" charset="0"/>
            </a:endParaRPr>
          </a:p>
        </p:txBody>
      </p:sp>
      <p:sp>
        <p:nvSpPr>
          <p:cNvPr id="4" name="Прямоугольник 3"/>
          <p:cNvSpPr/>
          <p:nvPr/>
        </p:nvSpPr>
        <p:spPr>
          <a:xfrm>
            <a:off x="1571604" y="214290"/>
            <a:ext cx="7572396"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Полководцы Великой Отечественной войны </a:t>
            </a:r>
            <a:r>
              <a:rPr lang="ru-RU" sz="2400" b="1" dirty="0" smtClean="0">
                <a:latin typeface="Times New Roman" pitchFamily="18" charset="0"/>
                <a:ea typeface="Calibri" pitchFamily="34" charset="0"/>
                <a:cs typeface="Times New Roman" pitchFamily="18" charset="0"/>
              </a:rPr>
              <a:t>– 12б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14282" y="5715016"/>
            <a:ext cx="2928958"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Николай Герасимович Кузнецов</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0" y="0"/>
            <a:ext cx="2485468" cy="1357298"/>
          </a:xfrm>
          <a:prstGeom prst="rect">
            <a:avLst/>
          </a:prstGeom>
          <a:noFill/>
        </p:spPr>
      </p:pic>
      <p:pic>
        <p:nvPicPr>
          <p:cNvPr id="4098" name="Picture 2" descr="https://gamedev.ru/files/images/admiral3-4.jpg"/>
          <p:cNvPicPr>
            <a:picLocks noChangeAspect="1" noChangeArrowheads="1"/>
          </p:cNvPicPr>
          <p:nvPr/>
        </p:nvPicPr>
        <p:blipFill>
          <a:blip r:embed="rId4" cstate="screen"/>
          <a:srcRect/>
          <a:stretch>
            <a:fillRect/>
          </a:stretch>
        </p:blipFill>
        <p:spPr bwMode="auto">
          <a:xfrm>
            <a:off x="285720" y="1428736"/>
            <a:ext cx="2928958" cy="38576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428992" y="1214422"/>
            <a:ext cx="5357850" cy="4154984"/>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400" dirty="0" smtClean="0">
                <a:latin typeface="Times New Roman" pitchFamily="18" charset="0"/>
                <a:cs typeface="Times New Roman" pitchFamily="18" charset="0"/>
              </a:rPr>
              <a:t>Как известно, пехоту называли царицей полей, а артиллерию – богом войны. Кто в годы Великой Отечественной войны был главным маршалом артиллерии? Заслуга этого военачальника в том, что он внёс большой вклад в разработку теории и практики артиллерийского наступления, борьбы с танками, в создании крупных артиллерийских соединений. </a:t>
            </a:r>
            <a:endParaRPr lang="ru-RU" sz="2200" b="1" dirty="0">
              <a:latin typeface="Times New Roman" pitchFamily="18" charset="0"/>
              <a:cs typeface="Times New Roman" pitchFamily="18" charset="0"/>
            </a:endParaRPr>
          </a:p>
        </p:txBody>
      </p:sp>
      <p:sp>
        <p:nvSpPr>
          <p:cNvPr id="4" name="Прямоугольник 3"/>
          <p:cNvSpPr/>
          <p:nvPr/>
        </p:nvSpPr>
        <p:spPr>
          <a:xfrm>
            <a:off x="1571604" y="214290"/>
            <a:ext cx="7572396"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Полководцы Великой Отечественной войны </a:t>
            </a:r>
            <a:r>
              <a:rPr lang="ru-RU" sz="2400" b="1" dirty="0" smtClean="0">
                <a:latin typeface="Times New Roman" pitchFamily="18" charset="0"/>
                <a:ea typeface="Calibri" pitchFamily="34" charset="0"/>
                <a:cs typeface="Times New Roman" pitchFamily="18" charset="0"/>
              </a:rPr>
              <a:t>– 13б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14282" y="5500702"/>
            <a:ext cx="2928958"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Николай Николаевич Воронов</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0" y="0"/>
            <a:ext cx="2485468" cy="1357298"/>
          </a:xfrm>
          <a:prstGeom prst="rect">
            <a:avLst/>
          </a:prstGeom>
          <a:noFill/>
        </p:spPr>
      </p:pic>
      <p:pic>
        <p:nvPicPr>
          <p:cNvPr id="3074" name="Picture 2" descr="https://ic.pics.livejournal.com/aprosh/84623057/1452044/1452044_original.jpg"/>
          <p:cNvPicPr>
            <a:picLocks noChangeAspect="1" noChangeArrowheads="1"/>
          </p:cNvPicPr>
          <p:nvPr/>
        </p:nvPicPr>
        <p:blipFill>
          <a:blip r:embed="rId4" cstate="print"/>
          <a:srcRect/>
          <a:stretch>
            <a:fillRect/>
          </a:stretch>
        </p:blipFill>
        <p:spPr bwMode="auto">
          <a:xfrm>
            <a:off x="214282" y="1357298"/>
            <a:ext cx="3009787" cy="39528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214678" y="1000108"/>
            <a:ext cx="5715040" cy="5509200"/>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200" dirty="0" smtClean="0">
                <a:latin typeface="Times New Roman" pitchFamily="18" charset="0"/>
                <a:cs typeface="Times New Roman" pitchFamily="18" charset="0"/>
              </a:rPr>
              <a:t>Бои за освобождение Киева были кровопролитными. 4 ноября 1943 года было решено ввести  в сражение 3-ю гвардейскую танковую армию. Командующий армией придумал для наступления психологический манёвр: «В назначенный час атаки завести все моторы – танков, бронетранспортёров, </a:t>
            </a:r>
            <a:r>
              <a:rPr lang="ru-RU" sz="2200" dirty="0" err="1" smtClean="0">
                <a:latin typeface="Times New Roman" pitchFamily="18" charset="0"/>
                <a:cs typeface="Times New Roman" pitchFamily="18" charset="0"/>
              </a:rPr>
              <a:t>арттягачей</a:t>
            </a:r>
            <a:r>
              <a:rPr lang="ru-RU" sz="2200" dirty="0" smtClean="0">
                <a:latin typeface="Times New Roman" pitchFamily="18" charset="0"/>
                <a:cs typeface="Times New Roman" pitchFamily="18" charset="0"/>
              </a:rPr>
              <a:t>. Открыть интенсивный огонь из пушек, миномётов, пулемётов и ручного оружия. Включить свет во всех машинах и с зажжёнными фарами, с воющими сиренами решительно атаковать противника!» Эффект от такой «психической атаки» был ошеломляющий! Немецкие войска дрогнули, и 6 ноября 1943 года  Киев был освобождён. Кто был командующим 3-й танковой армией? </a:t>
            </a:r>
            <a:endParaRPr lang="ru-RU" sz="2200" b="1" dirty="0">
              <a:latin typeface="Times New Roman" pitchFamily="18" charset="0"/>
              <a:cs typeface="Times New Roman" pitchFamily="18" charset="0"/>
            </a:endParaRPr>
          </a:p>
        </p:txBody>
      </p:sp>
      <p:sp>
        <p:nvSpPr>
          <p:cNvPr id="4" name="Прямоугольник 3"/>
          <p:cNvSpPr/>
          <p:nvPr/>
        </p:nvSpPr>
        <p:spPr>
          <a:xfrm>
            <a:off x="1571604" y="214290"/>
            <a:ext cx="7572396"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Полководцы Великой Отечественной войны </a:t>
            </a:r>
            <a:r>
              <a:rPr lang="ru-RU" sz="2400" b="1" dirty="0" smtClean="0">
                <a:latin typeface="Times New Roman" pitchFamily="18" charset="0"/>
                <a:ea typeface="Calibri" pitchFamily="34" charset="0"/>
                <a:cs typeface="Times New Roman" pitchFamily="18" charset="0"/>
              </a:rPr>
              <a:t>– 14б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14282" y="5286388"/>
            <a:ext cx="2928958"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Павел Семёнович Рыбалко</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0" y="0"/>
            <a:ext cx="2485468" cy="1357298"/>
          </a:xfrm>
          <a:prstGeom prst="rect">
            <a:avLst/>
          </a:prstGeom>
          <a:noFill/>
        </p:spPr>
      </p:pic>
      <p:pic>
        <p:nvPicPr>
          <p:cNvPr id="2050" name="Picture 2" descr="https://polkua.com/wp-content/uploads/2019/11/74632375_524011538184297_5388059407957360640_n.jpg"/>
          <p:cNvPicPr>
            <a:picLocks noChangeAspect="1" noChangeArrowheads="1"/>
          </p:cNvPicPr>
          <p:nvPr/>
        </p:nvPicPr>
        <p:blipFill>
          <a:blip r:embed="rId4" cstate="print"/>
          <a:srcRect/>
          <a:stretch>
            <a:fillRect/>
          </a:stretch>
        </p:blipFill>
        <p:spPr bwMode="auto">
          <a:xfrm>
            <a:off x="214282" y="1285860"/>
            <a:ext cx="2857520" cy="38100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428992" y="1010245"/>
            <a:ext cx="5500726" cy="5847755"/>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200" dirty="0" smtClean="0">
                <a:latin typeface="Times New Roman" pitchFamily="18" charset="0"/>
                <a:cs typeface="Times New Roman" pitchFamily="18" charset="0"/>
              </a:rPr>
              <a:t>Настоящая фамилия этого маршала авиации, командующего 12-й воздушной армией, - </a:t>
            </a:r>
            <a:r>
              <a:rPr lang="ru-RU" sz="2200" dirty="0" err="1" smtClean="0">
                <a:latin typeface="Times New Roman" pitchFamily="18" charset="0"/>
                <a:cs typeface="Times New Roman" pitchFamily="18" charset="0"/>
              </a:rPr>
              <a:t>Ханферянц</a:t>
            </a:r>
            <a:r>
              <a:rPr lang="ru-RU" sz="2200" dirty="0" smtClean="0">
                <a:latin typeface="Times New Roman" pitchFamily="18" charset="0"/>
                <a:cs typeface="Times New Roman" pitchFamily="18" charset="0"/>
              </a:rPr>
              <a:t>. Товарищи по службе, знавшие маршала, говорят о нём как о прирождённом лётчике, решительном, смелом, находчивом. Он «обладал прекрасными штурманскими способностями и абсолютной зрительной памятью. Стоило ему лишь раз пролететь по какому-то маршруту, в следующий раз он мог лететь без карты. Не имея никаких инструкций, он за четыре дня самостоятельно изучил и освоил новый американский боевой истребитель «</a:t>
            </a:r>
            <a:r>
              <a:rPr lang="ru-RU" sz="2200" dirty="0" err="1" smtClean="0">
                <a:latin typeface="Times New Roman" pitchFamily="18" charset="0"/>
                <a:cs typeface="Times New Roman" pitchFamily="18" charset="0"/>
              </a:rPr>
              <a:t>Кингкобра</a:t>
            </a:r>
            <a:r>
              <a:rPr lang="ru-RU" sz="2200" dirty="0" smtClean="0">
                <a:latin typeface="Times New Roman" pitchFamily="18" charset="0"/>
                <a:cs typeface="Times New Roman" pitchFamily="18" charset="0"/>
              </a:rPr>
              <a:t>». Этот военачальник был настоящим примером для советских асов. Назовите его имя. </a:t>
            </a:r>
            <a:endParaRPr lang="ru-RU" sz="2200" b="1" dirty="0">
              <a:latin typeface="Times New Roman" pitchFamily="18" charset="0"/>
              <a:cs typeface="Times New Roman" pitchFamily="18" charset="0"/>
            </a:endParaRPr>
          </a:p>
        </p:txBody>
      </p:sp>
      <p:sp>
        <p:nvSpPr>
          <p:cNvPr id="4" name="Прямоугольник 3"/>
          <p:cNvSpPr/>
          <p:nvPr/>
        </p:nvSpPr>
        <p:spPr>
          <a:xfrm>
            <a:off x="1571604" y="214290"/>
            <a:ext cx="7572396"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Полководцы Великой Отечественной войны </a:t>
            </a:r>
            <a:r>
              <a:rPr lang="ru-RU" sz="2400" b="1" dirty="0" smtClean="0">
                <a:latin typeface="Times New Roman" pitchFamily="18" charset="0"/>
                <a:ea typeface="Calibri" pitchFamily="34" charset="0"/>
                <a:cs typeface="Times New Roman" pitchFamily="18" charset="0"/>
              </a:rPr>
              <a:t>– 15б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85720" y="5929330"/>
            <a:ext cx="2928958"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Сергей Александрович Худяков</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0" y="0"/>
            <a:ext cx="2485468" cy="1357298"/>
          </a:xfrm>
          <a:prstGeom prst="rect">
            <a:avLst/>
          </a:prstGeom>
          <a:noFill/>
        </p:spPr>
      </p:pic>
      <p:pic>
        <p:nvPicPr>
          <p:cNvPr id="1026" name="Picture 2" descr="https://www.uniconf.ru/upload/resize_cache/iblock/f47/800_600_1/f478d604a037c168a1dc52d7135d87f4.jpg"/>
          <p:cNvPicPr>
            <a:picLocks noChangeAspect="1" noChangeArrowheads="1"/>
          </p:cNvPicPr>
          <p:nvPr/>
        </p:nvPicPr>
        <p:blipFill>
          <a:blip r:embed="rId4" cstate="print"/>
          <a:srcRect/>
          <a:stretch>
            <a:fillRect/>
          </a:stretch>
        </p:blipFill>
        <p:spPr bwMode="auto">
          <a:xfrm>
            <a:off x="285720" y="1285860"/>
            <a:ext cx="3000364" cy="43694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4" descr="https://pravme.ru/wp-content/uploads/2016/06/c6656a081a.jpg"/>
          <p:cNvPicPr>
            <a:picLocks noChangeAspect="1" noChangeArrowheads="1"/>
          </p:cNvPicPr>
          <p:nvPr/>
        </p:nvPicPr>
        <p:blipFill>
          <a:blip r:embed="rId2" cstate="print"/>
          <a:srcRect/>
          <a:stretch>
            <a:fillRect/>
          </a:stretch>
        </p:blipFill>
        <p:spPr bwMode="auto">
          <a:xfrm>
            <a:off x="214282" y="1928802"/>
            <a:ext cx="3993724" cy="2428892"/>
          </a:xfrm>
          <a:prstGeom prst="rect">
            <a:avLst/>
          </a:prstGeom>
          <a:noFill/>
        </p:spPr>
      </p:pic>
      <p:sp>
        <p:nvSpPr>
          <p:cNvPr id="4" name="Прямоугольник 3"/>
          <p:cNvSpPr/>
          <p:nvPr/>
        </p:nvSpPr>
        <p:spPr>
          <a:xfrm>
            <a:off x="1571604" y="214290"/>
            <a:ext cx="642942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ru-RU" sz="2800" b="1" dirty="0" smtClean="0">
                <a:latin typeface="Times New Roman" pitchFamily="18" charset="0"/>
                <a:cs typeface="Times New Roman" pitchFamily="18" charset="0"/>
              </a:rPr>
              <a:t>Великие ратные подвиги - 6б</a:t>
            </a:r>
            <a:endParaRPr lang="ru-RU" sz="2800" dirty="0">
              <a:latin typeface="Times New Roman" pitchFamily="18" charset="0"/>
              <a:cs typeface="Times New Roman" pitchFamily="18" charset="0"/>
            </a:endParaRPr>
          </a:p>
        </p:txBody>
      </p:sp>
      <p:pic>
        <p:nvPicPr>
          <p:cNvPr id="10" name="Picture 2" descr="https://avatars.mds.yandex.net/get-pdb/1942510/f0190d95-6e33-4f55-972d-7f46fc6c9e36/s1200?webp=false"/>
          <p:cNvPicPr>
            <a:picLocks noChangeAspect="1" noChangeArrowheads="1"/>
          </p:cNvPicPr>
          <p:nvPr/>
        </p:nvPicPr>
        <p:blipFill>
          <a:blip r:embed="rId3"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
        <p:nvSpPr>
          <p:cNvPr id="11" name="TextBox 10"/>
          <p:cNvSpPr txBox="1"/>
          <p:nvPr/>
        </p:nvSpPr>
        <p:spPr>
          <a:xfrm>
            <a:off x="214282" y="6000768"/>
            <a:ext cx="8358214" cy="43088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200" b="1" dirty="0" smtClean="0">
                <a:latin typeface="Times New Roman" pitchFamily="18" charset="0"/>
                <a:cs typeface="Times New Roman" pitchFamily="18" charset="0"/>
              </a:rPr>
              <a:t>Александр Иванович </a:t>
            </a:r>
            <a:r>
              <a:rPr lang="ru-RU" sz="2200" b="1" dirty="0" err="1" smtClean="0">
                <a:latin typeface="Times New Roman" pitchFamily="18" charset="0"/>
                <a:cs typeface="Times New Roman" pitchFamily="18" charset="0"/>
              </a:rPr>
              <a:t>Покрышкин</a:t>
            </a:r>
            <a:r>
              <a:rPr lang="ru-RU" sz="2200" b="1" dirty="0" smtClean="0">
                <a:latin typeface="Times New Roman" pitchFamily="18" charset="0"/>
                <a:cs typeface="Times New Roman" pitchFamily="18" charset="0"/>
              </a:rPr>
              <a:t> и Иван Никитович </a:t>
            </a:r>
            <a:r>
              <a:rPr lang="ru-RU" sz="2200" b="1" dirty="0" err="1" smtClean="0">
                <a:latin typeface="Times New Roman" pitchFamily="18" charset="0"/>
                <a:cs typeface="Times New Roman" pitchFamily="18" charset="0"/>
              </a:rPr>
              <a:t>Кожедуб</a:t>
            </a:r>
            <a:endParaRPr lang="ru-RU" sz="2200" b="1" dirty="0">
              <a:latin typeface="Times New Roman" pitchFamily="18" charset="0"/>
              <a:cs typeface="Times New Roman" pitchFamily="18" charset="0"/>
            </a:endParaRPr>
          </a:p>
        </p:txBody>
      </p:sp>
      <p:sp>
        <p:nvSpPr>
          <p:cNvPr id="8" name="TextBox 7"/>
          <p:cNvSpPr txBox="1"/>
          <p:nvPr/>
        </p:nvSpPr>
        <p:spPr>
          <a:xfrm>
            <a:off x="4500562" y="1933575"/>
            <a:ext cx="4429156" cy="236988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В годы Великой Отечественной войны два лётчика-аса, ставшие маршалами авиации, были трижды удостоены звания Героя Советского Союза. Знаете ли вы их?</a:t>
            </a:r>
            <a:endParaRPr lang="ru-RU" sz="2200" b="1" dirty="0">
              <a:latin typeface="Times New Roman" pitchFamily="18" charset="0"/>
              <a:cs typeface="Times New Roman" pitchFamily="18" charset="0"/>
            </a:endParaRPr>
          </a:p>
        </p:txBody>
      </p:sp>
      <p:sp>
        <p:nvSpPr>
          <p:cNvPr id="13" name="Управляющая кнопка: далее 12">
            <a:hlinkClick r:id="rId4"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73730" name="Picture 2" descr="https://c7i-center.ru/img/%D0%9F%D0%BE%D0%BA%D1%80%D1%8B%D1%88%D0%BA%D0%B8%D0%BD.jpg"/>
          <p:cNvPicPr>
            <a:picLocks noChangeAspect="1" noChangeArrowheads="1"/>
          </p:cNvPicPr>
          <p:nvPr/>
        </p:nvPicPr>
        <p:blipFill>
          <a:blip r:embed="rId5" cstate="screen"/>
          <a:srcRect/>
          <a:stretch>
            <a:fillRect/>
          </a:stretch>
        </p:blipFill>
        <p:spPr bwMode="auto">
          <a:xfrm>
            <a:off x="214282" y="1714488"/>
            <a:ext cx="4000528" cy="41218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3732" name="Picture 4" descr="https://24smi.org/public/media/resize/800x-/celebrity/2017/11/30/0jjbxjpirla7-ivan-kozhedub.jpg"/>
          <p:cNvPicPr>
            <a:picLocks noChangeAspect="1" noChangeArrowheads="1"/>
          </p:cNvPicPr>
          <p:nvPr/>
        </p:nvPicPr>
        <p:blipFill>
          <a:blip r:embed="rId6" cstate="screen"/>
          <a:srcRect/>
          <a:stretch>
            <a:fillRect/>
          </a:stretch>
        </p:blipFill>
        <p:spPr bwMode="auto">
          <a:xfrm>
            <a:off x="4786314" y="1714488"/>
            <a:ext cx="3500462" cy="41576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73730"/>
                                        </p:tgtEl>
                                        <p:attrNameLst>
                                          <p:attrName>style.visibility</p:attrName>
                                        </p:attrNameLst>
                                      </p:cBhvr>
                                      <p:to>
                                        <p:strVal val="visible"/>
                                      </p:to>
                                    </p:set>
                                    <p:animEffect transition="in" filter="diamond(in)">
                                      <p:cBhvr>
                                        <p:cTn id="11" dur="2000"/>
                                        <p:tgtEl>
                                          <p:spTgt spid="73730"/>
                                        </p:tgtEl>
                                      </p:cBhvr>
                                    </p:animEffect>
                                  </p:childTnLst>
                                </p:cTn>
                              </p:par>
                            </p:childTnLst>
                          </p:cTn>
                        </p:par>
                        <p:par>
                          <p:cTn id="12" fill="hold">
                            <p:stCondLst>
                              <p:cond delay="4000"/>
                            </p:stCondLst>
                            <p:childTnLst>
                              <p:par>
                                <p:cTn id="13" presetID="8" presetClass="entr" presetSubtype="16" fill="hold" nodeType="afterEffect">
                                  <p:stCondLst>
                                    <p:cond delay="0"/>
                                  </p:stCondLst>
                                  <p:childTnLst>
                                    <p:set>
                                      <p:cBhvr>
                                        <p:cTn id="14" dur="1" fill="hold">
                                          <p:stCondLst>
                                            <p:cond delay="0"/>
                                          </p:stCondLst>
                                        </p:cTn>
                                        <p:tgtEl>
                                          <p:spTgt spid="73732"/>
                                        </p:tgtEl>
                                        <p:attrNameLst>
                                          <p:attrName>style.visibility</p:attrName>
                                        </p:attrNameLst>
                                      </p:cBhvr>
                                      <p:to>
                                        <p:strVal val="visible"/>
                                      </p:to>
                                    </p:set>
                                    <p:animEffect transition="in" filter="diamond(in)">
                                      <p:cBhvr>
                                        <p:cTn id="15" dur="2000"/>
                                        <p:tgtEl>
                                          <p:spTgt spid="73732"/>
                                        </p:tgtEl>
                                      </p:cBhvr>
                                    </p:animEffect>
                                  </p:childTnLst>
                                </p:cTn>
                              </p:par>
                            </p:childTnLst>
                          </p:cTn>
                        </p:par>
                        <p:par>
                          <p:cTn id="16" fill="hold">
                            <p:stCondLst>
                              <p:cond delay="6000"/>
                            </p:stCondLst>
                            <p:childTnLst>
                              <p:par>
                                <p:cTn id="17" presetID="8"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diamond(in)">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8728" y="214290"/>
            <a:ext cx="7274235"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defRPr/>
            </a:pPr>
            <a:r>
              <a:rPr lang="ru-RU" sz="2800" b="1" dirty="0">
                <a:latin typeface="Times New Roman" pitchFamily="18" charset="0"/>
                <a:ea typeface="Calibri" pitchFamily="34" charset="0"/>
                <a:cs typeface="Times New Roman" pitchFamily="18" charset="0"/>
              </a:rPr>
              <a:t>Битвы Великой Отечественной </a:t>
            </a:r>
            <a:r>
              <a:rPr lang="ru-RU" sz="2800" b="1" dirty="0" smtClean="0">
                <a:latin typeface="Times New Roman" pitchFamily="18" charset="0"/>
                <a:ea typeface="Calibri" pitchFamily="34" charset="0"/>
                <a:cs typeface="Times New Roman" pitchFamily="18" charset="0"/>
              </a:rPr>
              <a:t>войны – 4б.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6" name="TextBox 5"/>
          <p:cNvSpPr txBox="1"/>
          <p:nvPr/>
        </p:nvSpPr>
        <p:spPr>
          <a:xfrm>
            <a:off x="4000496" y="785794"/>
            <a:ext cx="5143504" cy="1477328"/>
          </a:xfrm>
          <a:prstGeom prst="rect">
            <a:avLst/>
          </a:prstGeom>
          <a:noFill/>
        </p:spPr>
        <p:txBody>
          <a:bodyPr wrap="square" rtlCol="0">
            <a:spAutoFit/>
          </a:bodyPr>
          <a:lstStyle/>
          <a:p>
            <a:r>
              <a:rPr lang="ru-RU" sz="2400" b="1" i="1" dirty="0">
                <a:latin typeface="Times New Roman" pitchFamily="18" charset="0"/>
                <a:cs typeface="Times New Roman" pitchFamily="18" charset="0"/>
              </a:rPr>
              <a:t>«Сражение выигрывает тот, кто твёрдо решил его выиграть</a:t>
            </a:r>
            <a:r>
              <a:rPr lang="ru-RU" sz="2400" b="1" i="1" dirty="0" smtClean="0">
                <a:latin typeface="Times New Roman" pitchFamily="18" charset="0"/>
                <a:cs typeface="Times New Roman" pitchFamily="18" charset="0"/>
              </a:rPr>
              <a:t>!»</a:t>
            </a:r>
          </a:p>
          <a:p>
            <a:r>
              <a:rPr lang="ru-RU" sz="2400" b="1" i="1" dirty="0">
                <a:latin typeface="Times New Roman" pitchFamily="18" charset="0"/>
                <a:cs typeface="Times New Roman" pitchFamily="18" charset="0"/>
              </a:rPr>
              <a:t> </a:t>
            </a:r>
            <a:r>
              <a:rPr lang="ru-RU" sz="2400" b="1" i="1" dirty="0" smtClean="0">
                <a:latin typeface="Times New Roman" pitchFamily="18" charset="0"/>
                <a:cs typeface="Times New Roman" pitchFamily="18" charset="0"/>
              </a:rPr>
              <a:t>                                  Л.Н</a:t>
            </a:r>
            <a:r>
              <a:rPr lang="ru-RU" sz="2400" b="1" i="1" dirty="0">
                <a:latin typeface="Times New Roman" pitchFamily="18" charset="0"/>
                <a:cs typeface="Times New Roman" pitchFamily="18" charset="0"/>
              </a:rPr>
              <a:t>. </a:t>
            </a:r>
            <a:r>
              <a:rPr lang="ru-RU" sz="2400" b="1" i="1" dirty="0" smtClean="0">
                <a:latin typeface="Times New Roman" pitchFamily="18" charset="0"/>
                <a:cs typeface="Times New Roman" pitchFamily="18" charset="0"/>
              </a:rPr>
              <a:t>Толстой</a:t>
            </a:r>
            <a:endParaRPr lang="ru-RU" sz="2400" dirty="0">
              <a:latin typeface="Times New Roman" pitchFamily="18" charset="0"/>
              <a:cs typeface="Times New Roman" pitchFamily="18" charset="0"/>
            </a:endParaRPr>
          </a:p>
          <a:p>
            <a:endParaRPr lang="ru-RU" dirty="0"/>
          </a:p>
        </p:txBody>
      </p:sp>
      <p:sp>
        <p:nvSpPr>
          <p:cNvPr id="7" name="Управляющая кнопка: далее 6">
            <a:hlinkClick r:id="rId3"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8" name="TextBox 7"/>
          <p:cNvSpPr txBox="1"/>
          <p:nvPr/>
        </p:nvSpPr>
        <p:spPr>
          <a:xfrm>
            <a:off x="1714480" y="1928802"/>
            <a:ext cx="7143800" cy="310854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400" b="1" dirty="0">
                <a:latin typeface="Times New Roman" pitchFamily="18" charset="0"/>
                <a:cs typeface="Times New Roman" pitchFamily="18" charset="0"/>
              </a:rPr>
              <a:t>250 дней отчаянно сражался этот город на полуострове Крым. Его оборона сковала значительную часть немецких войск, а генерал </a:t>
            </a:r>
            <a:r>
              <a:rPr lang="ru-RU" sz="2400" b="1" dirty="0" err="1">
                <a:latin typeface="Times New Roman" pitchFamily="18" charset="0"/>
                <a:cs typeface="Times New Roman" pitchFamily="18" charset="0"/>
              </a:rPr>
              <a:t>Манштейн</a:t>
            </a:r>
            <a:r>
              <a:rPr lang="ru-RU" sz="2400" b="1" dirty="0">
                <a:latin typeface="Times New Roman" pitchFamily="18" charset="0"/>
                <a:cs typeface="Times New Roman" pitchFamily="18" charset="0"/>
              </a:rPr>
              <a:t>, получивший за осаду города звание фельдмаршала, с огромным уважением отзывался о советских воинах, которые «сражаются с неимоверным фанатизмом</a:t>
            </a:r>
            <a:r>
              <a:rPr lang="ru-RU" sz="2400" b="1" dirty="0" smtClean="0">
                <a:latin typeface="Times New Roman" pitchFamily="18" charset="0"/>
                <a:cs typeface="Times New Roman" pitchFamily="18" charset="0"/>
              </a:rPr>
              <a:t>».</a:t>
            </a:r>
          </a:p>
          <a:p>
            <a:pPr algn="just"/>
            <a:r>
              <a:rPr lang="ru-RU" sz="2400" b="1" dirty="0" smtClean="0">
                <a:latin typeface="Times New Roman" pitchFamily="18" charset="0"/>
                <a:cs typeface="Times New Roman" pitchFamily="18" charset="0"/>
              </a:rPr>
              <a:t> </a:t>
            </a:r>
            <a:r>
              <a:rPr lang="ru-RU" sz="2400" b="1" dirty="0">
                <a:latin typeface="Times New Roman" pitchFamily="18" charset="0"/>
                <a:cs typeface="Times New Roman" pitchFamily="18" charset="0"/>
              </a:rPr>
              <a:t>Об обороне какого города идёт речь? </a:t>
            </a:r>
          </a:p>
        </p:txBody>
      </p:sp>
      <p:pic>
        <p:nvPicPr>
          <p:cNvPr id="16386" name="Picture 2" descr="Севастополь во время Второй Мировой войны: редкие фото"/>
          <p:cNvPicPr>
            <a:picLocks noChangeAspect="1" noChangeArrowheads="1"/>
          </p:cNvPicPr>
          <p:nvPr/>
        </p:nvPicPr>
        <p:blipFill>
          <a:blip r:embed="rId4" cstate="print"/>
          <a:srcRect/>
          <a:stretch>
            <a:fillRect/>
          </a:stretch>
        </p:blipFill>
        <p:spPr bwMode="auto">
          <a:xfrm>
            <a:off x="1714480" y="2000240"/>
            <a:ext cx="7215238" cy="42148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1928794" y="6396335"/>
            <a:ext cx="4429156"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u-RU" sz="2400" b="1" dirty="0" smtClean="0">
                <a:latin typeface="Times New Roman" pitchFamily="18" charset="0"/>
                <a:cs typeface="Times New Roman" pitchFamily="18" charset="0"/>
              </a:rPr>
              <a:t>Об обороне Севастополя</a:t>
            </a:r>
            <a:endParaRPr lang="ru-RU" sz="24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wipe(down)">
                                      <p:cBhvr>
                                        <p:cTn id="7" dur="500"/>
                                        <p:tgtEl>
                                          <p:spTgt spid="1638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71604" y="214290"/>
            <a:ext cx="642942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ru-RU" sz="2800" b="1" dirty="0" smtClean="0">
                <a:latin typeface="Times New Roman" pitchFamily="18" charset="0"/>
                <a:cs typeface="Times New Roman" pitchFamily="18" charset="0"/>
              </a:rPr>
              <a:t>Великие ратные подвиги - 7б</a:t>
            </a:r>
            <a:endParaRPr lang="ru-RU" sz="2800" dirty="0">
              <a:latin typeface="Times New Roman" pitchFamily="18" charset="0"/>
              <a:cs typeface="Times New Roman" pitchFamily="18" charset="0"/>
            </a:endParaRPr>
          </a:p>
        </p:txBody>
      </p:sp>
      <p:pic>
        <p:nvPicPr>
          <p:cNvPr id="10" name="Picture 2" descr="https://avatars.mds.yandex.net/get-pdb/1942510/f0190d95-6e33-4f55-972d-7f46fc6c9e36/s1200?webp=false"/>
          <p:cNvPicPr>
            <a:picLocks noChangeAspect="1" noChangeArrowheads="1"/>
          </p:cNvPicPr>
          <p:nvPr/>
        </p:nvPicPr>
        <p:blipFill>
          <a:blip r:embed="rId2"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
        <p:nvSpPr>
          <p:cNvPr id="11" name="TextBox 10"/>
          <p:cNvSpPr txBox="1"/>
          <p:nvPr/>
        </p:nvSpPr>
        <p:spPr>
          <a:xfrm>
            <a:off x="2786050" y="6215082"/>
            <a:ext cx="3429024" cy="46166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400" b="1" i="1" dirty="0" err="1" smtClean="0">
                <a:latin typeface="Times New Roman" pitchFamily="18" charset="0"/>
                <a:cs typeface="Times New Roman" pitchFamily="18" charset="0"/>
              </a:rPr>
              <a:t>Муса</a:t>
            </a:r>
            <a:r>
              <a:rPr lang="ru-RU" sz="2400" b="1" i="1" dirty="0" smtClean="0">
                <a:latin typeface="Times New Roman" pitchFamily="18" charset="0"/>
                <a:cs typeface="Times New Roman" pitchFamily="18" charset="0"/>
              </a:rPr>
              <a:t> </a:t>
            </a:r>
            <a:r>
              <a:rPr lang="ru-RU" sz="2400" b="1" i="1" dirty="0" err="1" smtClean="0">
                <a:latin typeface="Times New Roman" pitchFamily="18" charset="0"/>
                <a:cs typeface="Times New Roman" pitchFamily="18" charset="0"/>
              </a:rPr>
              <a:t>Джалиль</a:t>
            </a:r>
            <a:endParaRPr lang="ru-RU" sz="2200" b="1" dirty="0">
              <a:latin typeface="Times New Roman" pitchFamily="18" charset="0"/>
              <a:cs typeface="Times New Roman" pitchFamily="18" charset="0"/>
            </a:endParaRPr>
          </a:p>
        </p:txBody>
      </p:sp>
      <p:pic>
        <p:nvPicPr>
          <p:cNvPr id="72706" name="Picture 2" descr="https://avatars.mds.yandex.net/get-pdb/1823123/c1e839eb-ac3a-49a8-9f12-83c40e926bab/s1200"/>
          <p:cNvPicPr>
            <a:picLocks noChangeAspect="1" noChangeArrowheads="1"/>
          </p:cNvPicPr>
          <p:nvPr/>
        </p:nvPicPr>
        <p:blipFill>
          <a:blip r:embed="rId3" cstate="screen"/>
          <a:srcRect/>
          <a:stretch>
            <a:fillRect/>
          </a:stretch>
        </p:blipFill>
        <p:spPr bwMode="auto">
          <a:xfrm>
            <a:off x="2786050" y="1643050"/>
            <a:ext cx="3397989" cy="4417387"/>
          </a:xfrm>
          <a:prstGeom prst="rect">
            <a:avLst/>
          </a:prstGeom>
          <a:noFill/>
        </p:spPr>
      </p:pic>
      <p:sp>
        <p:nvSpPr>
          <p:cNvPr id="8" name="TextBox 7"/>
          <p:cNvSpPr txBox="1"/>
          <p:nvPr/>
        </p:nvSpPr>
        <p:spPr>
          <a:xfrm>
            <a:off x="214282" y="1500174"/>
            <a:ext cx="8643998" cy="513986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О подвиге этого татарского поэта стало известно лишь после войны. В 1941 году он был  корреспондентом фронтовой газеты «Отвага». В июне 1942 года, тяжело раненный в грудь, попал в фашистский плен. Вступив в немецкий легион «</a:t>
            </a:r>
            <a:r>
              <a:rPr lang="ru-RU" sz="2000" dirty="0" err="1" smtClean="0">
                <a:latin typeface="Times New Roman" pitchFamily="18" charset="0"/>
                <a:cs typeface="Times New Roman" pitchFamily="18" charset="0"/>
              </a:rPr>
              <a:t>Идель-Урал</a:t>
            </a:r>
            <a:r>
              <a:rPr lang="ru-RU" sz="2000" dirty="0" smtClean="0">
                <a:latin typeface="Times New Roman" pitchFamily="18" charset="0"/>
                <a:cs typeface="Times New Roman" pitchFamily="18" charset="0"/>
              </a:rPr>
              <a:t>», поэт стал членом подпольной группы, которая устраивала побеги военнопленных, а также восстание в феврале 1943 года. Был арестован гестаповцами, помещён в тюрьму </a:t>
            </a:r>
            <a:r>
              <a:rPr lang="ru-RU" sz="2000" dirty="0" err="1" smtClean="0">
                <a:latin typeface="Times New Roman" pitchFamily="18" charset="0"/>
                <a:cs typeface="Times New Roman" pitchFamily="18" charset="0"/>
              </a:rPr>
              <a:t>Моабит</a:t>
            </a:r>
            <a:r>
              <a:rPr lang="ru-RU" sz="2000" dirty="0" smtClean="0">
                <a:latin typeface="Times New Roman" pitchFamily="18" charset="0"/>
                <a:cs typeface="Times New Roman" pitchFamily="18" charset="0"/>
              </a:rPr>
              <a:t>. 25 августа 1944 года мужественного пленного казнили на гильотине в Берлине. После войны в руки поэта Константина Симонова попали три рукописные тетради со стихами погибшего героя, которые он писал в </a:t>
            </a:r>
            <a:r>
              <a:rPr lang="ru-RU" sz="2000" dirty="0" err="1" smtClean="0">
                <a:latin typeface="Times New Roman" pitchFamily="18" charset="0"/>
                <a:cs typeface="Times New Roman" pitchFamily="18" charset="0"/>
              </a:rPr>
              <a:t>Моабитской</a:t>
            </a:r>
            <a:r>
              <a:rPr lang="ru-RU" sz="2000" dirty="0" smtClean="0">
                <a:latin typeface="Times New Roman" pitchFamily="18" charset="0"/>
                <a:cs typeface="Times New Roman" pitchFamily="18" charset="0"/>
              </a:rPr>
              <a:t> тюрьме. Их передали бывшие сокамерники поэта. </a:t>
            </a:r>
          </a:p>
          <a:p>
            <a:pPr marL="539750" algn="just"/>
            <a:r>
              <a:rPr lang="ru-RU" sz="2000" dirty="0" smtClean="0">
                <a:latin typeface="Times New Roman" pitchFamily="18" charset="0"/>
                <a:cs typeface="Times New Roman" pitchFamily="18" charset="0"/>
              </a:rPr>
              <a:t>Я жить хочу, чтоб родине отдать</a:t>
            </a:r>
          </a:p>
          <a:p>
            <a:pPr marL="539750" algn="just"/>
            <a:r>
              <a:rPr lang="ru-RU" sz="2000" dirty="0" smtClean="0">
                <a:latin typeface="Times New Roman" pitchFamily="18" charset="0"/>
                <a:cs typeface="Times New Roman" pitchFamily="18" charset="0"/>
              </a:rPr>
              <a:t>Последний сердца гневного толчок,</a:t>
            </a:r>
          </a:p>
          <a:p>
            <a:pPr marL="539750" algn="just"/>
            <a:r>
              <a:rPr lang="ru-RU" sz="2000" dirty="0" smtClean="0">
                <a:latin typeface="Times New Roman" pitchFamily="18" charset="0"/>
                <a:cs typeface="Times New Roman" pitchFamily="18" charset="0"/>
              </a:rPr>
              <a:t>Чтоб я, и умирая, мог сказать,</a:t>
            </a:r>
          </a:p>
          <a:p>
            <a:pPr marL="539750" algn="just"/>
            <a:r>
              <a:rPr lang="ru-RU" sz="2000" dirty="0" smtClean="0">
                <a:latin typeface="Times New Roman" pitchFamily="18" charset="0"/>
                <a:cs typeface="Times New Roman" pitchFamily="18" charset="0"/>
              </a:rPr>
              <a:t>Что умираю за отчизну-мать, -</a:t>
            </a:r>
          </a:p>
          <a:p>
            <a:pPr algn="just"/>
            <a:r>
              <a:rPr lang="ru-RU" sz="2000" dirty="0" smtClean="0">
                <a:latin typeface="Times New Roman" pitchFamily="18" charset="0"/>
                <a:cs typeface="Times New Roman" pitchFamily="18" charset="0"/>
              </a:rPr>
              <a:t>читаем мы в «</a:t>
            </a:r>
            <a:r>
              <a:rPr lang="ru-RU" sz="2000" dirty="0" err="1" smtClean="0">
                <a:latin typeface="Times New Roman" pitchFamily="18" charset="0"/>
                <a:cs typeface="Times New Roman" pitchFamily="18" charset="0"/>
              </a:rPr>
              <a:t>Моабитской</a:t>
            </a:r>
            <a:r>
              <a:rPr lang="ru-RU" sz="2000" dirty="0" smtClean="0">
                <a:latin typeface="Times New Roman" pitchFamily="18" charset="0"/>
                <a:cs typeface="Times New Roman" pitchFamily="18" charset="0"/>
              </a:rPr>
              <a:t> тетради». В 1956 году татарскому поэту было присвоено звание Героя Советского Союза. Назовите его имя.</a:t>
            </a:r>
            <a:endParaRPr lang="ru-RU" sz="2000" b="1" dirty="0">
              <a:latin typeface="Times New Roman" pitchFamily="18" charset="0"/>
              <a:cs typeface="Times New Roman" pitchFamily="18" charset="0"/>
            </a:endParaRPr>
          </a:p>
        </p:txBody>
      </p:sp>
      <p:sp>
        <p:nvSpPr>
          <p:cNvPr id="13" name="Управляющая кнопка: далее 12">
            <a:hlinkClick r:id="rId4"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71604" y="214290"/>
            <a:ext cx="642942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ru-RU" sz="2800" b="1" dirty="0" smtClean="0">
                <a:latin typeface="Times New Roman" pitchFamily="18" charset="0"/>
                <a:cs typeface="Times New Roman" pitchFamily="18" charset="0"/>
              </a:rPr>
              <a:t>Великие ратные подвиги - 8б</a:t>
            </a:r>
            <a:endParaRPr lang="ru-RU" sz="2800" dirty="0">
              <a:latin typeface="Times New Roman" pitchFamily="18" charset="0"/>
              <a:cs typeface="Times New Roman" pitchFamily="18" charset="0"/>
            </a:endParaRPr>
          </a:p>
        </p:txBody>
      </p:sp>
      <p:pic>
        <p:nvPicPr>
          <p:cNvPr id="10" name="Picture 2" descr="https://avatars.mds.yandex.net/get-pdb/1942510/f0190d95-6e33-4f55-972d-7f46fc6c9e36/s1200?webp=false"/>
          <p:cNvPicPr>
            <a:picLocks noChangeAspect="1" noChangeArrowheads="1"/>
          </p:cNvPicPr>
          <p:nvPr/>
        </p:nvPicPr>
        <p:blipFill>
          <a:blip r:embed="rId2"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
        <p:nvSpPr>
          <p:cNvPr id="11" name="TextBox 10"/>
          <p:cNvSpPr txBox="1"/>
          <p:nvPr/>
        </p:nvSpPr>
        <p:spPr>
          <a:xfrm>
            <a:off x="428596" y="5857892"/>
            <a:ext cx="3071834" cy="46166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400" b="1" i="1" dirty="0" smtClean="0">
                <a:latin typeface="Times New Roman" pitchFamily="18" charset="0"/>
                <a:cs typeface="Times New Roman" pitchFamily="18" charset="0"/>
              </a:rPr>
              <a:t>Лёня Голиков</a:t>
            </a:r>
            <a:endParaRPr lang="ru-RU" sz="2200" b="1" dirty="0">
              <a:latin typeface="Times New Roman" pitchFamily="18" charset="0"/>
              <a:cs typeface="Times New Roman" pitchFamily="18" charset="0"/>
            </a:endParaRPr>
          </a:p>
        </p:txBody>
      </p:sp>
      <p:sp>
        <p:nvSpPr>
          <p:cNvPr id="8" name="TextBox 7"/>
          <p:cNvSpPr txBox="1"/>
          <p:nvPr/>
        </p:nvSpPr>
        <p:spPr>
          <a:xfrm>
            <a:off x="3786182" y="1500174"/>
            <a:ext cx="5000660" cy="495520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Этот один из самых юных Героев Советского Союза был разведчиком 4-й Ленинградской партизанской бригады.  Воевал наравне со взрослыми. Он участвовал в 27 боевых операциях, лично уничтожил 78 немецких солдат и офицеров, подорвал 9 автомашин с боеприпасами. Погиб весной 1943 года в неравном бою. Посмертно ему присвоено звание Героя Советского Союза. Как звали этого пионера-героя? </a:t>
            </a:r>
            <a:endParaRPr lang="ru-RU" sz="2200" b="1" dirty="0">
              <a:latin typeface="Times New Roman" pitchFamily="18" charset="0"/>
              <a:cs typeface="Times New Roman" pitchFamily="18" charset="0"/>
            </a:endParaRPr>
          </a:p>
        </p:txBody>
      </p:sp>
      <p:sp>
        <p:nvSpPr>
          <p:cNvPr id="13" name="Управляющая кнопка: далее 12">
            <a:hlinkClick r:id="rId3"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81922" name="Picture 2" descr="https://i04.fotocdn.net/s113/869da400b4c96c8a/public_pin_l/2539253233.jpg"/>
          <p:cNvPicPr>
            <a:picLocks noChangeAspect="1" noChangeArrowheads="1"/>
          </p:cNvPicPr>
          <p:nvPr/>
        </p:nvPicPr>
        <p:blipFill>
          <a:blip r:embed="rId4" cstate="screen"/>
          <a:srcRect/>
          <a:stretch>
            <a:fillRect/>
          </a:stretch>
        </p:blipFill>
        <p:spPr bwMode="auto">
          <a:xfrm>
            <a:off x="214282" y="1928802"/>
            <a:ext cx="3457672" cy="35004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71604" y="214290"/>
            <a:ext cx="642942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ru-RU" sz="2800" b="1" dirty="0" smtClean="0">
                <a:latin typeface="Times New Roman" pitchFamily="18" charset="0"/>
                <a:cs typeface="Times New Roman" pitchFamily="18" charset="0"/>
              </a:rPr>
              <a:t>Великие ратные подвиги - 9б</a:t>
            </a:r>
            <a:endParaRPr lang="ru-RU" sz="2800" dirty="0">
              <a:latin typeface="Times New Roman" pitchFamily="18" charset="0"/>
              <a:cs typeface="Times New Roman" pitchFamily="18" charset="0"/>
            </a:endParaRPr>
          </a:p>
        </p:txBody>
      </p:sp>
      <p:pic>
        <p:nvPicPr>
          <p:cNvPr id="10" name="Picture 2" descr="https://avatars.mds.yandex.net/get-pdb/1942510/f0190d95-6e33-4f55-972d-7f46fc6c9e36/s1200?webp=false"/>
          <p:cNvPicPr>
            <a:picLocks noChangeAspect="1" noChangeArrowheads="1"/>
          </p:cNvPicPr>
          <p:nvPr/>
        </p:nvPicPr>
        <p:blipFill>
          <a:blip r:embed="rId2"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
        <p:nvSpPr>
          <p:cNvPr id="11" name="TextBox 10"/>
          <p:cNvSpPr txBox="1"/>
          <p:nvPr/>
        </p:nvSpPr>
        <p:spPr>
          <a:xfrm>
            <a:off x="214282" y="6000768"/>
            <a:ext cx="2714644"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dirty="0" smtClean="0">
                <a:latin typeface="Times New Roman" pitchFamily="18" charset="0"/>
                <a:cs typeface="Times New Roman" pitchFamily="18" charset="0"/>
              </a:rPr>
              <a:t>Николай Иванович Кузнецов</a:t>
            </a:r>
            <a:endParaRPr lang="ru-RU" sz="2000" b="1" dirty="0">
              <a:latin typeface="Times New Roman" pitchFamily="18" charset="0"/>
              <a:cs typeface="Times New Roman" pitchFamily="18" charset="0"/>
            </a:endParaRPr>
          </a:p>
        </p:txBody>
      </p:sp>
      <p:sp>
        <p:nvSpPr>
          <p:cNvPr id="8" name="TextBox 7"/>
          <p:cNvSpPr txBox="1"/>
          <p:nvPr/>
        </p:nvSpPr>
        <p:spPr>
          <a:xfrm>
            <a:off x="3000364" y="928670"/>
            <a:ext cx="5929354" cy="575542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Наш народ героически сражался с фашистами не только на фронтах, но и в глубоком вражеском тылу.  Советский разведчик под именем </a:t>
            </a:r>
            <a:r>
              <a:rPr lang="ru-RU" sz="2000" dirty="0" err="1" smtClean="0">
                <a:latin typeface="Times New Roman" pitchFamily="18" charset="0"/>
                <a:cs typeface="Times New Roman" pitchFamily="18" charset="0"/>
              </a:rPr>
              <a:t>Пауля</a:t>
            </a:r>
            <a:r>
              <a:rPr lang="ru-RU" sz="2000" dirty="0" smtClean="0">
                <a:latin typeface="Times New Roman" pitchFamily="18" charset="0"/>
                <a:cs typeface="Times New Roman" pitchFamily="18" charset="0"/>
              </a:rPr>
              <a:t> Вильгельма </a:t>
            </a:r>
            <a:r>
              <a:rPr lang="ru-RU" sz="2000" dirty="0" err="1" smtClean="0">
                <a:latin typeface="Times New Roman" pitchFamily="18" charset="0"/>
                <a:cs typeface="Times New Roman" pitchFamily="18" charset="0"/>
              </a:rPr>
              <a:t>Зиберта</a:t>
            </a:r>
            <a:r>
              <a:rPr lang="ru-RU" sz="2000" dirty="0" smtClean="0">
                <a:latin typeface="Times New Roman" pitchFamily="18" charset="0"/>
                <a:cs typeface="Times New Roman" pitchFamily="18" charset="0"/>
              </a:rPr>
              <a:t> с начала Великой Отечественной войны, ежеминутно рискуя жизнью,  занимался разведывательно-диверсионной деятельностью, он лично ликвидировал 11 генералов и высокопоставленных чиновников нацистской Германии, добыл информацию о подготовке убийства глав «Большой тройки» Тегеранской конференции, а также сведения о наступлении врага на Курской дуге. Отважный разведчик погиб в марте 1944 года. В этом же году ему было присвоено звание Героя Советского Союза. Назовите имя героя, которого первый советский космонавт Юрий Алексеевич Гагарин считал для себя «примером безграничного служения своему народу и своей родине, человечеству и прогрессу»</a:t>
            </a:r>
            <a:endParaRPr lang="ru-RU" sz="2200" b="1" dirty="0">
              <a:latin typeface="Times New Roman" pitchFamily="18" charset="0"/>
              <a:cs typeface="Times New Roman" pitchFamily="18" charset="0"/>
            </a:endParaRPr>
          </a:p>
        </p:txBody>
      </p:sp>
      <p:sp>
        <p:nvSpPr>
          <p:cNvPr id="13" name="Управляющая кнопка: далее 12">
            <a:hlinkClick r:id="rId3"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80898" name="Picture 2" descr="http://cdn.fishki.net/upload/post/2016/07/27/2025533/nikolay-kuznetsov.jpg"/>
          <p:cNvPicPr>
            <a:picLocks noChangeAspect="1" noChangeArrowheads="1"/>
          </p:cNvPicPr>
          <p:nvPr/>
        </p:nvPicPr>
        <p:blipFill>
          <a:blip r:embed="rId4" cstate="print"/>
          <a:srcRect/>
          <a:stretch>
            <a:fillRect/>
          </a:stretch>
        </p:blipFill>
        <p:spPr bwMode="auto">
          <a:xfrm>
            <a:off x="214282" y="1928802"/>
            <a:ext cx="2643206" cy="339962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71604" y="214290"/>
            <a:ext cx="642942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ru-RU" sz="2800" b="1" dirty="0" smtClean="0">
                <a:latin typeface="Times New Roman" pitchFamily="18" charset="0"/>
                <a:cs typeface="Times New Roman" pitchFamily="18" charset="0"/>
              </a:rPr>
              <a:t>Великие ратные подвиги - 10б</a:t>
            </a:r>
            <a:endParaRPr lang="ru-RU" sz="2800" dirty="0">
              <a:latin typeface="Times New Roman" pitchFamily="18" charset="0"/>
              <a:cs typeface="Times New Roman" pitchFamily="18" charset="0"/>
            </a:endParaRPr>
          </a:p>
        </p:txBody>
      </p:sp>
      <p:pic>
        <p:nvPicPr>
          <p:cNvPr id="10" name="Picture 2" descr="https://avatars.mds.yandex.net/get-pdb/1942510/f0190d95-6e33-4f55-972d-7f46fc6c9e36/s1200?webp=false"/>
          <p:cNvPicPr>
            <a:picLocks noChangeAspect="1" noChangeArrowheads="1"/>
          </p:cNvPicPr>
          <p:nvPr/>
        </p:nvPicPr>
        <p:blipFill>
          <a:blip r:embed="rId2"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
        <p:nvSpPr>
          <p:cNvPr id="11" name="TextBox 10"/>
          <p:cNvSpPr txBox="1"/>
          <p:nvPr/>
        </p:nvSpPr>
        <p:spPr>
          <a:xfrm>
            <a:off x="3071802" y="6150114"/>
            <a:ext cx="3143272"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Дмитрий Михайлович </a:t>
            </a:r>
            <a:r>
              <a:rPr lang="ru-RU" sz="2000" b="1" i="1" dirty="0" err="1" smtClean="0">
                <a:latin typeface="Times New Roman" pitchFamily="18" charset="0"/>
                <a:cs typeface="Times New Roman" pitchFamily="18" charset="0"/>
              </a:rPr>
              <a:t>Карбышев</a:t>
            </a:r>
            <a:endParaRPr lang="ru-RU" sz="2000" b="1" dirty="0">
              <a:latin typeface="Times New Roman" pitchFamily="18" charset="0"/>
              <a:cs typeface="Times New Roman" pitchFamily="18" charset="0"/>
            </a:endParaRPr>
          </a:p>
        </p:txBody>
      </p:sp>
      <p:sp>
        <p:nvSpPr>
          <p:cNvPr id="13" name="Управляющая кнопка: далее 12">
            <a:hlinkClick r:id="rId3"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79874" name="Picture 2" descr="https://pbs.twimg.com/media/DqaR0q4XcAENeWr.jpg:large"/>
          <p:cNvPicPr>
            <a:picLocks noChangeAspect="1" noChangeArrowheads="1"/>
          </p:cNvPicPr>
          <p:nvPr/>
        </p:nvPicPr>
        <p:blipFill>
          <a:blip r:embed="rId4" cstate="print"/>
          <a:srcRect/>
          <a:stretch>
            <a:fillRect/>
          </a:stretch>
        </p:blipFill>
        <p:spPr bwMode="auto">
          <a:xfrm>
            <a:off x="2714612" y="857232"/>
            <a:ext cx="3714776" cy="5179573"/>
          </a:xfrm>
          <a:prstGeom prst="rect">
            <a:avLst/>
          </a:prstGeom>
          <a:noFill/>
        </p:spPr>
      </p:pic>
      <p:sp>
        <p:nvSpPr>
          <p:cNvPr id="8" name="TextBox 7"/>
          <p:cNvSpPr txBox="1"/>
          <p:nvPr/>
        </p:nvSpPr>
        <p:spPr>
          <a:xfrm>
            <a:off x="642910" y="857232"/>
            <a:ext cx="8286808" cy="544764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Имя этого крупнейшего отечественного учёного-инженера, фортификатора, генерал-лейтенанта инженерных войск, доктора военных наук, профессора Военной академии Генерального штаба РККА было известно во всём мире ещё до начала Второй мировой войны. Великую Отечественную войну он встретил в Западном Особом военном округе, попал в окружение, после тяжёлой контузии оказался в немецком плену. Узнав, кого им удалось захватить, фашисты сразу начали вербовать видного военного специалиста. Использовались все приёмы, от подкупа и обещания сытой и комфортной жизни до изощрённых издевательств. Известен ответ этого мужественного человека: «Я совестью и Родиной не торгую». До самой своей гибели генерал-лейтенант прошёл ад самых страшных немецких концлагерей:  Майданека, Освенцима, Заксенхаузена, Маутхаузена. 18 февраля 1945 года  военного инженера вместе с другими узниками вывели на плац и стали обливать на морозе холодной водой из пожарных брандспойтов, пока пленные не превратились в ледяные глыбы. </a:t>
            </a:r>
          </a:p>
          <a:p>
            <a:pPr algn="just"/>
            <a:r>
              <a:rPr lang="ru-RU" sz="2000" dirty="0" smtClean="0">
                <a:latin typeface="Times New Roman" pitchFamily="18" charset="0"/>
                <a:cs typeface="Times New Roman" pitchFamily="18" charset="0"/>
              </a:rPr>
              <a:t>Кто этот герой? </a:t>
            </a:r>
            <a:endParaRPr lang="ru-RU" sz="22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diamond(in)">
                                      <p:cBhvr>
                                        <p:cTn id="1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71604" y="214290"/>
            <a:ext cx="642942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ru-RU" sz="2800" b="1" dirty="0" smtClean="0">
                <a:latin typeface="Times New Roman" pitchFamily="18" charset="0"/>
                <a:cs typeface="Times New Roman" pitchFamily="18" charset="0"/>
              </a:rPr>
              <a:t>Великие ратные подвиги - 11б</a:t>
            </a:r>
            <a:endParaRPr lang="ru-RU" sz="2800" dirty="0">
              <a:latin typeface="Times New Roman" pitchFamily="18" charset="0"/>
              <a:cs typeface="Times New Roman" pitchFamily="18" charset="0"/>
            </a:endParaRPr>
          </a:p>
        </p:txBody>
      </p:sp>
      <p:pic>
        <p:nvPicPr>
          <p:cNvPr id="10" name="Picture 2" descr="https://avatars.mds.yandex.net/get-pdb/1942510/f0190d95-6e33-4f55-972d-7f46fc6c9e36/s1200?webp=false"/>
          <p:cNvPicPr>
            <a:picLocks noChangeAspect="1" noChangeArrowheads="1"/>
          </p:cNvPicPr>
          <p:nvPr/>
        </p:nvPicPr>
        <p:blipFill>
          <a:blip r:embed="rId2"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
        <p:nvSpPr>
          <p:cNvPr id="11" name="TextBox 10"/>
          <p:cNvSpPr txBox="1"/>
          <p:nvPr/>
        </p:nvSpPr>
        <p:spPr>
          <a:xfrm>
            <a:off x="214282" y="6000768"/>
            <a:ext cx="2857520"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dirty="0" smtClean="0">
                <a:latin typeface="Times New Roman" pitchFamily="18" charset="0"/>
                <a:cs typeface="Times New Roman" pitchFamily="18" charset="0"/>
              </a:rPr>
              <a:t>Людмила Михайловна </a:t>
            </a:r>
            <a:r>
              <a:rPr lang="ru-RU" sz="2000" b="1" dirty="0" err="1" smtClean="0">
                <a:latin typeface="Times New Roman" pitchFamily="18" charset="0"/>
                <a:cs typeface="Times New Roman" pitchFamily="18" charset="0"/>
              </a:rPr>
              <a:t>Павличенко</a:t>
            </a:r>
            <a:endParaRPr lang="ru-RU" sz="2000" b="1" dirty="0">
              <a:latin typeface="Times New Roman" pitchFamily="18" charset="0"/>
              <a:cs typeface="Times New Roman" pitchFamily="18" charset="0"/>
            </a:endParaRPr>
          </a:p>
        </p:txBody>
      </p:sp>
      <p:sp>
        <p:nvSpPr>
          <p:cNvPr id="8" name="TextBox 7"/>
          <p:cNvSpPr txBox="1"/>
          <p:nvPr/>
        </p:nvSpPr>
        <p:spPr>
          <a:xfrm>
            <a:off x="3357554" y="1214422"/>
            <a:ext cx="5786446" cy="526297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dirty="0" smtClean="0">
                <a:latin typeface="Times New Roman" pitchFamily="18" charset="0"/>
                <a:cs typeface="Times New Roman" pitchFamily="18" charset="0"/>
              </a:rPr>
              <a:t>Это самая успешная  женщина-снайпер в мировой истории. На её счету 309 уничтоженных солдат и офицеров противника. В 1942 году после тяжёлого ранения на Кавказе вместе с делегацией советской молодёжи она побывала в Канаде и Соединённых Штатах Америки, где её называли «Леди Смерть». 25 октября 1943 года отважной женщине присвоено звание Героя Советского Союза. Она стала прообразом главной героини известного фильма режиссёра Сергея Мокрицкого «Битва за Севастополь». Кто эта женщина-снайпер? </a:t>
            </a:r>
            <a:endParaRPr lang="ru-RU" sz="2400" b="1" dirty="0">
              <a:latin typeface="Times New Roman" pitchFamily="18" charset="0"/>
              <a:cs typeface="Times New Roman" pitchFamily="18" charset="0"/>
            </a:endParaRPr>
          </a:p>
        </p:txBody>
      </p:sp>
      <p:sp>
        <p:nvSpPr>
          <p:cNvPr id="13" name="Управляющая кнопка: далее 12">
            <a:hlinkClick r:id="rId3"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78850" name="Picture 2" descr="https://xn--80aiq2f.xn--80asehdb/wp-content/uploads/%D0%B8%D0%BD%D1%82%D0%B5%D1%80%D0%B5%D1%81%D0%BD%D1%8B%D0%B9-%D1%84%D0%B0%D0%BA%D1%82-%D0%B8%D0%B7-%D0%B2%D0%BE%D0%B5%D0%BD%D0%BD%D0%BE%D0%B9-%D0%B8%D1%81%D1%82%D0%BE%D1%80%D0%B8%D0%B8-758x932.jpg"/>
          <p:cNvPicPr>
            <a:picLocks noChangeAspect="1" noChangeArrowheads="1"/>
          </p:cNvPicPr>
          <p:nvPr/>
        </p:nvPicPr>
        <p:blipFill>
          <a:blip r:embed="rId4" cstate="screen"/>
          <a:srcRect/>
          <a:stretch>
            <a:fillRect/>
          </a:stretch>
        </p:blipFill>
        <p:spPr bwMode="auto">
          <a:xfrm>
            <a:off x="285720" y="1857364"/>
            <a:ext cx="2857488" cy="351342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71604" y="214290"/>
            <a:ext cx="642942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ru-RU" sz="2800" b="1" dirty="0" smtClean="0">
                <a:latin typeface="Times New Roman" pitchFamily="18" charset="0"/>
                <a:cs typeface="Times New Roman" pitchFamily="18" charset="0"/>
              </a:rPr>
              <a:t>Великие ратные подвиги - 12б</a:t>
            </a:r>
            <a:endParaRPr lang="ru-RU" sz="2800" dirty="0">
              <a:latin typeface="Times New Roman" pitchFamily="18" charset="0"/>
              <a:cs typeface="Times New Roman" pitchFamily="18" charset="0"/>
            </a:endParaRPr>
          </a:p>
        </p:txBody>
      </p:sp>
      <p:pic>
        <p:nvPicPr>
          <p:cNvPr id="10" name="Picture 2" descr="https://avatars.mds.yandex.net/get-pdb/1942510/f0190d95-6e33-4f55-972d-7f46fc6c9e36/s1200?webp=false"/>
          <p:cNvPicPr>
            <a:picLocks noChangeAspect="1" noChangeArrowheads="1"/>
          </p:cNvPicPr>
          <p:nvPr/>
        </p:nvPicPr>
        <p:blipFill>
          <a:blip r:embed="rId2"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
        <p:nvSpPr>
          <p:cNvPr id="11" name="TextBox 10"/>
          <p:cNvSpPr txBox="1"/>
          <p:nvPr/>
        </p:nvSpPr>
        <p:spPr>
          <a:xfrm>
            <a:off x="214282" y="6000768"/>
            <a:ext cx="2214578"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Владимир Хазов</a:t>
            </a:r>
            <a:endParaRPr lang="ru-RU" sz="2000" b="1" dirty="0">
              <a:latin typeface="Times New Roman" pitchFamily="18" charset="0"/>
              <a:cs typeface="Times New Roman" pitchFamily="18" charset="0"/>
            </a:endParaRPr>
          </a:p>
        </p:txBody>
      </p:sp>
      <p:sp>
        <p:nvSpPr>
          <p:cNvPr id="8" name="TextBox 7"/>
          <p:cNvSpPr txBox="1"/>
          <p:nvPr/>
        </p:nvSpPr>
        <p:spPr>
          <a:xfrm>
            <a:off x="2571736" y="928670"/>
            <a:ext cx="6357982" cy="563231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Этот герой танкист начал свой боевой путь с ноября 1941 года. В 1942 году на  Юго-Западном  фронте  был к </a:t>
            </a:r>
            <a:r>
              <a:rPr lang="ru-RU" sz="2000" dirty="0" err="1" smtClean="0">
                <a:latin typeface="Times New Roman" pitchFamily="18" charset="0"/>
                <a:cs typeface="Times New Roman" pitchFamily="18" charset="0"/>
              </a:rPr>
              <a:t>омандиром</a:t>
            </a:r>
            <a:r>
              <a:rPr lang="ru-RU" sz="2000" dirty="0" smtClean="0">
                <a:latin typeface="Times New Roman" pitchFamily="18" charset="0"/>
                <a:cs typeface="Times New Roman" pitchFamily="18" charset="0"/>
              </a:rPr>
              <a:t>   роты 235-го танкового батальона 6-й танковой бригады.  В боях под городом Харьковом лично уничтожил более 10 танков противника. Особенно отличился в битве на Украине в районе села Ольховатка в июне 1942 года, когда  получил приказ остановить надвигающуюся танковую колонну противника, состоявшую из 30 машин, в то время как во взводе самого старшего лейтенанта было всего 3 боевые машины. Командир принял смелое решение: пропустить колонну и начать стрельбу с тыла; в результате было уничтожено 22 фашистских танка. Всего на счету старшего лейтенанта 27 вражеских машин. Мужественный танкист пал смертью храбрых 13 сентября 1942 года в боях за Сталинград.  Удостоен звания Героя Советского Союза посмертно. Известно ли вам имя героического танкиста?</a:t>
            </a:r>
            <a:endParaRPr lang="ru-RU" sz="2000" b="1" dirty="0">
              <a:latin typeface="Times New Roman" pitchFamily="18" charset="0"/>
              <a:cs typeface="Times New Roman" pitchFamily="18" charset="0"/>
            </a:endParaRPr>
          </a:p>
        </p:txBody>
      </p:sp>
      <p:sp>
        <p:nvSpPr>
          <p:cNvPr id="13" name="Управляющая кнопка: далее 12">
            <a:hlinkClick r:id="rId3"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77826" name="Picture 2" descr="https://pbs.twimg.com/media/ED9ftuZWwAAxazP.jpg"/>
          <p:cNvPicPr>
            <a:picLocks noChangeAspect="1" noChangeArrowheads="1"/>
          </p:cNvPicPr>
          <p:nvPr/>
        </p:nvPicPr>
        <p:blipFill>
          <a:blip r:embed="rId4" cstate="print"/>
          <a:srcRect/>
          <a:stretch>
            <a:fillRect/>
          </a:stretch>
        </p:blipFill>
        <p:spPr bwMode="auto">
          <a:xfrm>
            <a:off x="117631" y="2000239"/>
            <a:ext cx="2382667" cy="334378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71604" y="214290"/>
            <a:ext cx="642942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ru-RU" sz="2800" b="1" dirty="0" smtClean="0">
                <a:latin typeface="Times New Roman" pitchFamily="18" charset="0"/>
                <a:cs typeface="Times New Roman" pitchFamily="18" charset="0"/>
              </a:rPr>
              <a:t>Великие ратные подвиги - 13б</a:t>
            </a:r>
            <a:endParaRPr lang="ru-RU" sz="2800" dirty="0">
              <a:latin typeface="Times New Roman" pitchFamily="18" charset="0"/>
              <a:cs typeface="Times New Roman" pitchFamily="18" charset="0"/>
            </a:endParaRPr>
          </a:p>
        </p:txBody>
      </p:sp>
      <p:pic>
        <p:nvPicPr>
          <p:cNvPr id="10" name="Picture 2" descr="https://avatars.mds.yandex.net/get-pdb/1942510/f0190d95-6e33-4f55-972d-7f46fc6c9e36/s1200?webp=false"/>
          <p:cNvPicPr>
            <a:picLocks noChangeAspect="1" noChangeArrowheads="1"/>
          </p:cNvPicPr>
          <p:nvPr/>
        </p:nvPicPr>
        <p:blipFill>
          <a:blip r:embed="rId2"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
        <p:nvSpPr>
          <p:cNvPr id="11" name="TextBox 10"/>
          <p:cNvSpPr txBox="1"/>
          <p:nvPr/>
        </p:nvSpPr>
        <p:spPr>
          <a:xfrm>
            <a:off x="214282" y="6000768"/>
            <a:ext cx="2428892"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dirty="0" smtClean="0">
                <a:latin typeface="Times New Roman" pitchFamily="18" charset="0"/>
                <a:cs typeface="Times New Roman" pitchFamily="18" charset="0"/>
              </a:rPr>
              <a:t>Сидор </a:t>
            </a:r>
            <a:r>
              <a:rPr lang="ru-RU" sz="2000" b="1" dirty="0" err="1" smtClean="0">
                <a:latin typeface="Times New Roman" pitchFamily="18" charset="0"/>
                <a:cs typeface="Times New Roman" pitchFamily="18" charset="0"/>
              </a:rPr>
              <a:t>Артемьевич</a:t>
            </a:r>
            <a:r>
              <a:rPr lang="ru-RU" sz="2000" b="1" dirty="0" smtClean="0">
                <a:latin typeface="Times New Roman" pitchFamily="18" charset="0"/>
                <a:cs typeface="Times New Roman" pitchFamily="18" charset="0"/>
              </a:rPr>
              <a:t> Ковпак</a:t>
            </a:r>
            <a:endParaRPr lang="ru-RU" sz="2000" b="1" dirty="0">
              <a:latin typeface="Times New Roman" pitchFamily="18" charset="0"/>
              <a:cs typeface="Times New Roman" pitchFamily="18" charset="0"/>
            </a:endParaRPr>
          </a:p>
        </p:txBody>
      </p:sp>
      <p:sp>
        <p:nvSpPr>
          <p:cNvPr id="8" name="TextBox 7"/>
          <p:cNvSpPr txBox="1"/>
          <p:nvPr/>
        </p:nvSpPr>
        <p:spPr>
          <a:xfrm>
            <a:off x="2571736" y="928670"/>
            <a:ext cx="6357982" cy="501675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Едва ли найдётся командир партизанского отряда, которого немцы боялись так же, как его – генерал-майора, дважды Героя Советского Союза. С началом Великой Отечественной войны он возглавил </a:t>
            </a:r>
            <a:r>
              <a:rPr lang="ru-RU" sz="2000" dirty="0" err="1" smtClean="0">
                <a:latin typeface="Times New Roman" pitchFamily="18" charset="0"/>
                <a:cs typeface="Times New Roman" pitchFamily="18" charset="0"/>
              </a:rPr>
              <a:t>Путивльский</a:t>
            </a:r>
            <a:r>
              <a:rPr lang="ru-RU" sz="2000" dirty="0" smtClean="0">
                <a:latin typeface="Times New Roman" pitchFamily="18" charset="0"/>
                <a:cs typeface="Times New Roman" pitchFamily="18" charset="0"/>
              </a:rPr>
              <a:t> партизанский отряд, который наводил страх в рядах врага. Самый знаменитый поход этого отряда состоялся в июне 1943 года. Карпатский рейд проходил в тяжёлых условиях. За время рейда партизаны прошли около 2-х тысяч километров. Почти 4 тысячи немцев были ранены или убиты, а 19 эшелонов, свыше 50 мостов и складов - взорваны. Поход ощутимо помог войскам, сражавшимся на Курской дуге. Благодаря партизанской операции немцы лишились поставок техники и войск, что обеспечило нашим войскам преимущество в битве. Кто же возглавлял героический партизанский отряд?</a:t>
            </a:r>
            <a:endParaRPr lang="ru-RU" sz="2000" b="1" dirty="0">
              <a:latin typeface="Times New Roman" pitchFamily="18" charset="0"/>
              <a:cs typeface="Times New Roman" pitchFamily="18" charset="0"/>
            </a:endParaRPr>
          </a:p>
        </p:txBody>
      </p:sp>
      <p:sp>
        <p:nvSpPr>
          <p:cNvPr id="13" name="Управляющая кнопка: далее 12">
            <a:hlinkClick r:id="rId3"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76802" name="Picture 2" descr="https://www.proza.ru/pics/2018/09/11/412.jpg"/>
          <p:cNvPicPr>
            <a:picLocks noChangeAspect="1" noChangeArrowheads="1"/>
          </p:cNvPicPr>
          <p:nvPr/>
        </p:nvPicPr>
        <p:blipFill>
          <a:blip r:embed="rId4" cstate="screen"/>
          <a:srcRect/>
          <a:stretch>
            <a:fillRect/>
          </a:stretch>
        </p:blipFill>
        <p:spPr bwMode="auto">
          <a:xfrm>
            <a:off x="0" y="2071678"/>
            <a:ext cx="2500298" cy="321471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71604" y="214290"/>
            <a:ext cx="642942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ru-RU" sz="2800" b="1" dirty="0" smtClean="0">
                <a:latin typeface="Times New Roman" pitchFamily="18" charset="0"/>
                <a:cs typeface="Times New Roman" pitchFamily="18" charset="0"/>
              </a:rPr>
              <a:t>Великие ратные подвиги - 14б</a:t>
            </a:r>
            <a:endParaRPr lang="ru-RU" sz="2800" dirty="0">
              <a:latin typeface="Times New Roman" pitchFamily="18" charset="0"/>
              <a:cs typeface="Times New Roman" pitchFamily="18" charset="0"/>
            </a:endParaRPr>
          </a:p>
        </p:txBody>
      </p:sp>
      <p:pic>
        <p:nvPicPr>
          <p:cNvPr id="10" name="Picture 2" descr="https://avatars.mds.yandex.net/get-pdb/1942510/f0190d95-6e33-4f55-972d-7f46fc6c9e36/s1200?webp=false"/>
          <p:cNvPicPr>
            <a:picLocks noChangeAspect="1" noChangeArrowheads="1"/>
          </p:cNvPicPr>
          <p:nvPr/>
        </p:nvPicPr>
        <p:blipFill>
          <a:blip r:embed="rId2"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
        <p:nvSpPr>
          <p:cNvPr id="11" name="TextBox 10"/>
          <p:cNvSpPr txBox="1"/>
          <p:nvPr/>
        </p:nvSpPr>
        <p:spPr>
          <a:xfrm>
            <a:off x="0" y="5357826"/>
            <a:ext cx="2428892"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Майор Цезарь Львович </a:t>
            </a:r>
            <a:r>
              <a:rPr lang="ru-RU" sz="2000" b="1" i="1" dirty="0" err="1" smtClean="0">
                <a:latin typeface="Times New Roman" pitchFamily="18" charset="0"/>
                <a:cs typeface="Times New Roman" pitchFamily="18" charset="0"/>
              </a:rPr>
              <a:t>Куников</a:t>
            </a:r>
            <a:endParaRPr lang="ru-RU" sz="2000" b="1" dirty="0">
              <a:latin typeface="Times New Roman" pitchFamily="18" charset="0"/>
              <a:cs typeface="Times New Roman" pitchFamily="18" charset="0"/>
            </a:endParaRPr>
          </a:p>
        </p:txBody>
      </p:sp>
      <p:sp>
        <p:nvSpPr>
          <p:cNvPr id="8" name="TextBox 7"/>
          <p:cNvSpPr txBox="1"/>
          <p:nvPr/>
        </p:nvSpPr>
        <p:spPr>
          <a:xfrm>
            <a:off x="2571736" y="928670"/>
            <a:ext cx="6357982" cy="470898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Этот подвиг был совершён в феврале 1943 года в районе города Новороссийска на «Малой земле» у села Мысхако. В ночь с 3 на 4 февраля десантный отряд моряков, возглавляемый командиром  305-го отдельного батальона морской пехоты, высадился на занятом врагом и сильно укреплённом побережье в районе Новороссийска. На следующий день отряд отразил 18 атак противника. Семь дней десантники отбивали яростные атаки врага и удержали плацдарм до подхода основных сил. За этот период отрядом было уничтожено свыше 200 гитлеровцев. В одном из боёв командир отряда был смертельно ранен и скончался 14 февраля. За отвагу и мужество ему посмертно присвоено звание Героя Советского Союза. Назовите имя отважного морского десантника.</a:t>
            </a:r>
            <a:endParaRPr lang="ru-RU" sz="2000" b="1" dirty="0">
              <a:latin typeface="Times New Roman" pitchFamily="18" charset="0"/>
              <a:cs typeface="Times New Roman" pitchFamily="18" charset="0"/>
            </a:endParaRPr>
          </a:p>
        </p:txBody>
      </p:sp>
      <p:sp>
        <p:nvSpPr>
          <p:cNvPr id="13" name="Управляющая кнопка: далее 12">
            <a:hlinkClick r:id="rId3"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75778" name="Picture 2" descr="https://pbs.twimg.com/media/D5ddmDaWkAACxLg.jpg:large"/>
          <p:cNvPicPr>
            <a:picLocks noChangeAspect="1" noChangeArrowheads="1"/>
          </p:cNvPicPr>
          <p:nvPr/>
        </p:nvPicPr>
        <p:blipFill>
          <a:blip r:embed="rId4" cstate="screen"/>
          <a:srcRect/>
          <a:stretch>
            <a:fillRect/>
          </a:stretch>
        </p:blipFill>
        <p:spPr bwMode="auto">
          <a:xfrm>
            <a:off x="0" y="2071678"/>
            <a:ext cx="2526650" cy="300039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71604" y="214290"/>
            <a:ext cx="642942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ru-RU" sz="2800" b="1" dirty="0" smtClean="0">
                <a:latin typeface="Times New Roman" pitchFamily="18" charset="0"/>
                <a:cs typeface="Times New Roman" pitchFamily="18" charset="0"/>
              </a:rPr>
              <a:t>Великие ратные подвиги - 15б</a:t>
            </a:r>
            <a:endParaRPr lang="ru-RU" sz="2800" dirty="0">
              <a:latin typeface="Times New Roman" pitchFamily="18" charset="0"/>
              <a:cs typeface="Times New Roman" pitchFamily="18" charset="0"/>
            </a:endParaRPr>
          </a:p>
        </p:txBody>
      </p:sp>
      <p:pic>
        <p:nvPicPr>
          <p:cNvPr id="10" name="Picture 2" descr="https://avatars.mds.yandex.net/get-pdb/1942510/f0190d95-6e33-4f55-972d-7f46fc6c9e36/s1200?webp=false"/>
          <p:cNvPicPr>
            <a:picLocks noChangeAspect="1" noChangeArrowheads="1"/>
          </p:cNvPicPr>
          <p:nvPr/>
        </p:nvPicPr>
        <p:blipFill>
          <a:blip r:embed="rId2"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
        <p:nvSpPr>
          <p:cNvPr id="11" name="TextBox 10"/>
          <p:cNvSpPr txBox="1"/>
          <p:nvPr/>
        </p:nvSpPr>
        <p:spPr>
          <a:xfrm>
            <a:off x="214282" y="6000768"/>
            <a:ext cx="7858180"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Младшие лейтенанты командир звена Степан </a:t>
            </a:r>
            <a:r>
              <a:rPr lang="ru-RU" sz="2000" b="1" i="1" dirty="0" err="1" smtClean="0">
                <a:latin typeface="Times New Roman" pitchFamily="18" charset="0"/>
                <a:cs typeface="Times New Roman" pitchFamily="18" charset="0"/>
              </a:rPr>
              <a:t>Здоровцев</a:t>
            </a:r>
            <a:r>
              <a:rPr lang="ru-RU" sz="2000" b="1" i="1" dirty="0" smtClean="0">
                <a:latin typeface="Times New Roman" pitchFamily="18" charset="0"/>
                <a:cs typeface="Times New Roman" pitchFamily="18" charset="0"/>
              </a:rPr>
              <a:t> и лётчики Михаил Жуков и Петр Харитонов</a:t>
            </a:r>
            <a:endParaRPr lang="ru-RU" sz="2000" b="1" dirty="0">
              <a:latin typeface="Times New Roman" pitchFamily="18" charset="0"/>
              <a:cs typeface="Times New Roman" pitchFamily="18" charset="0"/>
            </a:endParaRPr>
          </a:p>
        </p:txBody>
      </p:sp>
      <p:sp>
        <p:nvSpPr>
          <p:cNvPr id="8" name="TextBox 7"/>
          <p:cNvSpPr txBox="1"/>
          <p:nvPr/>
        </p:nvSpPr>
        <p:spPr>
          <a:xfrm>
            <a:off x="785786" y="1785926"/>
            <a:ext cx="7572428" cy="255454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Первыми Героями Советского Союза во время Великой Отечественной войны стали сразу три лётчика 158-го истребительно-авиационного полка 7-го истребительного корпуса противовоздушной обороны. В указе Президиума Верховного Совета СССР от 8 июля 1941 года говорилось: «За образцовое выполнение боевых заданий Командования на фронте борьбы с германским фашизмом и проявленные при этом отвагу и геройство». Назовите имена этих лётчиков.</a:t>
            </a:r>
            <a:endParaRPr lang="ru-RU" sz="2000" b="1" dirty="0">
              <a:latin typeface="Times New Roman" pitchFamily="18" charset="0"/>
              <a:cs typeface="Times New Roman" pitchFamily="18" charset="0"/>
            </a:endParaRPr>
          </a:p>
        </p:txBody>
      </p:sp>
      <p:sp>
        <p:nvSpPr>
          <p:cNvPr id="13" name="Управляющая кнопка: далее 12">
            <a:hlinkClick r:id="rId3"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74754" name="Picture 2" descr="https://i.pinimg.com/736x/e4/e3/e4/e4e3e400a9ec2b62258a6252d7a76b19.jpg"/>
          <p:cNvPicPr>
            <a:picLocks noChangeAspect="1" noChangeArrowheads="1"/>
          </p:cNvPicPr>
          <p:nvPr/>
        </p:nvPicPr>
        <p:blipFill>
          <a:blip r:embed="rId4" cstate="print"/>
          <a:srcRect/>
          <a:stretch>
            <a:fillRect/>
          </a:stretch>
        </p:blipFill>
        <p:spPr bwMode="auto">
          <a:xfrm>
            <a:off x="0" y="1785927"/>
            <a:ext cx="3335951" cy="3857652"/>
          </a:xfrm>
          <a:prstGeom prst="rect">
            <a:avLst/>
          </a:prstGeom>
          <a:noFill/>
        </p:spPr>
      </p:pic>
      <p:pic>
        <p:nvPicPr>
          <p:cNvPr id="74756" name="Picture 4" descr="http://ava.org.ru/iap/103g/i16-zhukov_m-p.jpg"/>
          <p:cNvPicPr>
            <a:picLocks noChangeAspect="1" noChangeArrowheads="1"/>
          </p:cNvPicPr>
          <p:nvPr/>
        </p:nvPicPr>
        <p:blipFill>
          <a:blip r:embed="rId5" cstate="print"/>
          <a:srcRect r="5928" b="17359"/>
          <a:stretch>
            <a:fillRect/>
          </a:stretch>
        </p:blipFill>
        <p:spPr bwMode="auto">
          <a:xfrm>
            <a:off x="3357554" y="1785926"/>
            <a:ext cx="2928958" cy="3857652"/>
          </a:xfrm>
          <a:prstGeom prst="rect">
            <a:avLst/>
          </a:prstGeom>
          <a:noFill/>
        </p:spPr>
      </p:pic>
      <p:pic>
        <p:nvPicPr>
          <p:cNvPr id="74758" name="Picture 6" descr="http://ava.org.ru/iap/103g/p40-31-haritonov.jpg"/>
          <p:cNvPicPr>
            <a:picLocks noChangeAspect="1" noChangeArrowheads="1"/>
          </p:cNvPicPr>
          <p:nvPr/>
        </p:nvPicPr>
        <p:blipFill>
          <a:blip r:embed="rId6" cstate="print"/>
          <a:srcRect b="3463"/>
          <a:stretch>
            <a:fillRect/>
          </a:stretch>
        </p:blipFill>
        <p:spPr bwMode="auto">
          <a:xfrm>
            <a:off x="6286837" y="1785926"/>
            <a:ext cx="2857163" cy="385765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4754"/>
                                        </p:tgtEl>
                                        <p:attrNameLst>
                                          <p:attrName>style.visibility</p:attrName>
                                        </p:attrNameLst>
                                      </p:cBhvr>
                                      <p:to>
                                        <p:strVal val="visible"/>
                                      </p:to>
                                    </p:set>
                                    <p:animEffect transition="in" filter="diamond(in)">
                                      <p:cBhvr>
                                        <p:cTn id="7" dur="2000"/>
                                        <p:tgtEl>
                                          <p:spTgt spid="74754"/>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74756"/>
                                        </p:tgtEl>
                                        <p:attrNameLst>
                                          <p:attrName>style.visibility</p:attrName>
                                        </p:attrNameLst>
                                      </p:cBhvr>
                                      <p:to>
                                        <p:strVal val="visible"/>
                                      </p:to>
                                    </p:set>
                                    <p:animEffect transition="in" filter="diamond(in)">
                                      <p:cBhvr>
                                        <p:cTn id="11" dur="2000"/>
                                        <p:tgtEl>
                                          <p:spTgt spid="74756"/>
                                        </p:tgtEl>
                                      </p:cBhvr>
                                    </p:animEffect>
                                  </p:childTnLst>
                                </p:cTn>
                              </p:par>
                            </p:childTnLst>
                          </p:cTn>
                        </p:par>
                        <p:par>
                          <p:cTn id="12" fill="hold">
                            <p:stCondLst>
                              <p:cond delay="4000"/>
                            </p:stCondLst>
                            <p:childTnLst>
                              <p:par>
                                <p:cTn id="13" presetID="8" presetClass="entr" presetSubtype="16" fill="hold" nodeType="afterEffect">
                                  <p:stCondLst>
                                    <p:cond delay="0"/>
                                  </p:stCondLst>
                                  <p:childTnLst>
                                    <p:set>
                                      <p:cBhvr>
                                        <p:cTn id="14" dur="1" fill="hold">
                                          <p:stCondLst>
                                            <p:cond delay="0"/>
                                          </p:stCondLst>
                                        </p:cTn>
                                        <p:tgtEl>
                                          <p:spTgt spid="74758"/>
                                        </p:tgtEl>
                                        <p:attrNameLst>
                                          <p:attrName>style.visibility</p:attrName>
                                        </p:attrNameLst>
                                      </p:cBhvr>
                                      <p:to>
                                        <p:strVal val="visible"/>
                                      </p:to>
                                    </p:set>
                                    <p:animEffect transition="in" filter="diamond(in)">
                                      <p:cBhvr>
                                        <p:cTn id="15" dur="2000"/>
                                        <p:tgtEl>
                                          <p:spTgt spid="74758"/>
                                        </p:tgtEl>
                                      </p:cBhvr>
                                    </p:animEffect>
                                  </p:childTnLst>
                                </p:cTn>
                              </p:par>
                            </p:childTnLst>
                          </p:cTn>
                        </p:par>
                        <p:par>
                          <p:cTn id="16" fill="hold">
                            <p:stCondLst>
                              <p:cond delay="6000"/>
                            </p:stCondLst>
                            <p:childTnLst>
                              <p:par>
                                <p:cTn id="17" presetID="8"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diamond(in)">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71604" y="285728"/>
            <a:ext cx="714380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ctr">
              <a:defRPr/>
            </a:pPr>
            <a:r>
              <a:rPr lang="ru-RU" sz="2800" b="1" dirty="0" smtClean="0">
                <a:latin typeface="Times New Roman" pitchFamily="18" charset="0"/>
                <a:ea typeface="Calibri" pitchFamily="34" charset="0"/>
                <a:cs typeface="Times New Roman" pitchFamily="18" charset="0"/>
              </a:rPr>
              <a:t>Города-герои – 6б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1500166" y="5500702"/>
            <a:ext cx="7286676" cy="830997"/>
          </a:xfrm>
          <a:prstGeom prst="rect">
            <a:avLst/>
          </a:prstGeom>
          <a:solidFill>
            <a:srgbClr val="E0DFDC"/>
          </a:solidFill>
        </p:spPr>
        <p:txBody>
          <a:bodyPr wrap="square" rtlCol="0">
            <a:spAutoFit/>
          </a:bodyPr>
          <a:lstStyle/>
          <a:p>
            <a:pPr algn="just"/>
            <a:r>
              <a:rPr lang="ru-RU" sz="2400" b="1" i="1" dirty="0" smtClean="0">
                <a:latin typeface="Times New Roman" pitchFamily="18" charset="0"/>
                <a:cs typeface="Times New Roman" pitchFamily="18" charset="0"/>
              </a:rPr>
              <a:t>Четыре города: </a:t>
            </a:r>
          </a:p>
          <a:p>
            <a:pPr algn="just"/>
            <a:r>
              <a:rPr lang="ru-RU" sz="2400" b="1" i="1" dirty="0" smtClean="0">
                <a:latin typeface="Times New Roman" pitchFamily="18" charset="0"/>
                <a:cs typeface="Times New Roman" pitchFamily="18" charset="0"/>
              </a:rPr>
              <a:t>Ленинград, Сталинград, Севастополь, Одесса.</a:t>
            </a:r>
            <a:endParaRPr lang="ru-RU" sz="2400" dirty="0">
              <a:latin typeface="Times New Roman" pitchFamily="18" charset="0"/>
              <a:cs typeface="Times New Roman" pitchFamily="18" charset="0"/>
            </a:endParaRPr>
          </a:p>
        </p:txBody>
      </p:sp>
      <p:sp>
        <p:nvSpPr>
          <p:cNvPr id="8" name="TextBox 7"/>
          <p:cNvSpPr txBox="1"/>
          <p:nvPr/>
        </p:nvSpPr>
        <p:spPr>
          <a:xfrm>
            <a:off x="1785918" y="1214422"/>
            <a:ext cx="6929486" cy="126188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Какие города впервые были названы городами-героями согласно Приказу № 20 Верховного главнокомандующего от 1 мая 1945 года?</a:t>
            </a:r>
            <a:endParaRPr lang="ru-RU" sz="20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 name="Picture 2" descr="https://images.crafta.ua/collecting-items/c8e94a1f50a624af7fde71d6c9dd767e"/>
          <p:cNvPicPr>
            <a:picLocks noChangeAspect="1" noChangeArrowheads="1"/>
          </p:cNvPicPr>
          <p:nvPr/>
        </p:nvPicPr>
        <p:blipFill>
          <a:blip r:embed="rId4" cstate="screen"/>
          <a:srcRect/>
          <a:stretch>
            <a:fillRect/>
          </a:stretch>
        </p:blipFill>
        <p:spPr bwMode="auto">
          <a:xfrm>
            <a:off x="1142976" y="2643182"/>
            <a:ext cx="1928794" cy="2591817"/>
          </a:xfrm>
          <a:prstGeom prst="rect">
            <a:avLst/>
          </a:prstGeom>
          <a:noFill/>
        </p:spPr>
      </p:pic>
      <p:pic>
        <p:nvPicPr>
          <p:cNvPr id="10244" name="Picture 4" descr="https://files.voenpro.ru/products/znachok-gorod-geroj-volgograd.1600x1600.jpg"/>
          <p:cNvPicPr>
            <a:picLocks noChangeAspect="1" noChangeArrowheads="1"/>
          </p:cNvPicPr>
          <p:nvPr/>
        </p:nvPicPr>
        <p:blipFill>
          <a:blip r:embed="rId5" cstate="print"/>
          <a:srcRect/>
          <a:stretch>
            <a:fillRect/>
          </a:stretch>
        </p:blipFill>
        <p:spPr bwMode="auto">
          <a:xfrm>
            <a:off x="3071802" y="2643182"/>
            <a:ext cx="2071702" cy="2569020"/>
          </a:xfrm>
          <a:prstGeom prst="rect">
            <a:avLst/>
          </a:prstGeom>
          <a:noFill/>
        </p:spPr>
      </p:pic>
      <p:pic>
        <p:nvPicPr>
          <p:cNvPr id="10246" name="Picture 6" descr="https://pics.meshok.net/pics/cache/105504519.208x208.jpg"/>
          <p:cNvPicPr>
            <a:picLocks noChangeAspect="1" noChangeArrowheads="1"/>
          </p:cNvPicPr>
          <p:nvPr/>
        </p:nvPicPr>
        <p:blipFill>
          <a:blip r:embed="rId6" cstate="print"/>
          <a:srcRect/>
          <a:stretch>
            <a:fillRect/>
          </a:stretch>
        </p:blipFill>
        <p:spPr bwMode="auto">
          <a:xfrm>
            <a:off x="5143504" y="2643182"/>
            <a:ext cx="2143140" cy="2571767"/>
          </a:xfrm>
          <a:prstGeom prst="rect">
            <a:avLst/>
          </a:prstGeom>
          <a:noFill/>
        </p:spPr>
      </p:pic>
      <p:pic>
        <p:nvPicPr>
          <p:cNvPr id="10248" name="Picture 8" descr="https://atributia.ru/upload/iblock/83a/83a99fc0474bea4bfc8e8642e2103534.jpg"/>
          <p:cNvPicPr>
            <a:picLocks noChangeAspect="1" noChangeArrowheads="1"/>
          </p:cNvPicPr>
          <p:nvPr/>
        </p:nvPicPr>
        <p:blipFill>
          <a:blip r:embed="rId7" cstate="screen"/>
          <a:srcRect/>
          <a:stretch>
            <a:fillRect/>
          </a:stretch>
        </p:blipFill>
        <p:spPr bwMode="auto">
          <a:xfrm>
            <a:off x="7072330" y="2643182"/>
            <a:ext cx="2071670" cy="256479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8728" y="214290"/>
            <a:ext cx="7274235"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defRPr/>
            </a:pPr>
            <a:r>
              <a:rPr lang="ru-RU" sz="2800" b="1" dirty="0">
                <a:latin typeface="Times New Roman" pitchFamily="18" charset="0"/>
                <a:ea typeface="Calibri" pitchFamily="34" charset="0"/>
                <a:cs typeface="Times New Roman" pitchFamily="18" charset="0"/>
              </a:rPr>
              <a:t>Битвы Великой Отечественной </a:t>
            </a:r>
            <a:r>
              <a:rPr lang="ru-RU" sz="2800" b="1" dirty="0" smtClean="0">
                <a:latin typeface="Times New Roman" pitchFamily="18" charset="0"/>
                <a:ea typeface="Calibri" pitchFamily="34" charset="0"/>
                <a:cs typeface="Times New Roman" pitchFamily="18" charset="0"/>
              </a:rPr>
              <a:t>войны – 5б.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6" name="TextBox 5"/>
          <p:cNvSpPr txBox="1"/>
          <p:nvPr/>
        </p:nvSpPr>
        <p:spPr>
          <a:xfrm>
            <a:off x="4000496" y="785794"/>
            <a:ext cx="5143504" cy="1477328"/>
          </a:xfrm>
          <a:prstGeom prst="rect">
            <a:avLst/>
          </a:prstGeom>
          <a:noFill/>
        </p:spPr>
        <p:txBody>
          <a:bodyPr wrap="square" rtlCol="0">
            <a:spAutoFit/>
          </a:bodyPr>
          <a:lstStyle/>
          <a:p>
            <a:r>
              <a:rPr lang="ru-RU" sz="2400" b="1" i="1" dirty="0">
                <a:latin typeface="Times New Roman" pitchFamily="18" charset="0"/>
                <a:cs typeface="Times New Roman" pitchFamily="18" charset="0"/>
              </a:rPr>
              <a:t>«Сражение выигрывает тот, кто твёрдо решил его выиграть</a:t>
            </a:r>
            <a:r>
              <a:rPr lang="ru-RU" sz="2400" b="1" i="1" dirty="0" smtClean="0">
                <a:latin typeface="Times New Roman" pitchFamily="18" charset="0"/>
                <a:cs typeface="Times New Roman" pitchFamily="18" charset="0"/>
              </a:rPr>
              <a:t>!»</a:t>
            </a:r>
          </a:p>
          <a:p>
            <a:r>
              <a:rPr lang="ru-RU" sz="2400" b="1" i="1" dirty="0">
                <a:latin typeface="Times New Roman" pitchFamily="18" charset="0"/>
                <a:cs typeface="Times New Roman" pitchFamily="18" charset="0"/>
              </a:rPr>
              <a:t> </a:t>
            </a:r>
            <a:r>
              <a:rPr lang="ru-RU" sz="2400" b="1" i="1" dirty="0" smtClean="0">
                <a:latin typeface="Times New Roman" pitchFamily="18" charset="0"/>
                <a:cs typeface="Times New Roman" pitchFamily="18" charset="0"/>
              </a:rPr>
              <a:t>                                  Л.Н</a:t>
            </a:r>
            <a:r>
              <a:rPr lang="ru-RU" sz="2400" b="1" i="1" dirty="0">
                <a:latin typeface="Times New Roman" pitchFamily="18" charset="0"/>
                <a:cs typeface="Times New Roman" pitchFamily="18" charset="0"/>
              </a:rPr>
              <a:t>. </a:t>
            </a:r>
            <a:r>
              <a:rPr lang="ru-RU" sz="2400" b="1" i="1" dirty="0" smtClean="0">
                <a:latin typeface="Times New Roman" pitchFamily="18" charset="0"/>
                <a:cs typeface="Times New Roman" pitchFamily="18" charset="0"/>
              </a:rPr>
              <a:t>Толстой</a:t>
            </a:r>
            <a:endParaRPr lang="ru-RU" sz="2400" dirty="0">
              <a:latin typeface="Times New Roman" pitchFamily="18" charset="0"/>
              <a:cs typeface="Times New Roman" pitchFamily="18" charset="0"/>
            </a:endParaRPr>
          </a:p>
          <a:p>
            <a:endParaRPr lang="ru-RU" dirty="0"/>
          </a:p>
        </p:txBody>
      </p:sp>
      <p:sp>
        <p:nvSpPr>
          <p:cNvPr id="7" name="Управляющая кнопка: далее 6">
            <a:hlinkClick r:id="rId3"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8" name="TextBox 7"/>
          <p:cNvSpPr txBox="1"/>
          <p:nvPr/>
        </p:nvSpPr>
        <p:spPr>
          <a:xfrm>
            <a:off x="1571604" y="1928802"/>
            <a:ext cx="7286676" cy="236988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400" b="1" dirty="0">
                <a:latin typeface="Times New Roman" pitchFamily="18" charset="0"/>
                <a:cs typeface="Times New Roman" pitchFamily="18" charset="0"/>
              </a:rPr>
              <a:t>Официальная дата окончания Второй мировой войны - 2 сентября 1945 года, когда капитулировала Япония - последний союзник Гитлера. Советские войска разгромили миллионную </a:t>
            </a:r>
            <a:r>
              <a:rPr lang="ru-RU" sz="2400" b="1" dirty="0" err="1">
                <a:latin typeface="Times New Roman" pitchFamily="18" charset="0"/>
                <a:cs typeface="Times New Roman" pitchFamily="18" charset="0"/>
              </a:rPr>
              <a:t>Квантунскую</a:t>
            </a:r>
            <a:r>
              <a:rPr lang="ru-RU" sz="2400" b="1" dirty="0">
                <a:latin typeface="Times New Roman" pitchFamily="18" charset="0"/>
                <a:cs typeface="Times New Roman" pitchFamily="18" charset="0"/>
              </a:rPr>
              <a:t> армию. Назовите основные боевые операции  войны с Японией. </a:t>
            </a:r>
          </a:p>
        </p:txBody>
      </p:sp>
      <p:pic>
        <p:nvPicPr>
          <p:cNvPr id="15362" name="Picture 2" descr="https://pbs.twimg.com/media/ECSfsLsXkAAJ_ef.jpg"/>
          <p:cNvPicPr>
            <a:picLocks noChangeAspect="1" noChangeArrowheads="1"/>
          </p:cNvPicPr>
          <p:nvPr/>
        </p:nvPicPr>
        <p:blipFill>
          <a:blip r:embed="rId4" cstate="screen"/>
          <a:srcRect/>
          <a:stretch>
            <a:fillRect/>
          </a:stretch>
        </p:blipFill>
        <p:spPr bwMode="auto">
          <a:xfrm>
            <a:off x="2643174" y="4301520"/>
            <a:ext cx="4857784" cy="25564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2857488" y="4572008"/>
            <a:ext cx="4429156" cy="1938992"/>
          </a:xfrm>
          <a:prstGeom prst="rect">
            <a:avLst/>
          </a:prstGeom>
          <a:solidFill>
            <a:srgbClr val="E0DFDC"/>
          </a:solidFill>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400" b="1" i="1" dirty="0">
                <a:latin typeface="Times New Roman" pitchFamily="18" charset="0"/>
                <a:cs typeface="Times New Roman" pitchFamily="18" charset="0"/>
              </a:rPr>
              <a:t>Маньчжурская операция, Южно-Сахалинская операция, Курильская десантная операция 1945 года</a:t>
            </a:r>
            <a:r>
              <a:rPr lang="ru-RU" sz="2400" b="1" i="1" dirty="0" smtClean="0">
                <a:latin typeface="Times New Roman" pitchFamily="18" charset="0"/>
                <a:cs typeface="Times New Roman" pitchFamily="18" charset="0"/>
              </a:rPr>
              <a:t>.</a:t>
            </a:r>
            <a:endParaRPr lang="ru-RU" sz="2400" b="1" i="1" dirty="0">
              <a:latin typeface="Times New Roman" pitchFamily="18" charset="0"/>
              <a:cs typeface="Times New Roman" pitchFamily="18" charset="0"/>
            </a:endParaRPr>
          </a:p>
          <a:p>
            <a:pPr algn="just"/>
            <a:endParaRPr lang="ru-RU" sz="2400" b="1" i="1"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71604" y="285728"/>
            <a:ext cx="714380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ctr">
              <a:defRPr/>
            </a:pPr>
            <a:r>
              <a:rPr lang="ru-RU" sz="2800" b="1" dirty="0" smtClean="0">
                <a:latin typeface="Times New Roman" pitchFamily="18" charset="0"/>
                <a:ea typeface="Calibri" pitchFamily="34" charset="0"/>
                <a:cs typeface="Times New Roman" pitchFamily="18" charset="0"/>
              </a:rPr>
              <a:t>Города-герои – 7б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4786314" y="5786454"/>
            <a:ext cx="3857652" cy="461665"/>
          </a:xfrm>
          <a:prstGeom prst="rect">
            <a:avLst/>
          </a:prstGeom>
          <a:solidFill>
            <a:srgbClr val="E0DFDC"/>
          </a:solidFill>
        </p:spPr>
        <p:txBody>
          <a:bodyPr wrap="square" rtlCol="0">
            <a:spAutoFit/>
          </a:bodyPr>
          <a:lstStyle/>
          <a:p>
            <a:pPr algn="just"/>
            <a:r>
              <a:rPr lang="ru-RU" sz="2400" b="1" i="1" dirty="0" smtClean="0">
                <a:latin typeface="Times New Roman" pitchFamily="18" charset="0"/>
                <a:cs typeface="Times New Roman" pitchFamily="18" charset="0"/>
              </a:rPr>
              <a:t>Крепость-герой Брест</a:t>
            </a:r>
            <a:endParaRPr lang="ru-RU" sz="2400" dirty="0">
              <a:latin typeface="Times New Roman" pitchFamily="18" charset="0"/>
              <a:cs typeface="Times New Roman" pitchFamily="18" charset="0"/>
            </a:endParaRPr>
          </a:p>
        </p:txBody>
      </p:sp>
      <p:sp>
        <p:nvSpPr>
          <p:cNvPr id="8" name="TextBox 7"/>
          <p:cNvSpPr txBox="1"/>
          <p:nvPr/>
        </p:nvSpPr>
        <p:spPr>
          <a:xfrm>
            <a:off x="1643042" y="1000108"/>
            <a:ext cx="7072362" cy="458587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sz="2400" dirty="0" smtClean="0">
                <a:latin typeface="Times New Roman" pitchFamily="18" charset="0"/>
                <a:cs typeface="Times New Roman" pitchFamily="18" charset="0"/>
              </a:rPr>
              <a:t>Если б камни могли говорить</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Под летящими вдаль облаками,</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Рассказали б о мужестве камни,</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Если б камни могли говорить…</a:t>
            </a:r>
          </a:p>
          <a:p>
            <a:r>
              <a:rPr lang="ru-RU" sz="2400" dirty="0" smtClean="0">
                <a:latin typeface="Times New Roman" pitchFamily="18" charset="0"/>
                <a:cs typeface="Times New Roman" pitchFamily="18" charset="0"/>
              </a:rPr>
              <a:t> </a:t>
            </a:r>
          </a:p>
          <a:p>
            <a:r>
              <a:rPr lang="ru-RU" sz="2400" dirty="0" smtClean="0">
                <a:latin typeface="Times New Roman" pitchFamily="18" charset="0"/>
                <a:cs typeface="Times New Roman" pitchFamily="18" charset="0"/>
              </a:rPr>
              <a:t>На границе родимой земли</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Вихревые сирены завыли,</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Встали мёртвые рядом с живыми</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И, обнявшись, в бессмертье ушли. </a:t>
            </a:r>
          </a:p>
          <a:p>
            <a:pPr algn="just"/>
            <a:r>
              <a:rPr lang="ru-RU" sz="2400" dirty="0" smtClean="0">
                <a:latin typeface="Times New Roman" pitchFamily="18" charset="0"/>
                <a:cs typeface="Times New Roman" pitchFamily="18" charset="0"/>
              </a:rPr>
              <a:t>	</a:t>
            </a:r>
            <a:r>
              <a:rPr lang="ru-RU" sz="2400" b="1" dirty="0" smtClean="0">
                <a:latin typeface="Times New Roman" pitchFamily="18" charset="0"/>
                <a:cs typeface="Times New Roman" pitchFamily="18" charset="0"/>
              </a:rPr>
              <a:t>Что защищали отважные воины, которым посвящено это стихотворение Роберта Рождественского?</a:t>
            </a:r>
            <a:endParaRPr lang="ru-RU" sz="20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218" name="Picture 2" descr="https://newauctionstatic.com.ua/offer_images/2018/06/26/02/big/Y/y1AGj7BsNnc/brest_krepost_geroj_sitall.jpg"/>
          <p:cNvPicPr>
            <a:picLocks noChangeAspect="1" noChangeArrowheads="1"/>
          </p:cNvPicPr>
          <p:nvPr/>
        </p:nvPicPr>
        <p:blipFill>
          <a:blip r:embed="rId4" cstate="print"/>
          <a:srcRect/>
          <a:stretch>
            <a:fillRect/>
          </a:stretch>
        </p:blipFill>
        <p:spPr bwMode="auto">
          <a:xfrm>
            <a:off x="6357950" y="1142984"/>
            <a:ext cx="2214578" cy="283920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71604" y="285728"/>
            <a:ext cx="4929222"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ctr">
              <a:defRPr/>
            </a:pPr>
            <a:r>
              <a:rPr lang="ru-RU" sz="2800" b="1" dirty="0" smtClean="0">
                <a:latin typeface="Times New Roman" pitchFamily="18" charset="0"/>
                <a:ea typeface="Calibri" pitchFamily="34" charset="0"/>
                <a:cs typeface="Times New Roman" pitchFamily="18" charset="0"/>
              </a:rPr>
              <a:t>Города-герои – 8б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4357686" y="6396335"/>
            <a:ext cx="3857652" cy="461665"/>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Мурманск</a:t>
            </a:r>
            <a:endParaRPr lang="ru-RU" sz="2400" dirty="0">
              <a:latin typeface="Times New Roman" pitchFamily="18" charset="0"/>
              <a:cs typeface="Times New Roman" pitchFamily="18" charset="0"/>
            </a:endParaRPr>
          </a:p>
        </p:txBody>
      </p:sp>
      <p:sp>
        <p:nvSpPr>
          <p:cNvPr id="8" name="TextBox 7"/>
          <p:cNvSpPr txBox="1"/>
          <p:nvPr/>
        </p:nvSpPr>
        <p:spPr>
          <a:xfrm>
            <a:off x="1500166" y="1214422"/>
            <a:ext cx="7286676" cy="495520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Этот город – один из самых</a:t>
            </a:r>
          </a:p>
          <a:p>
            <a:pPr algn="just"/>
            <a:r>
              <a:rPr lang="ru-RU" sz="2400" dirty="0" smtClean="0">
                <a:latin typeface="Times New Roman" pitchFamily="18" charset="0"/>
                <a:cs typeface="Times New Roman" pitchFamily="18" charset="0"/>
              </a:rPr>
              <a:t> «молодых» среди городов-героев:</a:t>
            </a:r>
          </a:p>
          <a:p>
            <a:pPr algn="just"/>
            <a:r>
              <a:rPr lang="ru-RU" sz="2400" dirty="0" smtClean="0">
                <a:latin typeface="Times New Roman" pitchFamily="18" charset="0"/>
                <a:cs typeface="Times New Roman" pitchFamily="18" charset="0"/>
              </a:rPr>
              <a:t> эту высшую степень отличия он получил 6 мая 1985 года. По расчётам немецкого командования, город должен был быть взят за несколько суток. Дважды - в июле и сентябре 1941 года немецкие войска предпринимали генеральное наступление, однако оно провалилось. Тогда враг атаковал город с воздуха, совершая в отдельные дни до 15-18 налётов. К концу войны город был практически полностью сожжён, но порт, через который шли грузы из стран-союзниц для снабжения страны и армии по ленд-лизу, не переставал работать. Назовите этот город-герой</a:t>
            </a:r>
            <a:endParaRPr lang="ru-RU" sz="20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194" name="Picture 2" descr="http://img.aucland.ru/market-photos/59/afe224bf89ab2b0.jpg"/>
          <p:cNvPicPr>
            <a:picLocks noChangeAspect="1" noChangeArrowheads="1"/>
          </p:cNvPicPr>
          <p:nvPr/>
        </p:nvPicPr>
        <p:blipFill>
          <a:blip r:embed="rId4" cstate="print"/>
          <a:srcRect/>
          <a:stretch>
            <a:fillRect/>
          </a:stretch>
        </p:blipFill>
        <p:spPr bwMode="auto">
          <a:xfrm>
            <a:off x="6643702" y="0"/>
            <a:ext cx="2500298" cy="1973919"/>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71604" y="285728"/>
            <a:ext cx="714380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ctr">
              <a:defRPr/>
            </a:pPr>
            <a:r>
              <a:rPr lang="ru-RU" sz="2800" b="1" dirty="0" smtClean="0">
                <a:latin typeface="Times New Roman" pitchFamily="18" charset="0"/>
                <a:ea typeface="Calibri" pitchFamily="34" charset="0"/>
                <a:cs typeface="Times New Roman" pitchFamily="18" charset="0"/>
              </a:rPr>
              <a:t>Города-герои – 9б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4357686" y="6143644"/>
            <a:ext cx="3857652" cy="461665"/>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Тула </a:t>
            </a:r>
            <a:endParaRPr lang="ru-RU" sz="2400" dirty="0">
              <a:latin typeface="Times New Roman" pitchFamily="18" charset="0"/>
              <a:cs typeface="Times New Roman" pitchFamily="18" charset="0"/>
            </a:endParaRPr>
          </a:p>
        </p:txBody>
      </p:sp>
      <p:sp>
        <p:nvSpPr>
          <p:cNvPr id="8" name="TextBox 7"/>
          <p:cNvSpPr txBox="1"/>
          <p:nvPr/>
        </p:nvSpPr>
        <p:spPr>
          <a:xfrm>
            <a:off x="2357422" y="1000108"/>
            <a:ext cx="6357982" cy="495520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На взятие этого города русских оружейников фашисты в октябре 1941 года бросили свои отборные войска: три танковых дивизии, одну моторизованную и полк «Великая Германия». Несмотря на самые ожесточённые атаки в течение 45 дней осады, город выстоял. Более того, жители города продолжали трудиться для фронта: ремонтировали танки, пушки разных калибров, пулемёты, винтовки и пистолеты, а предприятия «</a:t>
            </a:r>
            <a:r>
              <a:rPr lang="ru-RU" sz="2400" dirty="0" err="1" smtClean="0">
                <a:latin typeface="Times New Roman" pitchFamily="18" charset="0"/>
                <a:cs typeface="Times New Roman" pitchFamily="18" charset="0"/>
              </a:rPr>
              <a:t>Швейсоюза</a:t>
            </a:r>
            <a:r>
              <a:rPr lang="ru-RU" sz="2400" dirty="0" smtClean="0">
                <a:latin typeface="Times New Roman" pitchFamily="18" charset="0"/>
                <a:cs typeface="Times New Roman" pitchFamily="18" charset="0"/>
              </a:rPr>
              <a:t>» шили для Красной Армии обмундирование, бельё, маскировочные халаты, рукавицы. Назовите этот город-герой. </a:t>
            </a:r>
            <a:endParaRPr lang="ru-RU" sz="20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170" name="Picture 2" descr="http://smt.kgmtu.ru/assets/uploads/2019/03/DSC_0315-2000x2000.jpg"/>
          <p:cNvPicPr>
            <a:picLocks noChangeAspect="1" noChangeArrowheads="1"/>
          </p:cNvPicPr>
          <p:nvPr/>
        </p:nvPicPr>
        <p:blipFill>
          <a:blip r:embed="rId4" cstate="screen"/>
          <a:srcRect/>
          <a:stretch>
            <a:fillRect/>
          </a:stretch>
        </p:blipFill>
        <p:spPr bwMode="auto">
          <a:xfrm>
            <a:off x="0" y="3071786"/>
            <a:ext cx="2286016" cy="3786214"/>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71604" y="285728"/>
            <a:ext cx="714380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ctr">
              <a:defRPr/>
            </a:pPr>
            <a:r>
              <a:rPr lang="ru-RU" sz="2800" b="1" dirty="0" smtClean="0">
                <a:latin typeface="Times New Roman" pitchFamily="18" charset="0"/>
                <a:ea typeface="Calibri" pitchFamily="34" charset="0"/>
                <a:cs typeface="Times New Roman" pitchFamily="18" charset="0"/>
              </a:rPr>
              <a:t>Города-герои – 10б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4357686" y="6143644"/>
            <a:ext cx="3857652" cy="461665"/>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Смоленск</a:t>
            </a:r>
            <a:endParaRPr lang="ru-RU" sz="2400" dirty="0">
              <a:latin typeface="Times New Roman" pitchFamily="18" charset="0"/>
              <a:cs typeface="Times New Roman" pitchFamily="18" charset="0"/>
            </a:endParaRPr>
          </a:p>
        </p:txBody>
      </p:sp>
      <p:sp>
        <p:nvSpPr>
          <p:cNvPr id="8" name="TextBox 7"/>
          <p:cNvSpPr txBox="1"/>
          <p:nvPr/>
        </p:nvSpPr>
        <p:spPr>
          <a:xfrm>
            <a:off x="2285984" y="928670"/>
            <a:ext cx="6643734" cy="513986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С началом Великой Отечественной войны этот город оказался на пути главного удара фашистских войск по направлению к Москве. 10 июля 1941 года началось знаменитое сражение, в котором Красная Армия постоянными контратаками пыталась остановить наступающих немцев. В этой битве советские войска понесли тяжелейшие потери – более 700 тысяч человек, но задержка под этим городом не дала немцам выйти к Москве до наступления осенней распутицы и наступления холодов, а в конечном итоге привела к срыву всего плана «Барбаросса». Город был сдан гитлеровцам 29 июля 1941 года, его оккупация продлилась более двух лет, во время которых жители продолжали бороться с врагом, создавая партизанские отряды и ведя подпольную подрывную деятельность. 6 мая 1985 года он стал городом-героем. Что это за город?</a:t>
            </a:r>
            <a:endParaRPr lang="ru-RU" sz="22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146" name="Picture 2" descr="https://static.auction.ru/offer_images/cmn8/2019/07/02/02/big/9/9YCdj9trzyO/smolensk_gorod_geroj.jpg"/>
          <p:cNvPicPr>
            <a:picLocks noChangeAspect="1" noChangeArrowheads="1"/>
          </p:cNvPicPr>
          <p:nvPr/>
        </p:nvPicPr>
        <p:blipFill>
          <a:blip r:embed="rId4" cstate="print"/>
          <a:srcRect/>
          <a:stretch>
            <a:fillRect/>
          </a:stretch>
        </p:blipFill>
        <p:spPr bwMode="auto">
          <a:xfrm>
            <a:off x="0" y="4143356"/>
            <a:ext cx="2214546" cy="2714644"/>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71604" y="285728"/>
            <a:ext cx="4500594"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ctr">
              <a:defRPr/>
            </a:pPr>
            <a:r>
              <a:rPr lang="ru-RU" sz="2800" b="1" dirty="0" smtClean="0">
                <a:latin typeface="Times New Roman" pitchFamily="18" charset="0"/>
                <a:ea typeface="Calibri" pitchFamily="34" charset="0"/>
                <a:cs typeface="Times New Roman" pitchFamily="18" charset="0"/>
              </a:rPr>
              <a:t>Города-герои – 11б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4214810" y="6396335"/>
            <a:ext cx="3857652" cy="461665"/>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Киев – столица Украины</a:t>
            </a:r>
            <a:endParaRPr lang="ru-RU" sz="2400" dirty="0">
              <a:latin typeface="Times New Roman" pitchFamily="18" charset="0"/>
              <a:cs typeface="Times New Roman" pitchFamily="18" charset="0"/>
            </a:endParaRPr>
          </a:p>
        </p:txBody>
      </p:sp>
      <p:sp>
        <p:nvSpPr>
          <p:cNvPr id="8" name="TextBox 7"/>
          <p:cNvSpPr txBox="1"/>
          <p:nvPr/>
        </p:nvSpPr>
        <p:spPr>
          <a:xfrm>
            <a:off x="1571604" y="928670"/>
            <a:ext cx="7143800" cy="532453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Внезапный удар по этому </a:t>
            </a:r>
          </a:p>
          <a:p>
            <a:pPr algn="just"/>
            <a:r>
              <a:rPr lang="ru-RU" sz="2400" dirty="0" smtClean="0">
                <a:latin typeface="Times New Roman" pitchFamily="18" charset="0"/>
                <a:cs typeface="Times New Roman" pitchFamily="18" charset="0"/>
              </a:rPr>
              <a:t>городу немецкие войска нанесли </a:t>
            </a:r>
          </a:p>
          <a:p>
            <a:pPr algn="just"/>
            <a:r>
              <a:rPr lang="ru-RU" sz="2400" dirty="0" smtClean="0">
                <a:latin typeface="Times New Roman" pitchFamily="18" charset="0"/>
                <a:cs typeface="Times New Roman" pitchFamily="18" charset="0"/>
              </a:rPr>
              <a:t>с воздуха 22 июня 1941 года – в самые первые часы войны, но его ожесточённая оборона продолжалась до 19 сентября 1941 года. Занявшие город немецко-фашистские захватчики установили в нём режим жестокой оккупации: более 200 тысяч горожан были уничтожены, а около 100 тысяч отправлены в Германию на принудительные работы. Трагедия Бабьего Яра – лесного урочища под городом, в котором были расстреляны свыше ста тысяч мирных жителей, евреев, цыган и советских военнопленных, потрясла весь мир. Город, превратившийся в руины, был освобожден 6 ноября 1943 года. Назовите его. </a:t>
            </a:r>
            <a:endParaRPr lang="ru-RU" sz="22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22" name="AutoShape 2" descr="https://cdn1.slus.name/70/41/704128fdd33e14953ac978e12e85fa58.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124" name="AutoShape 4" descr="https://cdn1.slus.name/70/41/704128fdd33e14953ac978e12e85fa58.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126" name="AutoShape 6" descr="https://cdn1.slus.name/70/41/704128fdd33e14953ac978e12e85fa58.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5128" name="Picture 8" descr="https://static.auction.ru/offer_images/2015/08/12/10/big/W/WEPnCHdRAUI/geraldika_gorod_geroj_kiev_sk.jpg"/>
          <p:cNvPicPr>
            <a:picLocks noChangeAspect="1" noChangeArrowheads="1"/>
          </p:cNvPicPr>
          <p:nvPr/>
        </p:nvPicPr>
        <p:blipFill>
          <a:blip r:embed="rId4" cstate="screen"/>
          <a:srcRect/>
          <a:stretch>
            <a:fillRect/>
          </a:stretch>
        </p:blipFill>
        <p:spPr bwMode="auto">
          <a:xfrm>
            <a:off x="6286512" y="0"/>
            <a:ext cx="2857488" cy="1857364"/>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71604" y="285728"/>
            <a:ext cx="714380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ctr">
              <a:defRPr/>
            </a:pPr>
            <a:r>
              <a:rPr lang="ru-RU" sz="2800" b="1" dirty="0" smtClean="0">
                <a:latin typeface="Times New Roman" pitchFamily="18" charset="0"/>
                <a:ea typeface="Calibri" pitchFamily="34" charset="0"/>
                <a:cs typeface="Times New Roman" pitchFamily="18" charset="0"/>
              </a:rPr>
              <a:t>Города-герои – 12б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3643306" y="6396335"/>
            <a:ext cx="4429156" cy="461665"/>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Минск – столица Белоруссии</a:t>
            </a:r>
            <a:endParaRPr lang="ru-RU" sz="2400" dirty="0">
              <a:latin typeface="Times New Roman" pitchFamily="18" charset="0"/>
              <a:cs typeface="Times New Roman" pitchFamily="18" charset="0"/>
            </a:endParaRPr>
          </a:p>
        </p:txBody>
      </p:sp>
      <p:sp>
        <p:nvSpPr>
          <p:cNvPr id="8" name="TextBox 7"/>
          <p:cNvSpPr txBox="1"/>
          <p:nvPr/>
        </p:nvSpPr>
        <p:spPr>
          <a:xfrm>
            <a:off x="1571604" y="928670"/>
            <a:ext cx="7143800" cy="513986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Этот город с первых дней Великой Отечественной войны оказался в самом центре сражений, так как находился на направлении главного удара гитлеровцев на Москву. Передовые части войск врага подошли к городу уже 26 июня 1941 года. Их встретила всего лишь одна 64-я стрелковая дивизия, которая только за три дня ожесточённых боев уничтожила около 300 авто- и бронемашин противника, а также много танковой техники. После упорных и тяжёлых боев 28 июня советские войска были вынуждены отступить и оставить город. Но мужественные жители  не покорились врагу, в городе действовали подпольные группы и диверсионные отряды, на счету которых свыше 1500 диверсий. В городе  было взорвано несколько объектов военного и административного значения, а также неоднократно выводился из строя городской железнодорожный узел. Как называется этот мужественный город-герой?</a:t>
            </a:r>
            <a:endParaRPr lang="ru-RU" sz="22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71604" y="0"/>
            <a:ext cx="714380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ctr">
              <a:defRPr/>
            </a:pPr>
            <a:r>
              <a:rPr lang="ru-RU" sz="2800" b="1" dirty="0" smtClean="0">
                <a:latin typeface="Times New Roman" pitchFamily="18" charset="0"/>
                <a:ea typeface="Calibri" pitchFamily="34" charset="0"/>
                <a:cs typeface="Times New Roman" pitchFamily="18" charset="0"/>
              </a:rPr>
              <a:t>Города-герои – 13б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3643306" y="6396335"/>
            <a:ext cx="4429156" cy="461665"/>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Одесса</a:t>
            </a:r>
            <a:endParaRPr lang="ru-RU" sz="2400" dirty="0">
              <a:latin typeface="Times New Roman" pitchFamily="18" charset="0"/>
              <a:cs typeface="Times New Roman" pitchFamily="18" charset="0"/>
            </a:endParaRPr>
          </a:p>
        </p:txBody>
      </p:sp>
      <p:sp>
        <p:nvSpPr>
          <p:cNvPr id="8" name="TextBox 7"/>
          <p:cNvSpPr txBox="1"/>
          <p:nvPr/>
        </p:nvSpPr>
        <p:spPr>
          <a:xfrm>
            <a:off x="1428728" y="642918"/>
            <a:ext cx="6500858" cy="575542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Оборона этого черноморского города вошла в историю как одна из ярких страниц Великой Отечественной войны. Первый большой штурм города фашистские войска предприняли 20 августа 1941 года. Героическая защита продолжалась 73 дня.  Но город пришлось оставить 16 октября 1941 года. Один из участников обороны вспоминал: «Многие высыпали в карман из кисета махорку, а в кисет землю и клялись: «Мы еще вернёмся…» Советские воины сдержали обещание: спустя 907 дней оккупации, 10 апреля 1944-го года город был освобождён. </a:t>
            </a:r>
          </a:p>
          <a:p>
            <a:r>
              <a:rPr lang="ru-RU" sz="2000" dirty="0" smtClean="0">
                <a:latin typeface="Times New Roman" pitchFamily="18" charset="0"/>
                <a:cs typeface="Times New Roman" pitchFamily="18" charset="0"/>
              </a:rPr>
              <a:t>Родная земля, где мой друг молодой</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Лежал, обжигаемый боем.</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Недаром венок ему свит золотой,</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И назван мой город Героем!</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И назван мой город Героем, у Чёрного моря.</a:t>
            </a:r>
          </a:p>
          <a:p>
            <a:pPr algn="just"/>
            <a:r>
              <a:rPr lang="ru-RU" sz="2000" b="1" dirty="0" smtClean="0">
                <a:latin typeface="Times New Roman" pitchFamily="18" charset="0"/>
                <a:cs typeface="Times New Roman" pitchFamily="18" charset="0"/>
              </a:rPr>
              <a:t>Так писал о своём родном городе поэт-фронтовик Семён Кирсанов. Какой же город назван Героем? </a:t>
            </a:r>
            <a:endParaRPr lang="ru-RU" sz="22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074" name="Picture 2" descr="https://files.voenpro.ru/products/znachok-gorod-odessa.1600x1600.jpg"/>
          <p:cNvPicPr>
            <a:picLocks noChangeAspect="1" noChangeArrowheads="1"/>
          </p:cNvPicPr>
          <p:nvPr/>
        </p:nvPicPr>
        <p:blipFill>
          <a:blip r:embed="rId4" cstate="print"/>
          <a:srcRect/>
          <a:stretch>
            <a:fillRect/>
          </a:stretch>
        </p:blipFill>
        <p:spPr bwMode="auto">
          <a:xfrm>
            <a:off x="7858148" y="0"/>
            <a:ext cx="1285852" cy="635795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71604" y="285728"/>
            <a:ext cx="714380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ctr">
              <a:defRPr/>
            </a:pPr>
            <a:r>
              <a:rPr lang="ru-RU" sz="2800" b="1" dirty="0" smtClean="0">
                <a:latin typeface="Times New Roman" pitchFamily="18" charset="0"/>
                <a:ea typeface="Calibri" pitchFamily="34" charset="0"/>
                <a:cs typeface="Times New Roman" pitchFamily="18" charset="0"/>
              </a:rPr>
              <a:t>Города-герои – 14б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3643306" y="6396335"/>
            <a:ext cx="4429156" cy="461665"/>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Новороссийск</a:t>
            </a:r>
            <a:endParaRPr lang="ru-RU" sz="2400" dirty="0">
              <a:latin typeface="Times New Roman" pitchFamily="18" charset="0"/>
              <a:cs typeface="Times New Roman" pitchFamily="18" charset="0"/>
            </a:endParaRPr>
          </a:p>
        </p:txBody>
      </p:sp>
      <p:sp>
        <p:nvSpPr>
          <p:cNvPr id="8" name="TextBox 7"/>
          <p:cNvSpPr txBox="1"/>
          <p:nvPr/>
        </p:nvSpPr>
        <p:spPr>
          <a:xfrm>
            <a:off x="1428728" y="928670"/>
            <a:ext cx="7500990" cy="532453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О героизме защитников этого черноморского города свидетельствует мемориальный комплекс «Малая земля», расположенный в районе мыса Мысхако. Именно на этом плацдарме размером в 30 квадратных километров проводилась морская десантная операция 18-й десантной армии Черноморской группы войск и Черноморского флота. Героическая оборона этого клочка земли продолжалась 225 дней с 4 февраля по 16 сентября 1943 года, завершившись освобождением города. О том, насколько кровопролитна была десантная операция на </a:t>
            </a:r>
          </a:p>
          <a:p>
            <a:pPr algn="just"/>
            <a:r>
              <a:rPr lang="ru-RU" sz="2000" dirty="0" smtClean="0">
                <a:latin typeface="Times New Roman" pitchFamily="18" charset="0"/>
                <a:cs typeface="Times New Roman" pitchFamily="18" charset="0"/>
              </a:rPr>
              <a:t>Малой земле, говорит следующий факт: на каждого</a:t>
            </a:r>
          </a:p>
          <a:p>
            <a:pPr algn="just"/>
            <a:r>
              <a:rPr lang="ru-RU" sz="2000" dirty="0" smtClean="0">
                <a:latin typeface="Times New Roman" pitchFamily="18" charset="0"/>
                <a:cs typeface="Times New Roman" pitchFamily="18" charset="0"/>
              </a:rPr>
              <a:t>защитника небольшого плацдарма пришлось </a:t>
            </a:r>
          </a:p>
          <a:p>
            <a:pPr algn="just"/>
            <a:r>
              <a:rPr lang="ru-RU" sz="2000" dirty="0" smtClean="0">
                <a:latin typeface="Times New Roman" pitchFamily="18" charset="0"/>
                <a:cs typeface="Times New Roman" pitchFamily="18" charset="0"/>
              </a:rPr>
              <a:t>1253 килограмма металла в виде фашистских бомб, </a:t>
            </a:r>
          </a:p>
          <a:p>
            <a:pPr algn="just"/>
            <a:r>
              <a:rPr lang="ru-RU" sz="2000" dirty="0" smtClean="0">
                <a:latin typeface="Times New Roman" pitchFamily="18" charset="0"/>
                <a:cs typeface="Times New Roman" pitchFamily="18" charset="0"/>
              </a:rPr>
              <a:t>мин, гранат, артиллерийских снарядов. </a:t>
            </a:r>
          </a:p>
          <a:p>
            <a:r>
              <a:rPr lang="ru-RU" sz="2000" dirty="0" smtClean="0">
                <a:latin typeface="Times New Roman" pitchFamily="18" charset="0"/>
                <a:cs typeface="Times New Roman" pitchFamily="18" charset="0"/>
              </a:rPr>
              <a:t>Словно Феникс, после боя</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Город с пепла поднялся.</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Имена своих героев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Помнит Малая земля.    	</a:t>
            </a:r>
            <a:r>
              <a:rPr lang="ru-RU" sz="2000" b="1" dirty="0" smtClean="0">
                <a:latin typeface="Times New Roman" pitchFamily="18" charset="0"/>
                <a:cs typeface="Times New Roman" pitchFamily="18" charset="0"/>
              </a:rPr>
              <a:t>О каком городе идёт речь?</a:t>
            </a:r>
            <a:endParaRPr lang="ru-RU" sz="22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050" name="Picture 2" descr="http://img.aucland.ru/market-photos/346/c3c8.jpg"/>
          <p:cNvPicPr>
            <a:picLocks noChangeAspect="1" noChangeArrowheads="1"/>
          </p:cNvPicPr>
          <p:nvPr/>
        </p:nvPicPr>
        <p:blipFill>
          <a:blip r:embed="rId4" cstate="screen"/>
          <a:srcRect/>
          <a:stretch>
            <a:fillRect/>
          </a:stretch>
        </p:blipFill>
        <p:spPr bwMode="auto">
          <a:xfrm>
            <a:off x="7358082" y="3500438"/>
            <a:ext cx="1500166" cy="278608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71604" y="285728"/>
            <a:ext cx="714380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ctr">
              <a:defRPr/>
            </a:pPr>
            <a:r>
              <a:rPr lang="ru-RU" sz="2800" b="1" dirty="0" smtClean="0">
                <a:latin typeface="Times New Roman" pitchFamily="18" charset="0"/>
                <a:ea typeface="Calibri" pitchFamily="34" charset="0"/>
                <a:cs typeface="Times New Roman" pitchFamily="18" charset="0"/>
              </a:rPr>
              <a:t>Города-герои – 15б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3643306" y="6396335"/>
            <a:ext cx="4429156" cy="461665"/>
          </a:xfrm>
          <a:prstGeom prst="rect">
            <a:avLst/>
          </a:prstGeom>
          <a:solidFill>
            <a:srgbClr val="E0DFDC"/>
          </a:solidFill>
        </p:spPr>
        <p:txBody>
          <a:bodyPr wrap="square" rtlCol="0">
            <a:spAutoFit/>
          </a:bodyPr>
          <a:lstStyle/>
          <a:p>
            <a:pPr algn="ctr"/>
            <a:r>
              <a:rPr lang="ru-RU" sz="2400" b="1" i="1" dirty="0" smtClean="0">
                <a:latin typeface="Times New Roman" pitchFamily="18" charset="0"/>
                <a:cs typeface="Times New Roman" pitchFamily="18" charset="0"/>
              </a:rPr>
              <a:t>Керчь</a:t>
            </a:r>
            <a:endParaRPr lang="ru-RU" sz="2400" dirty="0">
              <a:latin typeface="Times New Roman" pitchFamily="18" charset="0"/>
              <a:cs typeface="Times New Roman" pitchFamily="18" charset="0"/>
            </a:endParaRPr>
          </a:p>
        </p:txBody>
      </p:sp>
      <p:sp>
        <p:nvSpPr>
          <p:cNvPr id="8" name="TextBox 7"/>
          <p:cNvSpPr txBox="1"/>
          <p:nvPr/>
        </p:nvSpPr>
        <p:spPr>
          <a:xfrm>
            <a:off x="1571604" y="928670"/>
            <a:ext cx="7143800" cy="483209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Этот город был одним из первых, попавших под удар немецко-фашистских войск в начале Великой Отечественной войны. За всё время через него четырежды проходила линия фронта и за годы войны город был дважды оккупирован немецко-фашистскими войсками. Легендарной страницей, вписанной в историю Великой Отечественной войны, стала упорная борьба и длительная оборона в </a:t>
            </a:r>
            <a:r>
              <a:rPr lang="ru-RU" sz="2000" dirty="0" err="1" smtClean="0">
                <a:latin typeface="Times New Roman" pitchFamily="18" charset="0"/>
                <a:cs typeface="Times New Roman" pitchFamily="18" charset="0"/>
              </a:rPr>
              <a:t>Аджимушкайских</a:t>
            </a:r>
            <a:r>
              <a:rPr lang="ru-RU" sz="2000" dirty="0" smtClean="0">
                <a:latin typeface="Times New Roman" pitchFamily="18" charset="0"/>
                <a:cs typeface="Times New Roman" pitchFamily="18" charset="0"/>
              </a:rPr>
              <a:t> каменоломнях. Лишённые света, пищи и воды, 13 тысяч партизан длительное время мужественно сражались с фашистами, погибали, но не сдавались врагу. К моменту освобождения города 11 апреля 1944 года в живых из 13 тысяч остались всего 48 </a:t>
            </a:r>
            <a:r>
              <a:rPr lang="ru-RU" sz="2000" dirty="0" err="1" smtClean="0">
                <a:latin typeface="Times New Roman" pitchFamily="18" charset="0"/>
                <a:cs typeface="Times New Roman" pitchFamily="18" charset="0"/>
              </a:rPr>
              <a:t>аджимушкайских</a:t>
            </a:r>
            <a:r>
              <a:rPr lang="ru-RU" sz="2000" dirty="0" smtClean="0">
                <a:latin typeface="Times New Roman" pitchFamily="18" charset="0"/>
                <a:cs typeface="Times New Roman" pitchFamily="18" charset="0"/>
              </a:rPr>
              <a:t> партизан. Освобождение города от фашистских войск положило начало освобождению всего Крымского полуострова. Как называется легендарный город-герой?</a:t>
            </a:r>
            <a:endParaRPr lang="ru-RU" sz="22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descr="http://img.aucland.ru/market-photos/346/91247_1.jpg"/>
          <p:cNvPicPr>
            <a:picLocks noChangeAspect="1" noChangeArrowheads="1"/>
          </p:cNvPicPr>
          <p:nvPr/>
        </p:nvPicPr>
        <p:blipFill>
          <a:blip r:embed="rId4" cstate="screen"/>
          <a:srcRect/>
          <a:stretch>
            <a:fillRect/>
          </a:stretch>
        </p:blipFill>
        <p:spPr bwMode="auto">
          <a:xfrm>
            <a:off x="0" y="2928910"/>
            <a:ext cx="1428728" cy="392909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500430" y="1142984"/>
            <a:ext cx="5357850" cy="4893647"/>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400" dirty="0" smtClean="0">
                <a:latin typeface="Times New Roman" pitchFamily="18" charset="0"/>
                <a:cs typeface="Times New Roman" pitchFamily="18" charset="0"/>
              </a:rPr>
              <a:t>Ещё в предвоенные годы командование советской армии прекрасно понимало, что авиация будет играть одну из важнейших ролей в предстоящей войне. Надеяться на одни истребители было нельзя. Они не могли в полной мере защитить воздушное пространство СССР. Именно поэтому на вооружении Красной Армии были специальные орудия, которые эффективно сбивали вражеские самолеты наземным огнем. Как называются подобные орудия? </a:t>
            </a:r>
            <a:endParaRPr lang="ru-RU" sz="2400" b="1" dirty="0">
              <a:latin typeface="Times New Roman" pitchFamily="18" charset="0"/>
              <a:cs typeface="Times New Roman" pitchFamily="18" charset="0"/>
            </a:endParaRPr>
          </a:p>
        </p:txBody>
      </p:sp>
      <p:sp>
        <p:nvSpPr>
          <p:cNvPr id="4" name="Прямоугольник 3"/>
          <p:cNvSpPr/>
          <p:nvPr/>
        </p:nvSpPr>
        <p:spPr>
          <a:xfrm>
            <a:off x="1285852" y="214290"/>
            <a:ext cx="7858148"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Вооружение в годы Великой Отечественной войны </a:t>
            </a:r>
            <a:r>
              <a:rPr lang="ru-RU" sz="2400" b="1" dirty="0" smtClean="0">
                <a:latin typeface="Times New Roman" pitchFamily="18" charset="0"/>
                <a:ea typeface="Calibri" pitchFamily="34" charset="0"/>
                <a:cs typeface="Times New Roman" pitchFamily="18" charset="0"/>
              </a:rPr>
              <a:t>– 6б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85720" y="6072206"/>
            <a:ext cx="2928926" cy="46166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400" b="1" i="1" dirty="0" smtClean="0">
                <a:latin typeface="Times New Roman" pitchFamily="18" charset="0"/>
                <a:cs typeface="Times New Roman" pitchFamily="18" charset="0"/>
              </a:rPr>
              <a:t>Зенитные орудия</a:t>
            </a:r>
            <a:endParaRPr lang="ru-RU" sz="24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214346" y="0"/>
            <a:ext cx="2485468" cy="1357298"/>
          </a:xfrm>
          <a:prstGeom prst="rect">
            <a:avLst/>
          </a:prstGeom>
          <a:noFill/>
        </p:spPr>
      </p:pic>
      <p:pic>
        <p:nvPicPr>
          <p:cNvPr id="2" name="Picture 2" descr="https://avatars.mds.yandex.net/get-pdb/2441564/83b17958-1925-450b-a796-791a9c6d9387/s1200"/>
          <p:cNvPicPr>
            <a:picLocks noChangeAspect="1" noChangeArrowheads="1"/>
          </p:cNvPicPr>
          <p:nvPr/>
        </p:nvPicPr>
        <p:blipFill>
          <a:blip r:embed="rId4" cstate="print"/>
          <a:srcRect l="18390" r="12644"/>
          <a:stretch>
            <a:fillRect/>
          </a:stretch>
        </p:blipFill>
        <p:spPr bwMode="auto">
          <a:xfrm>
            <a:off x="214282" y="1643050"/>
            <a:ext cx="3214710" cy="38263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857356" y="214290"/>
            <a:ext cx="7286644"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tabLst>
                <a:tab pos="719138" algn="l"/>
              </a:tabLst>
              <a:defRPr/>
            </a:pPr>
            <a:r>
              <a:rPr lang="ru-RU" sz="2400" b="1" dirty="0" smtClean="0">
                <a:latin typeface="Times New Roman" pitchFamily="18" charset="0"/>
                <a:cs typeface="Times New Roman" pitchFamily="18" charset="0"/>
              </a:rPr>
              <a:t>Полководцы Великой Отечественной войны </a:t>
            </a:r>
            <a:r>
              <a:rPr lang="ru-RU" sz="2800" b="1" dirty="0" smtClean="0">
                <a:latin typeface="Times New Roman" pitchFamily="18" charset="0"/>
                <a:ea typeface="Calibri" pitchFamily="34" charset="0"/>
                <a:cs typeface="Times New Roman" pitchFamily="18" charset="0"/>
              </a:rPr>
              <a:t>– </a:t>
            </a:r>
            <a:r>
              <a:rPr lang="ru-RU" sz="2400" b="1" dirty="0" smtClean="0">
                <a:latin typeface="Times New Roman" pitchFamily="18" charset="0"/>
                <a:ea typeface="Calibri" pitchFamily="34" charset="0"/>
                <a:cs typeface="Times New Roman" pitchFamily="18" charset="0"/>
              </a:rPr>
              <a:t>1б.</a:t>
            </a:r>
            <a:endParaRPr lang="ru-RU" sz="2800" b="1" dirty="0">
              <a:latin typeface="Times New Roman" pitchFamily="18" charset="0"/>
              <a:ea typeface="Calibri" pitchFamily="34" charset="0"/>
              <a:cs typeface="Times New Roman" pitchFamily="18" charset="0"/>
            </a:endParaRPr>
          </a:p>
        </p:txBody>
      </p:sp>
      <p:sp>
        <p:nvSpPr>
          <p:cNvPr id="1025" name="Rectangle 1"/>
          <p:cNvSpPr>
            <a:spLocks noChangeArrowheads="1"/>
          </p:cNvSpPr>
          <p:nvPr/>
        </p:nvSpPr>
        <p:spPr bwMode="auto">
          <a:xfrm>
            <a:off x="3143240" y="714356"/>
            <a:ext cx="564357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4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«Все великие полководцы были великими знатоками души человека». 			П.И. </a:t>
            </a:r>
            <a:r>
              <a:rPr kumimoji="0" lang="ru-RU" sz="2400" b="1"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Изместьев</a:t>
            </a:r>
            <a:endParaRPr kumimoji="0" lang="ru-RU" sz="32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6" name="TextBox 5"/>
          <p:cNvSpPr txBox="1"/>
          <p:nvPr/>
        </p:nvSpPr>
        <p:spPr>
          <a:xfrm>
            <a:off x="5072066" y="1857365"/>
            <a:ext cx="3857652" cy="5000636"/>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Какой советский полководец по поручению Верховного Главнокомандования  Вооружёнными Силами СССР 8 мая 1945 года подписал Акт о безоговорочной капитуляции Германии, а 24 июня 1945 года принимал в Москве Парад Победы? </a:t>
            </a:r>
          </a:p>
          <a:p>
            <a:pPr algn="just"/>
            <a:r>
              <a:rPr lang="ru-RU" sz="2400" dirty="0" smtClean="0">
                <a:latin typeface="Times New Roman" pitchFamily="18" charset="0"/>
                <a:cs typeface="Times New Roman" pitchFamily="18" charset="0"/>
              </a:rPr>
              <a:t>Как в народе называют этого полководца?</a:t>
            </a:r>
            <a:endParaRPr lang="ru-RU" sz="2400" b="1" dirty="0">
              <a:latin typeface="Times New Roman" pitchFamily="18"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033" name="Picture 9" descr="https://mtdata.ru/u18/photoE66B/20161610893-0/original.jpg"/>
          <p:cNvPicPr>
            <a:picLocks noChangeAspect="1" noChangeArrowheads="1"/>
          </p:cNvPicPr>
          <p:nvPr/>
        </p:nvPicPr>
        <p:blipFill>
          <a:blip r:embed="rId2" cstate="print"/>
          <a:srcRect/>
          <a:stretch>
            <a:fillRect/>
          </a:stretch>
        </p:blipFill>
        <p:spPr bwMode="auto">
          <a:xfrm>
            <a:off x="214282" y="1857364"/>
            <a:ext cx="4000528" cy="41433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extBox 10"/>
          <p:cNvSpPr txBox="1"/>
          <p:nvPr/>
        </p:nvSpPr>
        <p:spPr>
          <a:xfrm>
            <a:off x="285720" y="6150114"/>
            <a:ext cx="3929090"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Георгий Константинович</a:t>
            </a:r>
          </a:p>
          <a:p>
            <a:pPr algn="ctr"/>
            <a:r>
              <a:rPr lang="ru-RU" sz="2000" b="1" i="1" dirty="0" smtClean="0">
                <a:latin typeface="Times New Roman" pitchFamily="18" charset="0"/>
                <a:cs typeface="Times New Roman" pitchFamily="18" charset="0"/>
              </a:rPr>
              <a:t> Жуков – маршал Победы</a:t>
            </a:r>
            <a:endParaRPr lang="ru-RU" sz="2000" dirty="0">
              <a:latin typeface="Times New Roman" pitchFamily="18" charset="0"/>
              <a:cs typeface="Times New Roman" pitchFamily="18" charset="0"/>
            </a:endParaRPr>
          </a:p>
        </p:txBody>
      </p:sp>
      <p:pic>
        <p:nvPicPr>
          <p:cNvPr id="1035" name="Picture 11" descr="https://www.livekuban.ru/upload/iblock/2ab/kapitulyatsiya.jpg"/>
          <p:cNvPicPr>
            <a:picLocks noChangeAspect="1" noChangeArrowheads="1"/>
          </p:cNvPicPr>
          <p:nvPr/>
        </p:nvPicPr>
        <p:blipFill>
          <a:blip r:embed="rId3" cstate="print"/>
          <a:srcRect/>
          <a:stretch>
            <a:fillRect/>
          </a:stretch>
        </p:blipFill>
        <p:spPr bwMode="auto">
          <a:xfrm>
            <a:off x="0" y="1857364"/>
            <a:ext cx="5000627" cy="50006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Управляющая кнопка: далее 12">
            <a:hlinkClick r:id="rId4"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15" name="Picture 2" descr="https://avatars.mds.yandex.net/get-pdb/1942510/f0190d95-6e33-4f55-972d-7f46fc6c9e36/s1200?webp=false"/>
          <p:cNvPicPr>
            <a:picLocks noChangeAspect="1" noChangeArrowheads="1"/>
          </p:cNvPicPr>
          <p:nvPr/>
        </p:nvPicPr>
        <p:blipFill>
          <a:blip r:embed="rId5"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nodeType="clickEffect">
                                  <p:stCondLst>
                                    <p:cond delay="0"/>
                                  </p:stCondLst>
                                  <p:childTnLst>
                                    <p:animEffect transition="out" filter="diamond(in)">
                                      <p:cBhvr>
                                        <p:cTn id="6" dur="2000"/>
                                        <p:tgtEl>
                                          <p:spTgt spid="1035"/>
                                        </p:tgtEl>
                                      </p:cBhvr>
                                    </p:animEffect>
                                    <p:set>
                                      <p:cBhvr>
                                        <p:cTn id="7" dur="1" fill="hold">
                                          <p:stCondLst>
                                            <p:cond delay="1999"/>
                                          </p:stCondLst>
                                        </p:cTn>
                                        <p:tgtEl>
                                          <p:spTgt spid="10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214678" y="856357"/>
            <a:ext cx="5715040" cy="4832092"/>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200" dirty="0" smtClean="0">
                <a:latin typeface="Times New Roman" pitchFamily="18" charset="0"/>
                <a:cs typeface="Times New Roman" pitchFamily="18" charset="0"/>
              </a:rPr>
              <a:t>Значение пулемётов для пехоты трудно переоценить. Даже один вовремя вступивший в дело пулемёт мог остановить вражескую атаку. Для ручных пулемётов нормальной считалась «живучесть» в 10 тысяч выстрелов, но «живучесть» этого оружия - 75-100 тысяч выстрелов. Этот вид пулемёта был принят на вооружение РККА ещё в 1927 году. Он оказался довольно удачным и надёжным и в качестве основного оружия огневой поддержки пехоты звена взвод - рота массово использовался вплоть до конца Великой Отечественной войны. Как называется этот пулемёт, кто его создатель?</a:t>
            </a:r>
            <a:endParaRPr lang="ru-RU" sz="2200" b="1" dirty="0">
              <a:latin typeface="Times New Roman" pitchFamily="18" charset="0"/>
              <a:cs typeface="Times New Roman" pitchFamily="18" charset="0"/>
            </a:endParaRPr>
          </a:p>
        </p:txBody>
      </p:sp>
      <p:sp>
        <p:nvSpPr>
          <p:cNvPr id="4" name="Прямоугольник 3"/>
          <p:cNvSpPr/>
          <p:nvPr/>
        </p:nvSpPr>
        <p:spPr>
          <a:xfrm>
            <a:off x="1285852" y="214290"/>
            <a:ext cx="7858148"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Вооружение в годы Великой Отечественной войны </a:t>
            </a:r>
            <a:r>
              <a:rPr lang="ru-RU" sz="2400" b="1" dirty="0" smtClean="0">
                <a:latin typeface="Times New Roman" pitchFamily="18" charset="0"/>
                <a:ea typeface="Calibri" pitchFamily="34" charset="0"/>
                <a:cs typeface="Times New Roman" pitchFamily="18" charset="0"/>
              </a:rPr>
              <a:t>– 7б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0" y="5842337"/>
            <a:ext cx="8001024"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Ручной пулемёт ДП (Дегтярев, пехотный) и его модернизированный вариант ДПМ. Конструктор пулемёта генерал-майор Василий Алексеевич Дегтярёв</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214346" y="0"/>
            <a:ext cx="2485468" cy="1357298"/>
          </a:xfrm>
          <a:prstGeom prst="rect">
            <a:avLst/>
          </a:prstGeom>
          <a:noFill/>
        </p:spPr>
      </p:pic>
      <p:sp>
        <p:nvSpPr>
          <p:cNvPr id="9218" name="AutoShape 2" descr="Machine gun DP MON.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9220" name="AutoShape 4" descr="Machine gun DP MON.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9221" name="Picture 5" descr="C:\Users\user\Downloads\Machine_gun_DP_MON.jpg"/>
          <p:cNvPicPr>
            <a:picLocks noChangeAspect="1" noChangeArrowheads="1"/>
          </p:cNvPicPr>
          <p:nvPr/>
        </p:nvPicPr>
        <p:blipFill>
          <a:blip r:embed="rId4" cstate="screen"/>
          <a:srcRect/>
          <a:stretch>
            <a:fillRect/>
          </a:stretch>
        </p:blipFill>
        <p:spPr bwMode="auto">
          <a:xfrm>
            <a:off x="0" y="4286256"/>
            <a:ext cx="3214679" cy="1428760"/>
          </a:xfrm>
          <a:prstGeom prst="rect">
            <a:avLst/>
          </a:prstGeom>
          <a:noFill/>
          <a:effectLst>
            <a:softEdge rad="127000"/>
          </a:effectLst>
        </p:spPr>
      </p:pic>
      <p:pic>
        <p:nvPicPr>
          <p:cNvPr id="9223" name="Picture 7" descr="https://imageup.ru/img265/3183131/imag1006.jpg"/>
          <p:cNvPicPr>
            <a:picLocks noChangeAspect="1" noChangeArrowheads="1"/>
          </p:cNvPicPr>
          <p:nvPr/>
        </p:nvPicPr>
        <p:blipFill>
          <a:blip r:embed="rId5" cstate="screen"/>
          <a:srcRect/>
          <a:stretch>
            <a:fillRect/>
          </a:stretch>
        </p:blipFill>
        <p:spPr bwMode="auto">
          <a:xfrm>
            <a:off x="500034" y="1285860"/>
            <a:ext cx="2286318" cy="30718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500430" y="928670"/>
            <a:ext cx="5357850" cy="4832092"/>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200" dirty="0" smtClean="0">
                <a:latin typeface="Times New Roman" pitchFamily="18" charset="0"/>
                <a:cs typeface="Times New Roman" pitchFamily="18" charset="0"/>
              </a:rPr>
              <a:t>Огромный вклад в разгром армий фашистской Германии внесли советские боевые машины реактивной артиллерии БМ-13 – знаменитые «катюши». Немцы страшно боялись «катюш», в панике покидали укрепления, узнав о приближении батарей залпового огня. Захваченные в плен враги неоднократно спрашивали, что за «гнев божий» обрушился на них, что за новое оружие придумали русские? А когда и где впервые в годы Великой Отечественной войны раздался залп боевой машины реактивной артиллерии БМ-13?</a:t>
            </a:r>
            <a:endParaRPr lang="ru-RU" sz="2200" b="1" dirty="0">
              <a:latin typeface="Times New Roman" pitchFamily="18" charset="0"/>
              <a:cs typeface="Times New Roman" pitchFamily="18" charset="0"/>
            </a:endParaRPr>
          </a:p>
        </p:txBody>
      </p:sp>
      <p:sp>
        <p:nvSpPr>
          <p:cNvPr id="4" name="Прямоугольник 3"/>
          <p:cNvSpPr/>
          <p:nvPr/>
        </p:nvSpPr>
        <p:spPr>
          <a:xfrm>
            <a:off x="1285852" y="214290"/>
            <a:ext cx="7858148"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Вооружение в годы Великой Отечественной войны </a:t>
            </a:r>
            <a:r>
              <a:rPr lang="ru-RU" sz="2400" b="1" dirty="0" smtClean="0">
                <a:latin typeface="Times New Roman" pitchFamily="18" charset="0"/>
                <a:ea typeface="Calibri" pitchFamily="34" charset="0"/>
                <a:cs typeface="Times New Roman" pitchFamily="18" charset="0"/>
              </a:rPr>
              <a:t>– 8б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3571868" y="1000109"/>
            <a:ext cx="5214974" cy="483209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b="1" i="1" dirty="0" smtClean="0">
                <a:latin typeface="Times New Roman" pitchFamily="18" charset="0"/>
                <a:cs typeface="Times New Roman" pitchFamily="18" charset="0"/>
              </a:rPr>
              <a:t>Первый залп 1-я экспериментальная батарея «катюш» (5 из 7 установок) под командованием капитана Флерова дала в 15 ч. 15 мин. 14 июля 1941 года по железнодорожному узлу в Белоруссии в Орше, где было сосредоточено большое количество живой силы и боевой техники противника.</a:t>
            </a:r>
          </a:p>
          <a:p>
            <a:pPr algn="just"/>
            <a:endParaRPr lang="ru-RU" sz="2000" b="1" i="1" dirty="0" smtClean="0">
              <a:latin typeface="Times New Roman" pitchFamily="18" charset="0"/>
              <a:cs typeface="Times New Roman" pitchFamily="18" charset="0"/>
            </a:endParaRPr>
          </a:p>
          <a:p>
            <a:pPr algn="just"/>
            <a:endParaRPr lang="ru-RU" sz="2400" b="1" i="1" dirty="0" smtClean="0">
              <a:latin typeface="Times New Roman" pitchFamily="18" charset="0"/>
              <a:cs typeface="Times New Roman" pitchFamily="18" charset="0"/>
            </a:endParaRPr>
          </a:p>
          <a:p>
            <a:pPr algn="just"/>
            <a:endParaRPr lang="ru-RU" sz="24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214346" y="0"/>
            <a:ext cx="2485468" cy="1357298"/>
          </a:xfrm>
          <a:prstGeom prst="rect">
            <a:avLst/>
          </a:prstGeom>
          <a:noFill/>
        </p:spPr>
      </p:pic>
      <p:pic>
        <p:nvPicPr>
          <p:cNvPr id="8194" name="Picture 2" descr="https://avatars.mds.yandex.net/get-zen_doc/1888987/pub_5dcc369877c1617acad0932a_5dcc37eae482af743b16aa3a/scale_1200"/>
          <p:cNvPicPr>
            <a:picLocks noChangeAspect="1" noChangeArrowheads="1"/>
          </p:cNvPicPr>
          <p:nvPr/>
        </p:nvPicPr>
        <p:blipFill>
          <a:blip r:embed="rId4" cstate="screen"/>
          <a:srcRect/>
          <a:stretch>
            <a:fillRect/>
          </a:stretch>
        </p:blipFill>
        <p:spPr bwMode="auto">
          <a:xfrm>
            <a:off x="285720" y="1285860"/>
            <a:ext cx="3069829" cy="38576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428992" y="928670"/>
            <a:ext cx="5429288" cy="5324535"/>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Грозное боевое оружие - боевые машины реактивной артиллерии БМ-13 – фашисты называли «сталинские </a:t>
            </a:r>
            <a:r>
              <a:rPr lang="ru-RU" sz="2000" dirty="0" err="1" smtClean="0">
                <a:latin typeface="Times New Roman" pitchFamily="18" charset="0"/>
                <a:cs typeface="Times New Roman" pitchFamily="18" charset="0"/>
              </a:rPr>
              <a:t>орга́ны</a:t>
            </a:r>
            <a:r>
              <a:rPr lang="ru-RU" sz="2000" dirty="0" smtClean="0">
                <a:latin typeface="Times New Roman" pitchFamily="18" charset="0"/>
                <a:cs typeface="Times New Roman" pitchFamily="18" charset="0"/>
              </a:rPr>
              <a:t>» из-за внешнего сходства реактивной установки с системой труб этого музыкального инструмента и мощного ошеломляющего рёва, который производился при запуске ракет. Советские воины прозвали их «катюшами». Почему именно так? Существует несколько предположений. Первое - по названию ставшей популярной перед войной песни </a:t>
            </a:r>
            <a:r>
              <a:rPr lang="ru-RU" sz="2000" dirty="0" err="1" smtClean="0">
                <a:latin typeface="Times New Roman" pitchFamily="18" charset="0"/>
                <a:cs typeface="Times New Roman" pitchFamily="18" charset="0"/>
              </a:rPr>
              <a:t>Блантера</a:t>
            </a:r>
            <a:r>
              <a:rPr lang="ru-RU" sz="2000" dirty="0" smtClean="0">
                <a:latin typeface="Times New Roman" pitchFamily="18" charset="0"/>
                <a:cs typeface="Times New Roman" pitchFamily="18" charset="0"/>
              </a:rPr>
              <a:t> на слова Исаковского «Катюша». Второе - название связано с индексом «К» на корпусе миномёта: установки выпускались заводом имени Коминтерна. Но знаете ли вы, что до названия «катюша» эти реактивные установки советские бойцы прозывали иначе? Как именно?</a:t>
            </a:r>
            <a:endParaRPr lang="ru-RU" sz="2000" b="1" dirty="0">
              <a:latin typeface="Times New Roman" pitchFamily="18" charset="0"/>
              <a:cs typeface="Times New Roman" pitchFamily="18" charset="0"/>
            </a:endParaRPr>
          </a:p>
        </p:txBody>
      </p:sp>
      <p:sp>
        <p:nvSpPr>
          <p:cNvPr id="4" name="Прямоугольник 3"/>
          <p:cNvSpPr/>
          <p:nvPr/>
        </p:nvSpPr>
        <p:spPr>
          <a:xfrm>
            <a:off x="1285852" y="214290"/>
            <a:ext cx="7858148"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Вооружение в годы Великой Отечественной войны </a:t>
            </a:r>
            <a:r>
              <a:rPr lang="ru-RU" sz="2400" b="1" dirty="0" smtClean="0">
                <a:latin typeface="Times New Roman" pitchFamily="18" charset="0"/>
                <a:ea typeface="Calibri" pitchFamily="34" charset="0"/>
                <a:cs typeface="Times New Roman" pitchFamily="18" charset="0"/>
              </a:rPr>
              <a:t>– 9б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14282" y="4643446"/>
            <a:ext cx="3000396"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400" b="1" i="1" dirty="0" smtClean="0">
                <a:latin typeface="Times New Roman" pitchFamily="18" charset="0"/>
                <a:cs typeface="Times New Roman" pitchFamily="18" charset="0"/>
              </a:rPr>
              <a:t>«Раиса», </a:t>
            </a:r>
          </a:p>
          <a:p>
            <a:pPr algn="ctr"/>
            <a:r>
              <a:rPr lang="ru-RU" sz="2400" b="1" i="1" dirty="0" smtClean="0">
                <a:latin typeface="Times New Roman" pitchFamily="18" charset="0"/>
                <a:cs typeface="Times New Roman" pitchFamily="18" charset="0"/>
              </a:rPr>
              <a:t>«</a:t>
            </a:r>
            <a:r>
              <a:rPr lang="ru-RU" sz="2400" b="1" i="1" dirty="0" err="1" smtClean="0">
                <a:latin typeface="Times New Roman" pitchFamily="18" charset="0"/>
                <a:cs typeface="Times New Roman" pitchFamily="18" charset="0"/>
              </a:rPr>
              <a:t>марья</a:t>
            </a:r>
            <a:r>
              <a:rPr lang="ru-RU" sz="2400" b="1" i="1" dirty="0" smtClean="0">
                <a:latin typeface="Times New Roman" pitchFamily="18" charset="0"/>
                <a:cs typeface="Times New Roman" pitchFamily="18" charset="0"/>
              </a:rPr>
              <a:t> </a:t>
            </a:r>
            <a:r>
              <a:rPr lang="ru-RU" sz="2400" b="1" i="1" dirty="0" err="1" smtClean="0">
                <a:latin typeface="Times New Roman" pitchFamily="18" charset="0"/>
                <a:cs typeface="Times New Roman" pitchFamily="18" charset="0"/>
              </a:rPr>
              <a:t>ивановна</a:t>
            </a:r>
            <a:r>
              <a:rPr lang="ru-RU" sz="2400" b="1" i="1"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214346" y="0"/>
            <a:ext cx="2485468" cy="1357298"/>
          </a:xfrm>
          <a:prstGeom prst="rect">
            <a:avLst/>
          </a:prstGeom>
          <a:noFill/>
        </p:spPr>
      </p:pic>
      <p:pic>
        <p:nvPicPr>
          <p:cNvPr id="7170" name="Picture 2" descr="https://avatars.mds.yandex.net/get-pdb/1598389/62540727-216e-4216-b7dd-dc16d44330bd/s1200"/>
          <p:cNvPicPr>
            <a:picLocks noChangeAspect="1" noChangeArrowheads="1"/>
          </p:cNvPicPr>
          <p:nvPr/>
        </p:nvPicPr>
        <p:blipFill>
          <a:blip r:embed="rId4" cstate="screen"/>
          <a:srcRect/>
          <a:stretch>
            <a:fillRect/>
          </a:stretch>
        </p:blipFill>
        <p:spPr bwMode="auto">
          <a:xfrm>
            <a:off x="0" y="1785926"/>
            <a:ext cx="3370088" cy="26432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143240" y="928670"/>
            <a:ext cx="5786478" cy="4708981"/>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Эта советская дивизионная и противотанковая пушка, благодаря её выдающимся боевым, эксплуатационным и технологическим качествам, считается одним из лучших орудий  Второй мировой войны. Она использовалась для уничтожения живой силы противника, а также для подавления и уничтожения огневых средств пехоты, артиллерии, танков и других мотомеханизированных средств противника. При дальности стрельбы 13 километров эта пушка могла сделать 25 выстрелов в минуту. Руководитель артиллерийского отдела немецкой фирмы </a:t>
            </a:r>
            <a:r>
              <a:rPr lang="ru-RU" sz="2000" dirty="0" err="1" smtClean="0">
                <a:latin typeface="Times New Roman" pitchFamily="18" charset="0"/>
                <a:cs typeface="Times New Roman" pitchFamily="18" charset="0"/>
              </a:rPr>
              <a:t>Круппа</a:t>
            </a:r>
            <a:r>
              <a:rPr lang="ru-RU" sz="2000" dirty="0" smtClean="0">
                <a:latin typeface="Times New Roman" pitchFamily="18" charset="0"/>
                <a:cs typeface="Times New Roman" pitchFamily="18" charset="0"/>
              </a:rPr>
              <a:t>, изучавший советское орудие, воскликнул: «Это настоящий шедевр!» Что это за пушка и кто её главный конструктор?</a:t>
            </a:r>
            <a:endParaRPr lang="ru-RU" sz="2000" b="1" dirty="0">
              <a:latin typeface="Times New Roman" pitchFamily="18" charset="0"/>
              <a:cs typeface="Times New Roman" pitchFamily="18" charset="0"/>
            </a:endParaRPr>
          </a:p>
        </p:txBody>
      </p:sp>
      <p:sp>
        <p:nvSpPr>
          <p:cNvPr id="4" name="Прямоугольник 3"/>
          <p:cNvSpPr/>
          <p:nvPr/>
        </p:nvSpPr>
        <p:spPr>
          <a:xfrm>
            <a:off x="1214414" y="214290"/>
            <a:ext cx="7929586"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Вооружение в годы Великой Отечественной войны </a:t>
            </a:r>
            <a:r>
              <a:rPr lang="ru-RU" sz="2400" b="1" dirty="0" smtClean="0">
                <a:latin typeface="Times New Roman" pitchFamily="18" charset="0"/>
                <a:ea typeface="Calibri" pitchFamily="34" charset="0"/>
                <a:cs typeface="Times New Roman" pitchFamily="18" charset="0"/>
              </a:rPr>
              <a:t>–10б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14282" y="5750004"/>
            <a:ext cx="7786742" cy="110799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200" b="1" i="1" dirty="0" smtClean="0">
                <a:latin typeface="Times New Roman" pitchFamily="18" charset="0"/>
                <a:cs typeface="Times New Roman" pitchFamily="18" charset="0"/>
              </a:rPr>
              <a:t>76-миллиметровая дивизионная пушка образца 1942 года</a:t>
            </a:r>
            <a:r>
              <a:rPr lang="ru-RU" sz="2200" i="1" dirty="0" smtClean="0">
                <a:latin typeface="Times New Roman" pitchFamily="18" charset="0"/>
                <a:cs typeface="Times New Roman" pitchFamily="18" charset="0"/>
              </a:rPr>
              <a:t> </a:t>
            </a:r>
            <a:r>
              <a:rPr lang="ru-RU" sz="2200" b="1" i="1" dirty="0" smtClean="0">
                <a:latin typeface="Times New Roman" pitchFamily="18" charset="0"/>
                <a:cs typeface="Times New Roman" pitchFamily="18" charset="0"/>
              </a:rPr>
              <a:t>ЗиС-3.</a:t>
            </a:r>
            <a:r>
              <a:rPr lang="ru-RU" sz="2200" dirty="0" smtClean="0">
                <a:latin typeface="Times New Roman" pitchFamily="18" charset="0"/>
                <a:cs typeface="Times New Roman" pitchFamily="18" charset="0"/>
              </a:rPr>
              <a:t>  </a:t>
            </a:r>
            <a:r>
              <a:rPr lang="ru-RU" sz="2200" b="1" i="1" dirty="0" smtClean="0">
                <a:latin typeface="Times New Roman" pitchFamily="18" charset="0"/>
                <a:cs typeface="Times New Roman" pitchFamily="18" charset="0"/>
              </a:rPr>
              <a:t>Главный конструктор – генерал-полковник технических войск Василий Гаврилович </a:t>
            </a:r>
            <a:r>
              <a:rPr lang="ru-RU" sz="2200" b="1" i="1" dirty="0" err="1" smtClean="0">
                <a:latin typeface="Times New Roman" pitchFamily="18" charset="0"/>
                <a:cs typeface="Times New Roman" pitchFamily="18" charset="0"/>
              </a:rPr>
              <a:t>Грабин</a:t>
            </a:r>
            <a:r>
              <a:rPr lang="ru-RU" sz="2200" b="1" i="1" dirty="0" smtClean="0">
                <a:latin typeface="Times New Roman" pitchFamily="18" charset="0"/>
                <a:cs typeface="Times New Roman" pitchFamily="18" charset="0"/>
              </a:rPr>
              <a:t>.</a:t>
            </a:r>
            <a:endParaRPr lang="ru-RU" sz="22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214346" y="0"/>
            <a:ext cx="2286016" cy="1357298"/>
          </a:xfrm>
          <a:prstGeom prst="rect">
            <a:avLst/>
          </a:prstGeom>
          <a:noFill/>
        </p:spPr>
      </p:pic>
      <p:sp>
        <p:nvSpPr>
          <p:cNvPr id="6146" name="AutoShape 2" descr="https://media.izi.travel/ab20cfbc-7580-46c9-940a-2eab74855b67/611248a1-1b6a-444a-ab79-6fa7a9d163ee_800x60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6148" name="AutoShape 4" descr="https://media.izi.travel/ab20cfbc-7580-46c9-940a-2eab74855b67/611248a1-1b6a-444a-ab79-6fa7a9d163ee_800x60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6149" name="Picture 5" descr="C:\Users\user\Desktop\611248a1-1b6a-444a-ab79-6fa7a9d163ee_800x600.jpg"/>
          <p:cNvPicPr>
            <a:picLocks noChangeAspect="1" noChangeArrowheads="1"/>
          </p:cNvPicPr>
          <p:nvPr/>
        </p:nvPicPr>
        <p:blipFill>
          <a:blip r:embed="rId4" cstate="screen"/>
          <a:srcRect/>
          <a:stretch>
            <a:fillRect/>
          </a:stretch>
        </p:blipFill>
        <p:spPr bwMode="auto">
          <a:xfrm>
            <a:off x="1" y="1428737"/>
            <a:ext cx="3071802" cy="31432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151" name="Picture 7" descr="https://polkua.com/wp-content/uploads/2019/01/49701216_361196507799135_7359598071409278976_n.jpg"/>
          <p:cNvPicPr>
            <a:picLocks noChangeAspect="1" noChangeArrowheads="1"/>
          </p:cNvPicPr>
          <p:nvPr/>
        </p:nvPicPr>
        <p:blipFill>
          <a:blip r:embed="rId5" cstate="print"/>
          <a:srcRect l="24167" r="22499"/>
          <a:stretch>
            <a:fillRect/>
          </a:stretch>
        </p:blipFill>
        <p:spPr bwMode="auto">
          <a:xfrm>
            <a:off x="0" y="1285860"/>
            <a:ext cx="3039122" cy="37862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8" presetClass="entr" presetSubtype="16" fill="hold" nodeType="afterEffect">
                                  <p:stCondLst>
                                    <p:cond delay="0"/>
                                  </p:stCondLst>
                                  <p:childTnLst>
                                    <p:set>
                                      <p:cBhvr>
                                        <p:cTn id="10" dur="1" fill="hold">
                                          <p:stCondLst>
                                            <p:cond delay="0"/>
                                          </p:stCondLst>
                                        </p:cTn>
                                        <p:tgtEl>
                                          <p:spTgt spid="6151"/>
                                        </p:tgtEl>
                                        <p:attrNameLst>
                                          <p:attrName>style.visibility</p:attrName>
                                        </p:attrNameLst>
                                      </p:cBhvr>
                                      <p:to>
                                        <p:strVal val="visible"/>
                                      </p:to>
                                    </p:set>
                                    <p:animEffect transition="in" filter="diamond(in)">
                                      <p:cBhvr>
                                        <p:cTn id="11" dur="200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428960" y="785794"/>
            <a:ext cx="5715040" cy="5170646"/>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200" dirty="0" smtClean="0">
                <a:latin typeface="Times New Roman" pitchFamily="18" charset="0"/>
                <a:cs typeface="Times New Roman" pitchFamily="18" charset="0"/>
              </a:rPr>
              <a:t>Этот тяжёлый советский танк был принят на вооружение бронетанковых войск СССР в конце октября 1943 года. Его появление было необходимо, чтобы противостоять немецким танкам «Пантера» со сверхмощной бронёй. Новая советская машина стала самым мощным и наиболее </a:t>
            </a:r>
            <a:r>
              <a:rPr lang="ru-RU" sz="2200" dirty="0" err="1" smtClean="0">
                <a:latin typeface="Times New Roman" pitchFamily="18" charset="0"/>
                <a:cs typeface="Times New Roman" pitchFamily="18" charset="0"/>
              </a:rPr>
              <a:t>тяжелобронированным</a:t>
            </a:r>
            <a:r>
              <a:rPr lang="ru-RU" sz="2200" dirty="0" smtClean="0">
                <a:latin typeface="Times New Roman" pitchFamily="18" charset="0"/>
                <a:cs typeface="Times New Roman" pitchFamily="18" charset="0"/>
              </a:rPr>
              <a:t> из советских и союзных серийных танков периода войны и одним из сильнейших танков на то время в мире. Он был незаменим при штурме сильно укреплённых населённых пунктов, для  уничтожения долговременных огневых точек и бронетехники противника. Как называется этот танк? Расшифруйте аббревиатуру.</a:t>
            </a:r>
            <a:endParaRPr lang="ru-RU" sz="2200" b="1" dirty="0">
              <a:latin typeface="Times New Roman" pitchFamily="18" charset="0"/>
              <a:cs typeface="Times New Roman" pitchFamily="18" charset="0"/>
            </a:endParaRPr>
          </a:p>
        </p:txBody>
      </p:sp>
      <p:sp>
        <p:nvSpPr>
          <p:cNvPr id="4" name="Прямоугольник 3"/>
          <p:cNvSpPr/>
          <p:nvPr/>
        </p:nvSpPr>
        <p:spPr>
          <a:xfrm>
            <a:off x="1214414" y="214290"/>
            <a:ext cx="7929586"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Вооружение в годы Великой Отечественной войны </a:t>
            </a:r>
            <a:r>
              <a:rPr lang="ru-RU" sz="2400" b="1" dirty="0" smtClean="0">
                <a:latin typeface="Times New Roman" pitchFamily="18" charset="0"/>
                <a:ea typeface="Calibri" pitchFamily="34" charset="0"/>
                <a:cs typeface="Times New Roman" pitchFamily="18" charset="0"/>
              </a:rPr>
              <a:t>–11б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0" y="5786454"/>
            <a:ext cx="8001024" cy="110799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200" b="1" i="1" dirty="0" smtClean="0">
                <a:latin typeface="Times New Roman" pitchFamily="18" charset="0"/>
                <a:cs typeface="Times New Roman" pitchFamily="18" charset="0"/>
              </a:rPr>
              <a:t>Тяжёлый танк ИС-2. ИС – это Иосиф Сталин; индекс 2 соответствует второй серийной модели танка этого семейства</a:t>
            </a:r>
            <a:endParaRPr lang="ru-RU" sz="22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214346" y="0"/>
            <a:ext cx="2286016" cy="1357298"/>
          </a:xfrm>
          <a:prstGeom prst="rect">
            <a:avLst/>
          </a:prstGeom>
          <a:noFill/>
        </p:spPr>
      </p:pic>
      <p:pic>
        <p:nvPicPr>
          <p:cNvPr id="5122" name="Picture 2" descr="http://www.topoboi.com/pic/201310/1680x1050/topoboi.com-23910.jpg"/>
          <p:cNvPicPr>
            <a:picLocks noChangeAspect="1" noChangeArrowheads="1"/>
          </p:cNvPicPr>
          <p:nvPr/>
        </p:nvPicPr>
        <p:blipFill>
          <a:blip r:embed="rId4" cstate="screen"/>
          <a:srcRect/>
          <a:stretch>
            <a:fillRect/>
          </a:stretch>
        </p:blipFill>
        <p:spPr bwMode="auto">
          <a:xfrm>
            <a:off x="1" y="1714488"/>
            <a:ext cx="3357554" cy="25717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500430" y="785794"/>
            <a:ext cx="5643570" cy="5509200"/>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200" dirty="0" smtClean="0">
                <a:latin typeface="Times New Roman" pitchFamily="18" charset="0"/>
                <a:cs typeface="Times New Roman" pitchFamily="18" charset="0"/>
              </a:rPr>
              <a:t>Этот советский одномоторный самолёт-истребитель был разработан коллективом авиаконструкторов в 1943 году. Его скорость достигала 650 км/ч, самолёт показал также отличные лётные характеристики на малых высотах. Он прошёл боевое крещение весной и летом 1944 года. Этот истребитель был любим советскими пилотами, он с лёгкостью противостоял лучшим немецким самолётам Люфтваффе. Именно поэтому весной 1944 года немецкое командование вынуждено было разослать своим лётчикам приказ: «При встрече с этим новым советским истребителем от боя уклоняться!» Что это за истребитель? Кто был его главным конструктором? </a:t>
            </a:r>
            <a:endParaRPr lang="ru-RU" sz="2200" b="1" dirty="0">
              <a:latin typeface="Times New Roman" pitchFamily="18" charset="0"/>
              <a:cs typeface="Times New Roman" pitchFamily="18" charset="0"/>
            </a:endParaRPr>
          </a:p>
        </p:txBody>
      </p:sp>
      <p:sp>
        <p:nvSpPr>
          <p:cNvPr id="4" name="Прямоугольник 3"/>
          <p:cNvSpPr/>
          <p:nvPr/>
        </p:nvSpPr>
        <p:spPr>
          <a:xfrm>
            <a:off x="1214414" y="214290"/>
            <a:ext cx="7929586"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Вооружение в годы Великой Отечественной войны </a:t>
            </a:r>
            <a:r>
              <a:rPr lang="ru-RU" sz="2400" b="1" dirty="0" smtClean="0">
                <a:latin typeface="Times New Roman" pitchFamily="18" charset="0"/>
                <a:ea typeface="Calibri" pitchFamily="34" charset="0"/>
                <a:cs typeface="Times New Roman" pitchFamily="18" charset="0"/>
              </a:rPr>
              <a:t>–12б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0" y="4919008"/>
            <a:ext cx="3500430" cy="193899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b="1" i="1" dirty="0" smtClean="0">
                <a:latin typeface="Times New Roman" pitchFamily="18" charset="0"/>
                <a:cs typeface="Times New Roman" pitchFamily="18" charset="0"/>
              </a:rPr>
              <a:t>Истребитель ЯК-3. Главный конструктор – генерал-полковник авиации Александр Сергеевич Яковлев</a:t>
            </a:r>
            <a:endParaRPr lang="ru-RU" sz="22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214346" y="0"/>
            <a:ext cx="2286016" cy="1357298"/>
          </a:xfrm>
          <a:prstGeom prst="rect">
            <a:avLst/>
          </a:prstGeom>
          <a:noFill/>
        </p:spPr>
      </p:pic>
      <p:pic>
        <p:nvPicPr>
          <p:cNvPr id="4098" name="Picture 2" descr="https://w-dog.ru/wallpapers/8/4/512443630275785/risunok-boj-istrebitel-yak-3-yakovlev.jpg"/>
          <p:cNvPicPr>
            <a:picLocks noChangeAspect="1" noChangeArrowheads="1"/>
          </p:cNvPicPr>
          <p:nvPr/>
        </p:nvPicPr>
        <p:blipFill>
          <a:blip r:embed="rId4" cstate="screen"/>
          <a:srcRect/>
          <a:stretch>
            <a:fillRect/>
          </a:stretch>
        </p:blipFill>
        <p:spPr bwMode="auto">
          <a:xfrm>
            <a:off x="214282" y="1714488"/>
            <a:ext cx="3214711" cy="23574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6" name="Picture 2" descr="https://pbs.twimg.com/media/Ce7kaADWEAAxzGr.jpg"/>
          <p:cNvPicPr>
            <a:picLocks noChangeAspect="1" noChangeArrowheads="1"/>
          </p:cNvPicPr>
          <p:nvPr/>
        </p:nvPicPr>
        <p:blipFill>
          <a:blip r:embed="rId5" cstate="print"/>
          <a:srcRect/>
          <a:stretch>
            <a:fillRect/>
          </a:stretch>
        </p:blipFill>
        <p:spPr bwMode="auto">
          <a:xfrm>
            <a:off x="214282" y="1285860"/>
            <a:ext cx="3143240" cy="36604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8" presetClass="entr" presetSubtype="16"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diamond(in)">
                                      <p:cBhvr>
                                        <p:cTn id="11"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428596" y="1285860"/>
            <a:ext cx="8715404" cy="5509200"/>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200" dirty="0" smtClean="0">
                <a:latin typeface="Times New Roman" pitchFamily="18" charset="0"/>
                <a:cs typeface="Times New Roman" pitchFamily="18" charset="0"/>
              </a:rPr>
              <a:t>Самолёт У-2 (или По-2) -  советский многоцелевой биплан, созданный под руководством авиаконструктора Н.Н. Поликарпова ещё в 1927 году. До войны он получил в народе название «кукурузник», так как активно использовался в сельском хозяйстве для обработки посевов. У-2 были на вооружении в авиации в годы Великой Отечественной войны, и хотя фашисты называли их «</a:t>
            </a:r>
            <a:r>
              <a:rPr lang="ru-RU" sz="2200" dirty="0" err="1" smtClean="0">
                <a:latin typeface="Times New Roman" pitchFamily="18" charset="0"/>
                <a:cs typeface="Times New Roman" pitchFamily="18" charset="0"/>
              </a:rPr>
              <a:t>русс-фанер</a:t>
            </a:r>
            <a:r>
              <a:rPr lang="ru-RU" sz="2200" dirty="0" smtClean="0">
                <a:latin typeface="Times New Roman" pitchFamily="18" charset="0"/>
                <a:cs typeface="Times New Roman" pitchFamily="18" charset="0"/>
              </a:rPr>
              <a:t>», но очень боялись этих «небесных тихоходов». Особенный ужас наводили на врага женщины-лётчицы 46-ого гвардейского женского Таманского авиаполка под командованием Евдокии </a:t>
            </a:r>
            <a:r>
              <a:rPr lang="ru-RU" sz="2200" dirty="0" err="1" smtClean="0">
                <a:latin typeface="Times New Roman" pitchFamily="18" charset="0"/>
                <a:cs typeface="Times New Roman" pitchFamily="18" charset="0"/>
              </a:rPr>
              <a:t>Бершанской</a:t>
            </a:r>
            <a:r>
              <a:rPr lang="ru-RU" sz="2200" dirty="0" smtClean="0">
                <a:latin typeface="Times New Roman" pitchFamily="18" charset="0"/>
                <a:cs typeface="Times New Roman" pitchFamily="18" charset="0"/>
              </a:rPr>
              <a:t>, которых фашисты называли «ночными ведьмами», поскольку боевые задания они выполняли ночью. Одна из «ведьм» лётчица Наталья </a:t>
            </a:r>
            <a:r>
              <a:rPr lang="ru-RU" sz="2200" dirty="0" err="1" smtClean="0">
                <a:latin typeface="Times New Roman" pitchFamily="18" charset="0"/>
                <a:cs typeface="Times New Roman" pitchFamily="18" charset="0"/>
              </a:rPr>
              <a:t>Меклин</a:t>
            </a:r>
            <a:r>
              <a:rPr lang="ru-RU" sz="2200" dirty="0" smtClean="0">
                <a:latin typeface="Times New Roman" pitchFamily="18" charset="0"/>
                <a:cs typeface="Times New Roman" pitchFamily="18" charset="0"/>
              </a:rPr>
              <a:t> писала:</a:t>
            </a:r>
          </a:p>
          <a:p>
            <a:r>
              <a:rPr lang="ru-RU" sz="2200" dirty="0" smtClean="0">
                <a:latin typeface="Times New Roman" pitchFamily="18" charset="0"/>
                <a:cs typeface="Times New Roman" pitchFamily="18" charset="0"/>
              </a:rPr>
              <a:t>Пусть эти тихие и скромные У-2, </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Не из металла грудь и не из стали крылья, </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Но сложатся легенды и в словах </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Переплетётся сказочное с былью...</a:t>
            </a:r>
          </a:p>
          <a:p>
            <a:r>
              <a:rPr lang="ru-RU" sz="2200" b="1" dirty="0" smtClean="0">
                <a:latin typeface="Times New Roman" pitchFamily="18" charset="0"/>
                <a:cs typeface="Times New Roman" pitchFamily="18" charset="0"/>
              </a:rPr>
              <a:t>Назовите несколько основных достоинств этого самолёта.</a:t>
            </a:r>
            <a:endParaRPr lang="ru-RU" sz="2200" b="1" dirty="0">
              <a:latin typeface="Times New Roman" pitchFamily="18" charset="0"/>
              <a:cs typeface="Times New Roman" pitchFamily="18" charset="0"/>
            </a:endParaRPr>
          </a:p>
        </p:txBody>
      </p:sp>
      <p:sp>
        <p:nvSpPr>
          <p:cNvPr id="4" name="Прямоугольник 3"/>
          <p:cNvSpPr/>
          <p:nvPr/>
        </p:nvSpPr>
        <p:spPr>
          <a:xfrm>
            <a:off x="1214414" y="214290"/>
            <a:ext cx="7929586"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Вооружение в годы Великой Отечественной войны </a:t>
            </a:r>
            <a:r>
              <a:rPr lang="ru-RU" sz="2400" b="1" dirty="0" smtClean="0">
                <a:latin typeface="Times New Roman" pitchFamily="18" charset="0"/>
                <a:ea typeface="Calibri" pitchFamily="34" charset="0"/>
                <a:cs typeface="Times New Roman" pitchFamily="18" charset="0"/>
              </a:rPr>
              <a:t>–13б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14282" y="1643050"/>
            <a:ext cx="6215106" cy="489364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b="1" i="1" dirty="0" smtClean="0">
                <a:latin typeface="Times New Roman" pitchFamily="18" charset="0"/>
                <a:cs typeface="Times New Roman" pitchFamily="18" charset="0"/>
              </a:rPr>
              <a:t>1. Он был исключительно простым и дешёвым в производстве и эксплуатации, легко ремонтировался. 2. Был очень прост в управлении, и даже неопытный лётчик мог свободно летать на нём. 3. Мог совершать посадку и подниматься в воздух с крайне малым местом для разбега. 4. Обладал низкой скоростью и поэтому мог летать на небольших высотах.  Все эти достоинства У-2 объясняют, почему он широко применялся в ВВС СССР в качестве ночного бомбардировщика, самолёта разведки и связи.</a:t>
            </a:r>
            <a:endParaRPr lang="ru-RU" sz="22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214346" y="0"/>
            <a:ext cx="2286016" cy="1357298"/>
          </a:xfrm>
          <a:prstGeom prst="rect">
            <a:avLst/>
          </a:prstGeom>
          <a:noFill/>
        </p:spPr>
      </p:pic>
      <p:pic>
        <p:nvPicPr>
          <p:cNvPr id="50178" name="Picture 2" descr="Вибране - Яндекс.Колекції"/>
          <p:cNvPicPr>
            <a:picLocks noChangeAspect="1" noChangeArrowheads="1"/>
          </p:cNvPicPr>
          <p:nvPr/>
        </p:nvPicPr>
        <p:blipFill>
          <a:blip r:embed="rId4" cstate="screen"/>
          <a:srcRect/>
          <a:stretch>
            <a:fillRect/>
          </a:stretch>
        </p:blipFill>
        <p:spPr bwMode="auto">
          <a:xfrm>
            <a:off x="6429388" y="5000636"/>
            <a:ext cx="2714612" cy="140205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142976" y="1214422"/>
            <a:ext cx="7358114" cy="4524315"/>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400" dirty="0" smtClean="0">
                <a:latin typeface="Times New Roman" pitchFamily="18" charset="0"/>
                <a:cs typeface="Times New Roman" pitchFamily="18" charset="0"/>
              </a:rPr>
              <a:t>В годы Великой Отечественной войны основная боевая нагрузка на море легла на этот подкласс малого боевого корабля, предназначенного для поиска, слежения и уничтожения подводных лодок в ближней морской и прибрежной зоне, несения дозорной службы или охранения транспортных судов и кораблей. Эти маломерные суда были настоящими тружениками  моря. «Русские москиты в море! Спасайся, кто может!» - такую команду передавали фашисты, когда замечали эти суда. Что это за маломерные корабли и какие названия они получили среди моряков?</a:t>
            </a:r>
            <a:endParaRPr lang="ru-RU" sz="2200" b="1" dirty="0">
              <a:latin typeface="Times New Roman" pitchFamily="18" charset="0"/>
              <a:cs typeface="Times New Roman" pitchFamily="18" charset="0"/>
            </a:endParaRPr>
          </a:p>
        </p:txBody>
      </p:sp>
      <p:sp>
        <p:nvSpPr>
          <p:cNvPr id="4" name="Прямоугольник 3"/>
          <p:cNvSpPr/>
          <p:nvPr/>
        </p:nvSpPr>
        <p:spPr>
          <a:xfrm>
            <a:off x="1214414" y="214290"/>
            <a:ext cx="7929586"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Вооружение в годы Великой Отечественной войны </a:t>
            </a:r>
            <a:r>
              <a:rPr lang="ru-RU" sz="2400" b="1" dirty="0" smtClean="0">
                <a:latin typeface="Times New Roman" pitchFamily="18" charset="0"/>
                <a:ea typeface="Calibri" pitchFamily="34" charset="0"/>
                <a:cs typeface="Times New Roman" pitchFamily="18" charset="0"/>
              </a:rPr>
              <a:t>–14б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0" y="6027003"/>
            <a:ext cx="8001024"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b="1" i="1" dirty="0" smtClean="0">
                <a:latin typeface="Times New Roman" pitchFamily="18" charset="0"/>
                <a:cs typeface="Times New Roman" pitchFamily="18" charset="0"/>
              </a:rPr>
              <a:t>Торпедные катера различных модификаций. </a:t>
            </a:r>
          </a:p>
          <a:p>
            <a:pPr algn="just"/>
            <a:r>
              <a:rPr lang="ru-RU" sz="2400" b="1" i="1" dirty="0" smtClean="0">
                <a:latin typeface="Times New Roman" pitchFamily="18" charset="0"/>
                <a:cs typeface="Times New Roman" pitchFamily="18" charset="0"/>
              </a:rPr>
              <a:t>Их называли «мошками» и «морскими охотниками»</a:t>
            </a:r>
            <a:endParaRPr lang="ru-RU" sz="22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214346" y="0"/>
            <a:ext cx="2286016" cy="1357298"/>
          </a:xfrm>
          <a:prstGeom prst="rect">
            <a:avLst/>
          </a:prstGeom>
          <a:noFill/>
        </p:spPr>
      </p:pic>
      <p:sp>
        <p:nvSpPr>
          <p:cNvPr id="49154" name="AutoShape 2" descr="https://a.d-cd.net/7wAAAgFVCuA-96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9156" name="AutoShape 4" descr="https://a.d-cd.net/7wAAAgFVCuA-96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49157" name="Picture 5" descr="C:\Users\user\Desktop\7wAAAgFVCuA-960.jpg"/>
          <p:cNvPicPr>
            <a:picLocks noChangeAspect="1" noChangeArrowheads="1"/>
          </p:cNvPicPr>
          <p:nvPr/>
        </p:nvPicPr>
        <p:blipFill>
          <a:blip r:embed="rId4" cstate="print"/>
          <a:srcRect/>
          <a:stretch>
            <a:fillRect/>
          </a:stretch>
        </p:blipFill>
        <p:spPr bwMode="auto">
          <a:xfrm>
            <a:off x="1214414" y="1285860"/>
            <a:ext cx="7143800" cy="435771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8" presetClass="entr" presetSubtype="16" fill="hold" nodeType="afterEffect">
                                  <p:stCondLst>
                                    <p:cond delay="0"/>
                                  </p:stCondLst>
                                  <p:childTnLst>
                                    <p:set>
                                      <p:cBhvr>
                                        <p:cTn id="10" dur="1" fill="hold">
                                          <p:stCondLst>
                                            <p:cond delay="0"/>
                                          </p:stCondLst>
                                        </p:cTn>
                                        <p:tgtEl>
                                          <p:spTgt spid="49157"/>
                                        </p:tgtEl>
                                        <p:attrNameLst>
                                          <p:attrName>style.visibility</p:attrName>
                                        </p:attrNameLst>
                                      </p:cBhvr>
                                      <p:to>
                                        <p:strVal val="visible"/>
                                      </p:to>
                                    </p:set>
                                    <p:animEffect transition="in" filter="diamond(in)">
                                      <p:cBhvr>
                                        <p:cTn id="11" dur="2000"/>
                                        <p:tgtEl>
                                          <p:spTgt spid="49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142976" y="1214422"/>
            <a:ext cx="7358114" cy="4524315"/>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400" dirty="0" smtClean="0">
                <a:latin typeface="Times New Roman" pitchFamily="18" charset="0"/>
                <a:cs typeface="Times New Roman" pitchFamily="18" charset="0"/>
              </a:rPr>
              <a:t>В годы Великой Отечественной войны лучшими среди подводных лодок считались подводные лодки типа К, «Крейсерские». Их было построено 11 единиц, они вошли в состав Северного и Балтийского флота. Лодки этого типа предназначались для долгих одиночных, автономных походов к коммуникациям противника, для несения разведывательной службы, проведения  диверсионных операций и атаки вражеских кораблей торпедным оружием. Подводники дали своим лодкам название, знакомое вам по народному прозванию одного вида боевых машин. Догадались, о каком названии идёт речь? </a:t>
            </a:r>
            <a:endParaRPr lang="ru-RU" sz="2200" b="1" dirty="0">
              <a:latin typeface="Times New Roman" pitchFamily="18" charset="0"/>
              <a:cs typeface="Times New Roman" pitchFamily="18" charset="0"/>
            </a:endParaRPr>
          </a:p>
        </p:txBody>
      </p:sp>
      <p:sp>
        <p:nvSpPr>
          <p:cNvPr id="4" name="Прямоугольник 3"/>
          <p:cNvSpPr/>
          <p:nvPr/>
        </p:nvSpPr>
        <p:spPr>
          <a:xfrm>
            <a:off x="1214414" y="214290"/>
            <a:ext cx="7929586"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Вооружение в годы Великой Отечественной войны </a:t>
            </a:r>
            <a:r>
              <a:rPr lang="ru-RU" sz="2400" b="1" dirty="0" smtClean="0">
                <a:latin typeface="Times New Roman" pitchFamily="18" charset="0"/>
                <a:ea typeface="Calibri" pitchFamily="34" charset="0"/>
                <a:cs typeface="Times New Roman" pitchFamily="18" charset="0"/>
              </a:rPr>
              <a:t>–15б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0" y="6027003"/>
            <a:ext cx="8001024" cy="76944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200" b="1" i="1" dirty="0" smtClean="0">
                <a:latin typeface="Times New Roman" pitchFamily="18" charset="0"/>
                <a:cs typeface="Times New Roman" pitchFamily="18" charset="0"/>
              </a:rPr>
              <a:t>Подводные лодки «Крейсерские» назывались «катюшами», как и боевые машины реактивной артиллерии.</a:t>
            </a:r>
            <a:endParaRPr lang="ru-RU" sz="22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214346" y="0"/>
            <a:ext cx="2286016" cy="1357298"/>
          </a:xfrm>
          <a:prstGeom prst="rect">
            <a:avLst/>
          </a:prstGeom>
          <a:noFill/>
        </p:spPr>
      </p:pic>
      <p:pic>
        <p:nvPicPr>
          <p:cNvPr id="48130" name="Picture 2" descr="http://udachnyj-enot.com.ua/wp-content/uploads/2019/04/Podvodnyj-krejser-VMS-Velikobritanii-H-1-1.jpg"/>
          <p:cNvPicPr>
            <a:picLocks noChangeAspect="1" noChangeArrowheads="1"/>
          </p:cNvPicPr>
          <p:nvPr/>
        </p:nvPicPr>
        <p:blipFill>
          <a:blip r:embed="rId4" cstate="print"/>
          <a:srcRect/>
          <a:stretch>
            <a:fillRect/>
          </a:stretch>
        </p:blipFill>
        <p:spPr bwMode="auto">
          <a:xfrm>
            <a:off x="1214414" y="1357298"/>
            <a:ext cx="7215238" cy="424814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8" presetClass="entr" presetSubtype="16" fill="hold" nodeType="afterEffect">
                                  <p:stCondLst>
                                    <p:cond delay="0"/>
                                  </p:stCondLst>
                                  <p:childTnLst>
                                    <p:set>
                                      <p:cBhvr>
                                        <p:cTn id="10" dur="1" fill="hold">
                                          <p:stCondLst>
                                            <p:cond delay="0"/>
                                          </p:stCondLst>
                                        </p:cTn>
                                        <p:tgtEl>
                                          <p:spTgt spid="48130"/>
                                        </p:tgtEl>
                                        <p:attrNameLst>
                                          <p:attrName>style.visibility</p:attrName>
                                        </p:attrNameLst>
                                      </p:cBhvr>
                                      <p:to>
                                        <p:strVal val="visible"/>
                                      </p:to>
                                    </p:set>
                                    <p:animEffect transition="in" filter="diamond(in)">
                                      <p:cBhvr>
                                        <p:cTn id="11" dur="2000"/>
                                        <p:tgtEl>
                                          <p:spTgt spid="48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500430" y="785794"/>
            <a:ext cx="5643570" cy="5509200"/>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200" dirty="0" smtClean="0">
                <a:latin typeface="Times New Roman" pitchFamily="18" charset="0"/>
                <a:cs typeface="Times New Roman" pitchFamily="18" charset="0"/>
              </a:rPr>
              <a:t>Когда на выставке «Великая Отечественная война», организованной в самую тяжелую пору, в 1942 году, появилось это полотно, зрители застывали возле картины в глубоком молчании. Только слёзы навертывались на глаза, да руки сжимались в кулаки. Жгучий гнев и ненависть к фашистским убийцам рождались в душе каждого советского человека и требовали действия, отмщения. В 1943 году эта картина по указанию Сталина экспонировалась на Тегеранской конференции. По воспоминаниям очевидцев, Рузвельт и Черчилль были настолько поражены холстом, что это повлияло на их решение об открытии второго фронта. Кто автор картины и как она называется?</a:t>
            </a:r>
            <a:endParaRPr lang="ru-RU" sz="2200" b="1" dirty="0">
              <a:latin typeface="Times New Roman" pitchFamily="18" charset="0"/>
              <a:cs typeface="Times New Roman" pitchFamily="18" charset="0"/>
            </a:endParaRPr>
          </a:p>
        </p:txBody>
      </p:sp>
      <p:sp>
        <p:nvSpPr>
          <p:cNvPr id="4" name="Прямоугольник 3"/>
          <p:cNvSpPr/>
          <p:nvPr/>
        </p:nvSpPr>
        <p:spPr>
          <a:xfrm>
            <a:off x="2428860" y="214290"/>
            <a:ext cx="6072230"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Музы не молчали … </a:t>
            </a:r>
            <a:r>
              <a:rPr lang="ru-RU" sz="2400" b="1" dirty="0" smtClean="0">
                <a:latin typeface="Times New Roman" pitchFamily="18" charset="0"/>
                <a:ea typeface="Calibri" pitchFamily="34" charset="0"/>
                <a:cs typeface="Times New Roman" pitchFamily="18" charset="0"/>
              </a:rPr>
              <a:t>– 6 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0" y="5429264"/>
            <a:ext cx="3500430"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400" b="1" i="1" dirty="0" smtClean="0">
                <a:latin typeface="Times New Roman" pitchFamily="18" charset="0"/>
                <a:cs typeface="Times New Roman" pitchFamily="18" charset="0"/>
              </a:rPr>
              <a:t>Аркадий Александрович Пластов.</a:t>
            </a:r>
          </a:p>
          <a:p>
            <a:pPr algn="ctr"/>
            <a:r>
              <a:rPr lang="ru-RU" sz="2400" b="1" i="1" dirty="0" smtClean="0">
                <a:latin typeface="Times New Roman" pitchFamily="18" charset="0"/>
                <a:cs typeface="Times New Roman" pitchFamily="18" charset="0"/>
              </a:rPr>
              <a:t> «Фашист пролетел»</a:t>
            </a:r>
            <a:endParaRPr lang="ru-RU" sz="22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214346" y="0"/>
            <a:ext cx="2286016" cy="1357298"/>
          </a:xfrm>
          <a:prstGeom prst="rect">
            <a:avLst/>
          </a:prstGeom>
          <a:noFill/>
        </p:spPr>
      </p:pic>
      <p:pic>
        <p:nvPicPr>
          <p:cNvPr id="112642" name="Picture 2" descr="http://porusskomu.net/_pictures/kartiny/kartina_149.jpg"/>
          <p:cNvPicPr>
            <a:picLocks noChangeAspect="1" noChangeArrowheads="1"/>
          </p:cNvPicPr>
          <p:nvPr/>
        </p:nvPicPr>
        <p:blipFill>
          <a:blip r:embed="rId4" cstate="screen"/>
          <a:srcRect/>
          <a:stretch>
            <a:fillRect/>
          </a:stretch>
        </p:blipFill>
        <p:spPr bwMode="auto">
          <a:xfrm>
            <a:off x="0" y="1571612"/>
            <a:ext cx="3500430" cy="33575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2644" name="Picture 4" descr="http://s16.stc.m.kpcdn.net/share/i/4/626925/wx1080.jpg"/>
          <p:cNvPicPr>
            <a:picLocks noChangeAspect="1" noChangeArrowheads="1"/>
          </p:cNvPicPr>
          <p:nvPr/>
        </p:nvPicPr>
        <p:blipFill>
          <a:blip r:embed="rId5" cstate="print"/>
          <a:srcRect/>
          <a:stretch>
            <a:fillRect/>
          </a:stretch>
        </p:blipFill>
        <p:spPr bwMode="auto">
          <a:xfrm>
            <a:off x="285720" y="1214422"/>
            <a:ext cx="3000396" cy="41806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8" presetClass="entr" presetSubtype="16" fill="hold" nodeType="afterEffect">
                                  <p:stCondLst>
                                    <p:cond delay="0"/>
                                  </p:stCondLst>
                                  <p:childTnLst>
                                    <p:set>
                                      <p:cBhvr>
                                        <p:cTn id="10" dur="1" fill="hold">
                                          <p:stCondLst>
                                            <p:cond delay="0"/>
                                          </p:stCondLst>
                                        </p:cTn>
                                        <p:tgtEl>
                                          <p:spTgt spid="112644"/>
                                        </p:tgtEl>
                                        <p:attrNameLst>
                                          <p:attrName>style.visibility</p:attrName>
                                        </p:attrNameLst>
                                      </p:cBhvr>
                                      <p:to>
                                        <p:strVal val="visible"/>
                                      </p:to>
                                    </p:set>
                                    <p:animEffect transition="in" filter="diamond(in)">
                                      <p:cBhvr>
                                        <p:cTn id="11" dur="2000"/>
                                        <p:tgtEl>
                                          <p:spTgt spid="112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857356" y="214290"/>
            <a:ext cx="7286644"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defRPr/>
            </a:pPr>
            <a:r>
              <a:rPr lang="ru-RU" sz="2400" b="1" dirty="0" smtClean="0">
                <a:latin typeface="Times New Roman" pitchFamily="18" charset="0"/>
                <a:cs typeface="Times New Roman" pitchFamily="18" charset="0"/>
              </a:rPr>
              <a:t>Полководцы Великой Отечественной войны </a:t>
            </a:r>
            <a:r>
              <a:rPr lang="ru-RU" sz="2400" b="1" dirty="0" smtClean="0">
                <a:latin typeface="Times New Roman" pitchFamily="18" charset="0"/>
                <a:ea typeface="Calibri" pitchFamily="34" charset="0"/>
                <a:cs typeface="Times New Roman" pitchFamily="18" charset="0"/>
              </a:rPr>
              <a:t>– 2б.</a:t>
            </a:r>
            <a:endParaRPr lang="ru-RU" sz="2400" b="1" dirty="0">
              <a:latin typeface="Times New Roman" pitchFamily="18" charset="0"/>
              <a:ea typeface="Calibri" pitchFamily="34" charset="0"/>
              <a:cs typeface="Times New Roman" pitchFamily="18" charset="0"/>
            </a:endParaRPr>
          </a:p>
        </p:txBody>
      </p:sp>
      <p:sp>
        <p:nvSpPr>
          <p:cNvPr id="1025" name="Rectangle 1"/>
          <p:cNvSpPr>
            <a:spLocks noChangeArrowheads="1"/>
          </p:cNvSpPr>
          <p:nvPr/>
        </p:nvSpPr>
        <p:spPr bwMode="auto">
          <a:xfrm>
            <a:off x="3143240" y="714356"/>
            <a:ext cx="564357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4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«Все великие полководцы были великими знатоками души человека». 			П.И. </a:t>
            </a:r>
            <a:r>
              <a:rPr kumimoji="0" lang="ru-RU" sz="2400" b="1"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Изместьев</a:t>
            </a:r>
            <a:endParaRPr kumimoji="0" lang="ru-RU" sz="32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6" name="TextBox 5"/>
          <p:cNvSpPr txBox="1"/>
          <p:nvPr/>
        </p:nvSpPr>
        <p:spPr>
          <a:xfrm>
            <a:off x="4857752" y="1857365"/>
            <a:ext cx="4286248" cy="4955203"/>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800" b="1"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Один из советских военачальников, блестяще проявивших себя во время Сталинградской битвы, затем долго разъезжал на трофейном автомобиле «Штейр-1500А», принадлежавшем фельдмаршалу Паулюсу. Кстати, свое личное оружие Паулюс согласился передать только этому полководцу. </a:t>
            </a:r>
          </a:p>
          <a:p>
            <a:pPr algn="just"/>
            <a:r>
              <a:rPr lang="ru-RU" sz="2400" dirty="0" smtClean="0">
                <a:latin typeface="Times New Roman" pitchFamily="18" charset="0"/>
                <a:cs typeface="Times New Roman" pitchFamily="18" charset="0"/>
              </a:rPr>
              <a:t>О ком идёт речь?</a:t>
            </a:r>
          </a:p>
          <a:p>
            <a:pPr algn="just"/>
            <a:endParaRPr lang="ru-RU" sz="2400" b="1" dirty="0">
              <a:latin typeface="Times New Roman" pitchFamily="18"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85720" y="6150114"/>
            <a:ext cx="3929090"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Константин Константинович Рокоссовский</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21506" name="AutoShape 2" descr="https://pbs.twimg.com/media/DnCgenSXcAAZzBS.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21508" name="Picture 4" descr="https://otvet.imgsmail.ru/download/u_1183216b3f9dcf7fdc87c49408d7fcdf_800.jpg"/>
          <p:cNvPicPr>
            <a:picLocks noChangeAspect="1" noChangeArrowheads="1"/>
          </p:cNvPicPr>
          <p:nvPr/>
        </p:nvPicPr>
        <p:blipFill>
          <a:blip r:embed="rId3" cstate="screen"/>
          <a:srcRect/>
          <a:stretch>
            <a:fillRect/>
          </a:stretch>
        </p:blipFill>
        <p:spPr bwMode="auto">
          <a:xfrm>
            <a:off x="500034" y="1853110"/>
            <a:ext cx="3214710" cy="42224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1510" name="AutoShape 6" descr="https://pbs.twimg.com/media/EMVg01xXkAEuH4T.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21511" name="Picture 7"/>
          <p:cNvPicPr>
            <a:picLocks noChangeAspect="1" noChangeArrowheads="1"/>
          </p:cNvPicPr>
          <p:nvPr/>
        </p:nvPicPr>
        <p:blipFill>
          <a:blip r:embed="rId4" cstate="print"/>
          <a:srcRect/>
          <a:stretch>
            <a:fillRect/>
          </a:stretch>
        </p:blipFill>
        <p:spPr bwMode="auto">
          <a:xfrm>
            <a:off x="0" y="1857364"/>
            <a:ext cx="4786314" cy="50006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6" name="Picture 2" descr="https://avatars.mds.yandex.net/get-pdb/1942510/f0190d95-6e33-4f55-972d-7f46fc6c9e36/s1200?webp=false"/>
          <p:cNvPicPr>
            <a:picLocks noChangeAspect="1" noChangeArrowheads="1"/>
          </p:cNvPicPr>
          <p:nvPr/>
        </p:nvPicPr>
        <p:blipFill>
          <a:blip r:embed="rId5" cstate="screen">
            <a:clrChange>
              <a:clrFrom>
                <a:srgbClr val="FCFEFD"/>
              </a:clrFrom>
              <a:clrTo>
                <a:srgbClr val="FCFEFD">
                  <a:alpha val="0"/>
                </a:srgbClr>
              </a:clrTo>
            </a:clrChange>
          </a:blip>
          <a:srcRect/>
          <a:stretch>
            <a:fillRect/>
          </a:stretch>
        </p:blipFill>
        <p:spPr bwMode="auto">
          <a:xfrm>
            <a:off x="0" y="214290"/>
            <a:ext cx="2316929" cy="17145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nodeType="clickEffect">
                                  <p:stCondLst>
                                    <p:cond delay="0"/>
                                  </p:stCondLst>
                                  <p:childTnLst>
                                    <p:animEffect transition="out" filter="diamond(in)">
                                      <p:cBhvr>
                                        <p:cTn id="6" dur="2000"/>
                                        <p:tgtEl>
                                          <p:spTgt spid="21511"/>
                                        </p:tgtEl>
                                      </p:cBhvr>
                                    </p:animEffect>
                                    <p:set>
                                      <p:cBhvr>
                                        <p:cTn id="7" dur="1" fill="hold">
                                          <p:stCondLst>
                                            <p:cond delay="1999"/>
                                          </p:stCondLst>
                                        </p:cTn>
                                        <p:tgtEl>
                                          <p:spTgt spid="215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2428860" y="714356"/>
            <a:ext cx="6715140" cy="5940088"/>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Уже через два дня после начала Великой Отечественной войны актеры, певцы, танцоры, артисты цирка начали записываться во фронтовые бригады, выезжавшие с представлениями на фронты  и в прифронтовые районы, в эвакопункты и госпитали. Не было ни одной части, где бы не побывали артисты. Под обстрелами, на передовой они показали более миллиона спектаклей и концертов. «Фронтовой звездой» называли советские бойцы певицу Клавдию Ивановну </a:t>
            </a:r>
            <a:r>
              <a:rPr lang="ru-RU" sz="2000" dirty="0" err="1" smtClean="0">
                <a:latin typeface="Times New Roman" pitchFamily="18" charset="0"/>
                <a:cs typeface="Times New Roman" pitchFamily="18" charset="0"/>
              </a:rPr>
              <a:t>Шульженко</a:t>
            </a:r>
            <a:r>
              <a:rPr lang="ru-RU" sz="2000" dirty="0" smtClean="0">
                <a:latin typeface="Times New Roman" pitchFamily="18" charset="0"/>
                <a:cs typeface="Times New Roman" pitchFamily="18" charset="0"/>
              </a:rPr>
              <a:t>. Она с первого дня войны выступала перед солдатами на передовой и в больницах, много раз выезжала на самые опасные участки фронта. Более 500 концертов Клавдия </a:t>
            </a:r>
            <a:r>
              <a:rPr lang="ru-RU" sz="2000" dirty="0" err="1" smtClean="0">
                <a:latin typeface="Times New Roman" pitchFamily="18" charset="0"/>
                <a:cs typeface="Times New Roman" pitchFamily="18" charset="0"/>
              </a:rPr>
              <a:t>Шульженко</a:t>
            </a:r>
            <a:r>
              <a:rPr lang="ru-RU" sz="2000" dirty="0" smtClean="0">
                <a:latin typeface="Times New Roman" pitchFamily="18" charset="0"/>
                <a:cs typeface="Times New Roman" pitchFamily="18" charset="0"/>
              </a:rPr>
              <a:t> дала во время блокады Ленинграда, за что и была награждена медалью «За оборону Ленинграда». В её репертуаре была песня, особенно любимая советскими бойцами, которую они воспринимали как воплощение нежности и затаенной тоски по дому. Впервые на фронте певица исполнила её в 1942 году и больше не расставалась с ней никогда. Что это за песня? </a:t>
            </a:r>
            <a:endParaRPr lang="ru-RU" sz="2000" b="1" dirty="0">
              <a:latin typeface="Times New Roman" pitchFamily="18" charset="0"/>
              <a:cs typeface="Times New Roman" pitchFamily="18" charset="0"/>
            </a:endParaRPr>
          </a:p>
        </p:txBody>
      </p:sp>
      <p:sp>
        <p:nvSpPr>
          <p:cNvPr id="4" name="Прямоугольник 3"/>
          <p:cNvSpPr/>
          <p:nvPr/>
        </p:nvSpPr>
        <p:spPr>
          <a:xfrm>
            <a:off x="2428860" y="214290"/>
            <a:ext cx="6072230"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Музы не молчали … </a:t>
            </a:r>
            <a:r>
              <a:rPr lang="ru-RU" sz="2400" b="1" dirty="0" smtClean="0">
                <a:latin typeface="Times New Roman" pitchFamily="18" charset="0"/>
                <a:ea typeface="Calibri" pitchFamily="34" charset="0"/>
                <a:cs typeface="Times New Roman" pitchFamily="18" charset="0"/>
              </a:rPr>
              <a:t>– 7 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0" y="5072074"/>
            <a:ext cx="2428860" cy="163121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i="1" dirty="0" smtClean="0">
                <a:latin typeface="Times New Roman" pitchFamily="18" charset="0"/>
                <a:cs typeface="Times New Roman" pitchFamily="18" charset="0"/>
              </a:rPr>
              <a:t>«Синий платочек». Музыка Ежи </a:t>
            </a:r>
            <a:r>
              <a:rPr lang="ru-RU" sz="2000" b="1" i="1" dirty="0" err="1" smtClean="0">
                <a:latin typeface="Times New Roman" pitchFamily="18" charset="0"/>
                <a:cs typeface="Times New Roman" pitchFamily="18" charset="0"/>
              </a:rPr>
              <a:t>Петерсбурского</a:t>
            </a:r>
            <a:r>
              <a:rPr lang="ru-RU" sz="2000" b="1" i="1" dirty="0" smtClean="0">
                <a:latin typeface="Times New Roman" pitchFamily="18" charset="0"/>
                <a:cs typeface="Times New Roman" pitchFamily="18" charset="0"/>
              </a:rPr>
              <a:t>, слова Михаила Максимова</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214346" y="0"/>
            <a:ext cx="2286016" cy="1357298"/>
          </a:xfrm>
          <a:prstGeom prst="rect">
            <a:avLst/>
          </a:prstGeom>
          <a:noFill/>
        </p:spPr>
      </p:pic>
      <p:pic>
        <p:nvPicPr>
          <p:cNvPr id="111618" name="Picture 2" descr="https://www.russian-records.com/phpthumb/phpThumb.php?src=/data/media/155/Shulgenko_L47.jpg&amp;w=640&amp;q=90"/>
          <p:cNvPicPr>
            <a:picLocks noChangeAspect="1" noChangeArrowheads="1"/>
          </p:cNvPicPr>
          <p:nvPr/>
        </p:nvPicPr>
        <p:blipFill>
          <a:blip r:embed="rId4" cstate="screen"/>
          <a:srcRect/>
          <a:stretch>
            <a:fillRect/>
          </a:stretch>
        </p:blipFill>
        <p:spPr bwMode="auto">
          <a:xfrm>
            <a:off x="0" y="1428736"/>
            <a:ext cx="2368928" cy="35719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0" y="1000108"/>
            <a:ext cx="9144000" cy="5355312"/>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          Ленинград в блокадном кольце.  Фашисты </a:t>
            </a:r>
          </a:p>
          <a:p>
            <a:pPr algn="just"/>
            <a:r>
              <a:rPr lang="ru-RU" sz="2000" dirty="0" smtClean="0">
                <a:latin typeface="Times New Roman" pitchFamily="18" charset="0"/>
                <a:cs typeface="Times New Roman" pitchFamily="18" charset="0"/>
              </a:rPr>
              <a:t>уверены, что со дня на день  город сдастся. </a:t>
            </a:r>
          </a:p>
          <a:p>
            <a:pPr algn="just"/>
            <a:r>
              <a:rPr lang="ru-RU" sz="2000" dirty="0" smtClean="0">
                <a:latin typeface="Times New Roman" pitchFamily="18" charset="0"/>
                <a:cs typeface="Times New Roman" pitchFamily="18" charset="0"/>
              </a:rPr>
              <a:t>Поэтому во вражеской  типографии уже напечатаны </a:t>
            </a:r>
          </a:p>
          <a:p>
            <a:pPr algn="just"/>
            <a:r>
              <a:rPr lang="ru-RU" sz="2000" dirty="0" smtClean="0">
                <a:latin typeface="Times New Roman" pitchFamily="18" charset="0"/>
                <a:cs typeface="Times New Roman" pitchFamily="18" charset="0"/>
              </a:rPr>
              <a:t>билеты  на торжественный банкет в лучшей </a:t>
            </a:r>
          </a:p>
          <a:p>
            <a:pPr algn="just"/>
            <a:r>
              <a:rPr lang="ru-RU" sz="2000" dirty="0" smtClean="0">
                <a:latin typeface="Times New Roman" pitchFamily="18" charset="0"/>
                <a:cs typeface="Times New Roman" pitchFamily="18" charset="0"/>
              </a:rPr>
              <a:t>гостинице города - 9 августа 42-го года.  И именно в</a:t>
            </a:r>
          </a:p>
          <a:p>
            <a:pPr algn="just"/>
            <a:r>
              <a:rPr lang="ru-RU" sz="2000" dirty="0" smtClean="0">
                <a:latin typeface="Times New Roman" pitchFamily="18" charset="0"/>
                <a:cs typeface="Times New Roman" pitchFamily="18" charset="0"/>
              </a:rPr>
              <a:t> этот день в Большом зале  Ленинградской </a:t>
            </a:r>
          </a:p>
          <a:p>
            <a:pPr algn="just"/>
            <a:r>
              <a:rPr lang="ru-RU" sz="2000" dirty="0" smtClean="0">
                <a:latin typeface="Times New Roman" pitchFamily="18" charset="0"/>
                <a:cs typeface="Times New Roman" pitchFamily="18" charset="0"/>
              </a:rPr>
              <a:t>филармонии  прозвучало величайшее произведение </a:t>
            </a:r>
          </a:p>
          <a:p>
            <a:pPr algn="just"/>
            <a:r>
              <a:rPr lang="ru-RU" sz="2000" dirty="0" smtClean="0">
                <a:latin typeface="Times New Roman" pitchFamily="18" charset="0"/>
                <a:cs typeface="Times New Roman" pitchFamily="18" charset="0"/>
              </a:rPr>
              <a:t>композитора Дмитрия Дмитриевича Шостаковича, </a:t>
            </a:r>
          </a:p>
          <a:p>
            <a:pPr algn="just"/>
            <a:r>
              <a:rPr lang="ru-RU" sz="2000" dirty="0" smtClean="0">
                <a:latin typeface="Times New Roman" pitchFamily="18" charset="0"/>
                <a:cs typeface="Times New Roman" pitchFamily="18" charset="0"/>
              </a:rPr>
              <a:t>написанное им в 1941 году и посвящённое героическому городу. </a:t>
            </a:r>
            <a:r>
              <a:rPr lang="ru-RU" dirty="0" smtClean="0">
                <a:latin typeface="Times New Roman" pitchFamily="18" charset="0"/>
                <a:cs typeface="Times New Roman" pitchFamily="18" charset="0"/>
              </a:rPr>
              <a:t>Исполнял его Большой симфонический оркестр Ленинградского радиокомитета под руководством дирижёра Карла </a:t>
            </a:r>
            <a:r>
              <a:rPr lang="ru-RU" dirty="0" err="1" smtClean="0">
                <a:latin typeface="Times New Roman" pitchFamily="18" charset="0"/>
                <a:cs typeface="Times New Roman" pitchFamily="18" charset="0"/>
              </a:rPr>
              <a:t>Элиасберга</a:t>
            </a:r>
            <a:r>
              <a:rPr lang="ru-RU" dirty="0" smtClean="0">
                <a:latin typeface="Times New Roman" pitchFamily="18" charset="0"/>
                <a:cs typeface="Times New Roman" pitchFamily="18" charset="0"/>
              </a:rPr>
              <a:t>. В дни блокады многие музыканты умерли от голода, и из необходимых 80-ти играть могли лишь 15 ослабевших музыкантов. Для восполнения численности оркестра пришлось отозвать артистов из военных частей. Зал филармонии был полон, а публика была самой разнообразной: моряки и пехотинцы, бойцы ПВО и истощённые завсегдатаи филармонии. Фашисты, блокировавшие город, слушали произведение через репродукторы и говорили позже, что они поняли: война проиграна, потому что советские люди способны преодолеть голод, страх и даже смерть. Какое бессмертное произведение Дмитрия Шостаковича прозвучало в блокадном Ленинграде?</a:t>
            </a:r>
            <a:endParaRPr lang="ru-RU" b="1" dirty="0">
              <a:latin typeface="Times New Roman" pitchFamily="18" charset="0"/>
              <a:cs typeface="Times New Roman" pitchFamily="18" charset="0"/>
            </a:endParaRPr>
          </a:p>
        </p:txBody>
      </p:sp>
      <p:sp>
        <p:nvSpPr>
          <p:cNvPr id="4" name="Прямоугольник 3"/>
          <p:cNvSpPr/>
          <p:nvPr/>
        </p:nvSpPr>
        <p:spPr>
          <a:xfrm>
            <a:off x="2428860" y="214290"/>
            <a:ext cx="6072230"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Музы не молчали … </a:t>
            </a:r>
            <a:r>
              <a:rPr lang="ru-RU" sz="2400" b="1" dirty="0" smtClean="0">
                <a:latin typeface="Times New Roman" pitchFamily="18" charset="0"/>
                <a:ea typeface="Calibri" pitchFamily="34" charset="0"/>
                <a:cs typeface="Times New Roman" pitchFamily="18" charset="0"/>
              </a:rPr>
              <a:t>– 8 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357158" y="6396335"/>
            <a:ext cx="7715304" cy="46166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400" b="1" i="1" dirty="0" smtClean="0">
                <a:latin typeface="Times New Roman" pitchFamily="18" charset="0"/>
                <a:cs typeface="Times New Roman" pitchFamily="18" charset="0"/>
              </a:rPr>
              <a:t>Седьмая («Ленинградская») симфония</a:t>
            </a:r>
            <a:endParaRPr lang="ru-RU" sz="22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214346" y="0"/>
            <a:ext cx="2286016" cy="1357298"/>
          </a:xfrm>
          <a:prstGeom prst="rect">
            <a:avLst/>
          </a:prstGeom>
          <a:noFill/>
        </p:spPr>
      </p:pic>
      <p:pic>
        <p:nvPicPr>
          <p:cNvPr id="110594" name="Picture 2" descr="https://xn--h1aagokeh.xn--p1ai/wp-content/uploads/2015/08/9-%D0%A4%D0%BE%D1%82%D0%BE-%D0%91%D0%BE%D1%80%D0%B8%D1%81%D0%B0-%D0%9A%D1%83%D0%B4%D0%BE%D1%8F%D1%80%D0%BE%D0%B2-%D0%A4%D0%BE%D1%82%D0%BE%D1%85%D1%80%D0%BE%D0%BD%D0%B8%D0%BA%D0%B0-%D0%A2%D0%90%D0%A1%D0%A1-.jpg"/>
          <p:cNvPicPr>
            <a:picLocks noChangeAspect="1" noChangeArrowheads="1"/>
          </p:cNvPicPr>
          <p:nvPr/>
        </p:nvPicPr>
        <p:blipFill>
          <a:blip r:embed="rId4" cstate="print"/>
          <a:srcRect/>
          <a:stretch>
            <a:fillRect/>
          </a:stretch>
        </p:blipFill>
        <p:spPr bwMode="auto">
          <a:xfrm>
            <a:off x="6171535" y="1071547"/>
            <a:ext cx="2972464" cy="235745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214282" y="3071810"/>
            <a:ext cx="8929718" cy="2862322"/>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Одна из самых известных картин периода Великой Отечественной войны – триптих «Александр Невский». Произведение создавалось в самые тяжёлые для страны дни отступления в 1942 году под сводки с фронта, под грохот зениток. Автор триптиха – известный русский художник - рассказывал, что он писал его «в суровые годы войны, писал непокорный гордый дух нашего народа, который «в судный час своего бытия» встал во весь свой гигантский рост». Картина была призвана вызвать в душах зрителей подъём и вдохновение, уверенность в том, что врага можно победить, как бы несметны ни были его полчища. Какие картины называются триптихом? Кто автор триптиха «Александр Невский»?</a:t>
            </a:r>
            <a:endParaRPr lang="ru-RU" sz="2000" b="1" dirty="0">
              <a:latin typeface="Times New Roman" pitchFamily="18" charset="0"/>
              <a:cs typeface="Times New Roman" pitchFamily="18" charset="0"/>
            </a:endParaRPr>
          </a:p>
        </p:txBody>
      </p:sp>
      <p:sp>
        <p:nvSpPr>
          <p:cNvPr id="4" name="Прямоугольник 3"/>
          <p:cNvSpPr/>
          <p:nvPr/>
        </p:nvSpPr>
        <p:spPr>
          <a:xfrm>
            <a:off x="2428860" y="214290"/>
            <a:ext cx="6072230"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Музы не молчали … </a:t>
            </a:r>
            <a:r>
              <a:rPr lang="ru-RU" sz="2400" b="1" dirty="0" smtClean="0">
                <a:latin typeface="Times New Roman" pitchFamily="18" charset="0"/>
                <a:ea typeface="Calibri" pitchFamily="34" charset="0"/>
                <a:cs typeface="Times New Roman" pitchFamily="18" charset="0"/>
              </a:rPr>
              <a:t>– 9 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0" y="5842337"/>
            <a:ext cx="8072462"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000" b="1" i="1" dirty="0" smtClean="0">
                <a:latin typeface="Times New Roman" pitchFamily="18" charset="0"/>
                <a:cs typeface="Times New Roman" pitchFamily="18" charset="0"/>
              </a:rPr>
              <a:t>Триптих (складень) – картина, состоящая из трёх частей, объединённых общей идеей. Автор триптиха «Александр Невский» - Павел Дмитриевич </a:t>
            </a:r>
            <a:r>
              <a:rPr lang="ru-RU" sz="2000" b="1" i="1" dirty="0" err="1" smtClean="0">
                <a:latin typeface="Times New Roman" pitchFamily="18" charset="0"/>
                <a:cs typeface="Times New Roman" pitchFamily="18" charset="0"/>
              </a:rPr>
              <a:t>Корин</a:t>
            </a:r>
            <a:r>
              <a:rPr lang="ru-RU" sz="2000" b="1" i="1"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214346" y="0"/>
            <a:ext cx="2286016" cy="1357298"/>
          </a:xfrm>
          <a:prstGeom prst="rect">
            <a:avLst/>
          </a:prstGeom>
          <a:noFill/>
        </p:spPr>
      </p:pic>
      <p:pic>
        <p:nvPicPr>
          <p:cNvPr id="109570" name="Picture 2" descr="http://presska.ru/wp-content/uploads/2019/12/fbn21122019-63.jpg"/>
          <p:cNvPicPr>
            <a:picLocks noChangeAspect="1" noChangeArrowheads="1"/>
          </p:cNvPicPr>
          <p:nvPr/>
        </p:nvPicPr>
        <p:blipFill>
          <a:blip r:embed="rId4" cstate="screen"/>
          <a:srcRect/>
          <a:stretch>
            <a:fillRect/>
          </a:stretch>
        </p:blipFill>
        <p:spPr bwMode="auto">
          <a:xfrm>
            <a:off x="2500298" y="794253"/>
            <a:ext cx="5929354" cy="22104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143240" y="1285860"/>
            <a:ext cx="5643602" cy="4708981"/>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Песни на стихи этого поэта-фронтовика солдаты пели всю Великую Отечественную войну - в землянках, в окопах, в госпиталях. Даже не зная имени автора, а считая их народными... Ныне эти песни являются сокровищницей военной музыкальной и поэтической лирики: «На солнечной поляночке», «Давно мы дома не были», «Шумит под ветром Ладога», «Мы, друзья, перелётные птицы». А песню  «Соловьи», музыку к которой написал композитор Василий Иванович Соловьёв-Седой, маршал Георгий Константинович Жуков назвал одной из трёх самых великих военных песен, потому что в ней «отразилась большая душа народа». Кто  автор стихов всех этих известных песен? </a:t>
            </a:r>
            <a:endParaRPr lang="ru-RU" sz="2000" b="1" dirty="0">
              <a:latin typeface="Times New Roman" pitchFamily="18" charset="0"/>
              <a:cs typeface="Times New Roman" pitchFamily="18" charset="0"/>
            </a:endParaRPr>
          </a:p>
        </p:txBody>
      </p:sp>
      <p:sp>
        <p:nvSpPr>
          <p:cNvPr id="4" name="Прямоугольник 3"/>
          <p:cNvSpPr/>
          <p:nvPr/>
        </p:nvSpPr>
        <p:spPr>
          <a:xfrm>
            <a:off x="2428860" y="214290"/>
            <a:ext cx="6072230"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Музы не молчали … </a:t>
            </a:r>
            <a:r>
              <a:rPr lang="ru-RU" sz="2400" b="1" dirty="0" smtClean="0">
                <a:latin typeface="Times New Roman" pitchFamily="18" charset="0"/>
                <a:ea typeface="Calibri" pitchFamily="34" charset="0"/>
                <a:cs typeface="Times New Roman" pitchFamily="18" charset="0"/>
              </a:rPr>
              <a:t>– 10 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14282" y="4786322"/>
            <a:ext cx="2857520"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400" b="1" i="1" dirty="0" smtClean="0">
                <a:latin typeface="Times New Roman" pitchFamily="18" charset="0"/>
                <a:cs typeface="Times New Roman" pitchFamily="18" charset="0"/>
              </a:rPr>
              <a:t>Алексей Иванович</a:t>
            </a:r>
          </a:p>
          <a:p>
            <a:pPr algn="ctr"/>
            <a:r>
              <a:rPr lang="ru-RU" sz="2400" b="1" i="1" dirty="0" smtClean="0">
                <a:latin typeface="Times New Roman" pitchFamily="18" charset="0"/>
                <a:cs typeface="Times New Roman" pitchFamily="18" charset="0"/>
              </a:rPr>
              <a:t> Фатьянов</a:t>
            </a:r>
            <a:endParaRPr lang="ru-RU" sz="22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214346" y="0"/>
            <a:ext cx="2286016" cy="1357298"/>
          </a:xfrm>
          <a:prstGeom prst="rect">
            <a:avLst/>
          </a:prstGeom>
          <a:noFill/>
        </p:spPr>
      </p:pic>
      <p:pic>
        <p:nvPicPr>
          <p:cNvPr id="108546" name="Picture 2" descr="https://oren.ru/wp-content/uploads/2019/03/059824658739479283742342342342.jpg"/>
          <p:cNvPicPr>
            <a:picLocks noChangeAspect="1" noChangeArrowheads="1"/>
          </p:cNvPicPr>
          <p:nvPr/>
        </p:nvPicPr>
        <p:blipFill>
          <a:blip r:embed="rId4" cstate="screen"/>
          <a:srcRect/>
          <a:stretch>
            <a:fillRect/>
          </a:stretch>
        </p:blipFill>
        <p:spPr bwMode="auto">
          <a:xfrm>
            <a:off x="214282" y="1785926"/>
            <a:ext cx="2786082" cy="27860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286116" y="785794"/>
            <a:ext cx="5643602" cy="6247864"/>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Художественный фильм «В шесть часов вечера после войны», снятый в 1944 году, – удивительный фильм не только потому, что он отражает хронологию войны и атмосферу времени, но и потому, что его авторы смогли точно угадать, каким будет окончание войны. Боевые действия продлятся ещё год,  а в фильме уже изображён первый послевоенный вечер. Сейчас это кажется фантастикой, но в фильме этот вечер – майский. И героиня, которую сыграла трогательная Марина Ладынина, держит в руках букетик белой сирени. И встречаются влюбленные на Большом Каменном мосту, где вечером 9 мая 1945 года действительно случилось столпотворение и великое народное гуляние. И салют в фильме так похож на реальный салют, который прогремел над Москвой год спустя. Назовите имя режиссёра фильма, который так точно предугадал, каким будет первый вечер после войны.</a:t>
            </a:r>
            <a:endParaRPr lang="ru-RU" sz="2000" b="1" dirty="0">
              <a:latin typeface="Times New Roman" pitchFamily="18" charset="0"/>
              <a:cs typeface="Times New Roman" pitchFamily="18" charset="0"/>
            </a:endParaRPr>
          </a:p>
        </p:txBody>
      </p:sp>
      <p:sp>
        <p:nvSpPr>
          <p:cNvPr id="4" name="Прямоугольник 3"/>
          <p:cNvSpPr/>
          <p:nvPr/>
        </p:nvSpPr>
        <p:spPr>
          <a:xfrm>
            <a:off x="2428860" y="214290"/>
            <a:ext cx="6072230"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Музы не молчали … </a:t>
            </a:r>
            <a:r>
              <a:rPr lang="ru-RU" sz="2400" b="1" dirty="0" smtClean="0">
                <a:latin typeface="Times New Roman" pitchFamily="18" charset="0"/>
                <a:ea typeface="Calibri" pitchFamily="34" charset="0"/>
                <a:cs typeface="Times New Roman" pitchFamily="18" charset="0"/>
              </a:rPr>
              <a:t>– 11 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14282" y="5657671"/>
            <a:ext cx="2786082"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400" b="1" i="1" dirty="0" smtClean="0">
                <a:latin typeface="Times New Roman" pitchFamily="18" charset="0"/>
                <a:cs typeface="Times New Roman" pitchFamily="18" charset="0"/>
              </a:rPr>
              <a:t>Иван Александрович </a:t>
            </a:r>
          </a:p>
          <a:p>
            <a:pPr algn="ctr"/>
            <a:r>
              <a:rPr lang="ru-RU" sz="2400" b="1" i="1" dirty="0" err="1" smtClean="0">
                <a:latin typeface="Times New Roman" pitchFamily="18" charset="0"/>
                <a:cs typeface="Times New Roman" pitchFamily="18" charset="0"/>
              </a:rPr>
              <a:t>Пырьев</a:t>
            </a:r>
            <a:endParaRPr lang="ru-RU" sz="22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214346" y="0"/>
            <a:ext cx="2286016" cy="1357298"/>
          </a:xfrm>
          <a:prstGeom prst="rect">
            <a:avLst/>
          </a:prstGeom>
          <a:noFill/>
        </p:spPr>
      </p:pic>
      <p:sp>
        <p:nvSpPr>
          <p:cNvPr id="107522" name="AutoShape 2" descr="https://kinoland.pro/wp-content/uploads/img105.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07523" name="Picture 3" descr="C:\Users\user\Desktop\img105.jpg"/>
          <p:cNvPicPr>
            <a:picLocks noChangeAspect="1" noChangeArrowheads="1"/>
          </p:cNvPicPr>
          <p:nvPr/>
        </p:nvPicPr>
        <p:blipFill>
          <a:blip r:embed="rId4" cstate="screen"/>
          <a:srcRect/>
          <a:stretch>
            <a:fillRect/>
          </a:stretch>
        </p:blipFill>
        <p:spPr bwMode="auto">
          <a:xfrm>
            <a:off x="0" y="1571612"/>
            <a:ext cx="3250919" cy="24288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7525" name="Picture 5" descr="https://24smi.org/public/media/resize/800x-/celebrity/2016/10/31/JF8SdwJM9RVz_ivan-pyrev.jpg"/>
          <p:cNvPicPr>
            <a:picLocks noChangeAspect="1" noChangeArrowheads="1"/>
          </p:cNvPicPr>
          <p:nvPr/>
        </p:nvPicPr>
        <p:blipFill>
          <a:blip r:embed="rId5" cstate="screen"/>
          <a:srcRect/>
          <a:stretch>
            <a:fillRect/>
          </a:stretch>
        </p:blipFill>
        <p:spPr bwMode="auto">
          <a:xfrm>
            <a:off x="0" y="1428736"/>
            <a:ext cx="3143240" cy="40957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8" presetClass="entr" presetSubtype="16" fill="hold" nodeType="afterEffect">
                                  <p:stCondLst>
                                    <p:cond delay="0"/>
                                  </p:stCondLst>
                                  <p:childTnLst>
                                    <p:set>
                                      <p:cBhvr>
                                        <p:cTn id="10" dur="1" fill="hold">
                                          <p:stCondLst>
                                            <p:cond delay="0"/>
                                          </p:stCondLst>
                                        </p:cTn>
                                        <p:tgtEl>
                                          <p:spTgt spid="107525"/>
                                        </p:tgtEl>
                                        <p:attrNameLst>
                                          <p:attrName>style.visibility</p:attrName>
                                        </p:attrNameLst>
                                      </p:cBhvr>
                                      <p:to>
                                        <p:strVal val="visible"/>
                                      </p:to>
                                    </p:set>
                                    <p:animEffect transition="in" filter="diamond(in)">
                                      <p:cBhvr>
                                        <p:cTn id="11" dur="2000"/>
                                        <p:tgtEl>
                                          <p:spTgt spid="1075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2786050" y="610136"/>
            <a:ext cx="6072230" cy="6247864"/>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Этот известный писатель за годы Великой Отечественной войны написал около 100 публицистических статей, текстов для выступлений на митингах и собраниях. Многие из них звучали по радио, публиковались в газетах. «</a:t>
            </a:r>
            <a:r>
              <a:rPr lang="ru-RU" sz="2000" dirty="0" err="1" smtClean="0">
                <a:latin typeface="Times New Roman" pitchFamily="18" charset="0"/>
                <a:cs typeface="Times New Roman" pitchFamily="18" charset="0"/>
              </a:rPr>
              <a:t>Блиц-криг</a:t>
            </a:r>
            <a:r>
              <a:rPr lang="ru-RU" sz="2000" dirty="0" smtClean="0">
                <a:latin typeface="Times New Roman" pitchFamily="18" charset="0"/>
                <a:cs typeface="Times New Roman" pitchFamily="18" charset="0"/>
              </a:rPr>
              <a:t>» или «блиц-крах», «Кто такой Гитлер и чего он добивается», «Почему Гитлер должен потерпеть поражение», «Фашисты ответят за свои злодеяния», «Армия героев», «Я призываю к ненависти», «Мы сдюжим!», «Родина» - вот неполный перечень самых известных статей писателя. В марте 1943 года он стал членом Чрезвычайной государственной комиссии по установлению и расследованию злодеяний немецко-фашистских захватчиков.</a:t>
            </a:r>
            <a:r>
              <a:rPr lang="ru-RU" sz="20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Лейтмотивом всей публицистики писателя можно считать строки из его статьи «Мы сдюжим!»: «…Наша земля немало поглотила полчищ наезжавших на неё насильников… Так же без следа поглотит она и эти немецкие орды. Так было, так будет. Ничего, мы сдюжим!..» Назовите этого писателя. </a:t>
            </a:r>
            <a:endParaRPr lang="ru-RU" sz="2000" b="1" dirty="0">
              <a:latin typeface="Times New Roman" pitchFamily="18" charset="0"/>
              <a:cs typeface="Times New Roman" pitchFamily="18" charset="0"/>
            </a:endParaRPr>
          </a:p>
        </p:txBody>
      </p:sp>
      <p:sp>
        <p:nvSpPr>
          <p:cNvPr id="4" name="Прямоугольник 3"/>
          <p:cNvSpPr/>
          <p:nvPr/>
        </p:nvSpPr>
        <p:spPr>
          <a:xfrm>
            <a:off x="2428860" y="214290"/>
            <a:ext cx="6072230"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Музы не молчали … </a:t>
            </a:r>
            <a:r>
              <a:rPr lang="ru-RU" sz="2400" b="1" dirty="0" smtClean="0">
                <a:latin typeface="Times New Roman" pitchFamily="18" charset="0"/>
                <a:ea typeface="Calibri" pitchFamily="34" charset="0"/>
                <a:cs typeface="Times New Roman" pitchFamily="18" charset="0"/>
              </a:rPr>
              <a:t>– 12 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85720" y="5786454"/>
            <a:ext cx="4214842" cy="46166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b="1" i="1" dirty="0" smtClean="0">
                <a:latin typeface="Times New Roman" pitchFamily="18" charset="0"/>
                <a:cs typeface="Times New Roman" pitchFamily="18" charset="0"/>
              </a:rPr>
              <a:t>Алексей Николаевич Толстой</a:t>
            </a:r>
            <a:endParaRPr lang="ru-RU" sz="22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214346" y="0"/>
            <a:ext cx="2286016" cy="1357298"/>
          </a:xfrm>
          <a:prstGeom prst="rect">
            <a:avLst/>
          </a:prstGeom>
          <a:noFill/>
        </p:spPr>
      </p:pic>
      <p:pic>
        <p:nvPicPr>
          <p:cNvPr id="106498" name="Picture 2" descr="http://lexicon.dobrohot.org/images/f/f0/00000941.jpg"/>
          <p:cNvPicPr>
            <a:picLocks noChangeAspect="1" noChangeArrowheads="1"/>
          </p:cNvPicPr>
          <p:nvPr/>
        </p:nvPicPr>
        <p:blipFill>
          <a:blip r:embed="rId4" cstate="print"/>
          <a:srcRect/>
          <a:stretch>
            <a:fillRect/>
          </a:stretch>
        </p:blipFill>
        <p:spPr bwMode="auto">
          <a:xfrm>
            <a:off x="214282" y="1500174"/>
            <a:ext cx="2452186" cy="37401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8" presetClass="entr" presetSubtype="16" fill="hold" nodeType="afterEffect">
                                  <p:stCondLst>
                                    <p:cond delay="0"/>
                                  </p:stCondLst>
                                  <p:childTnLst>
                                    <p:set>
                                      <p:cBhvr>
                                        <p:cTn id="10" dur="1" fill="hold">
                                          <p:stCondLst>
                                            <p:cond delay="0"/>
                                          </p:stCondLst>
                                        </p:cTn>
                                        <p:tgtEl>
                                          <p:spTgt spid="106498"/>
                                        </p:tgtEl>
                                        <p:attrNameLst>
                                          <p:attrName>style.visibility</p:attrName>
                                        </p:attrNameLst>
                                      </p:cBhvr>
                                      <p:to>
                                        <p:strVal val="visible"/>
                                      </p:to>
                                    </p:set>
                                    <p:animEffect transition="in" filter="diamond(in)">
                                      <p:cBhvr>
                                        <p:cTn id="11" dur="2000"/>
                                        <p:tgtEl>
                                          <p:spTgt spid="106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2714612" y="1285860"/>
            <a:ext cx="6072230" cy="5324535"/>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В творчестве этого известного скульптора образы героев Великой Отечественной войны получили наиболее яркое воплощение. При внешней скромности и сдержанности композиционных решений ей (а скульптор – женщина) всегда удавалось раскрыть богатство внутренней жизни портретируемого, создать настоящий героический портрет. Одна из самых известных работ мастера – скульптура «Партизанка», созданная в 1942 году. В этом портрете она создала собирательный образ русской женщины. «Массовое, гигантское проявление подлинного героизма, какое мы встречали у советских женщин в дни битв с фашизмом, - знаменательно. Наша советская женщина сознательно идёт на подвиги. Я говорю о тысячах безызвестных героинь», - писала автор скульптуры. Назовите её имя.</a:t>
            </a:r>
            <a:endParaRPr lang="ru-RU" sz="2000" b="1" dirty="0">
              <a:latin typeface="Times New Roman" pitchFamily="18" charset="0"/>
              <a:cs typeface="Times New Roman" pitchFamily="18" charset="0"/>
            </a:endParaRPr>
          </a:p>
        </p:txBody>
      </p:sp>
      <p:sp>
        <p:nvSpPr>
          <p:cNvPr id="4" name="Прямоугольник 3"/>
          <p:cNvSpPr/>
          <p:nvPr/>
        </p:nvSpPr>
        <p:spPr>
          <a:xfrm>
            <a:off x="2428860" y="214290"/>
            <a:ext cx="6072230"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Музы не молчали … </a:t>
            </a:r>
            <a:r>
              <a:rPr lang="ru-RU" sz="2400" b="1" dirty="0" smtClean="0">
                <a:latin typeface="Times New Roman" pitchFamily="18" charset="0"/>
                <a:ea typeface="Calibri" pitchFamily="34" charset="0"/>
                <a:cs typeface="Times New Roman" pitchFamily="18" charset="0"/>
              </a:rPr>
              <a:t>– 13 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14282" y="5286388"/>
            <a:ext cx="2357454"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400" b="1" i="1" dirty="0" smtClean="0">
                <a:latin typeface="Times New Roman" pitchFamily="18" charset="0"/>
                <a:cs typeface="Times New Roman" pitchFamily="18" charset="0"/>
              </a:rPr>
              <a:t>Вера Игнатьевна </a:t>
            </a:r>
          </a:p>
          <a:p>
            <a:pPr algn="ctr"/>
            <a:r>
              <a:rPr lang="ru-RU" sz="2400" b="1" i="1" dirty="0" smtClean="0">
                <a:latin typeface="Times New Roman" pitchFamily="18" charset="0"/>
                <a:cs typeface="Times New Roman" pitchFamily="18" charset="0"/>
              </a:rPr>
              <a:t>Мухина</a:t>
            </a:r>
            <a:endParaRPr lang="ru-RU" sz="22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214346" y="0"/>
            <a:ext cx="2286016" cy="1357298"/>
          </a:xfrm>
          <a:prstGeom prst="rect">
            <a:avLst/>
          </a:prstGeom>
          <a:noFill/>
        </p:spPr>
      </p:pic>
      <p:pic>
        <p:nvPicPr>
          <p:cNvPr id="13314" name="Picture 2" descr="https://i.pinimg.com/736x/37/12/8c/37128c857590c0435b0521e89a51bcda--sculpter-oppression.jpg"/>
          <p:cNvPicPr>
            <a:picLocks noChangeAspect="1" noChangeArrowheads="1"/>
          </p:cNvPicPr>
          <p:nvPr/>
        </p:nvPicPr>
        <p:blipFill>
          <a:blip r:embed="rId4" cstate="print"/>
          <a:srcRect/>
          <a:stretch>
            <a:fillRect/>
          </a:stretch>
        </p:blipFill>
        <p:spPr bwMode="auto">
          <a:xfrm>
            <a:off x="323528" y="1916832"/>
            <a:ext cx="2054838" cy="2664296"/>
          </a:xfrm>
          <a:prstGeom prst="rect">
            <a:avLst/>
          </a:prstGeom>
          <a:noFill/>
        </p:spPr>
      </p:pic>
      <p:pic>
        <p:nvPicPr>
          <p:cNvPr id="12" name="Picture 2" descr="http://test-a.rusmuseumvrm.ru/reference/classifier/author/muhina_vera_ignatevna/3043_mainfoto_02.jpg"/>
          <p:cNvPicPr>
            <a:picLocks noChangeAspect="1" noChangeArrowheads="1"/>
          </p:cNvPicPr>
          <p:nvPr/>
        </p:nvPicPr>
        <p:blipFill>
          <a:blip r:embed="rId5" cstate="screen"/>
          <a:srcRect/>
          <a:stretch>
            <a:fillRect/>
          </a:stretch>
        </p:blipFill>
        <p:spPr bwMode="auto">
          <a:xfrm>
            <a:off x="179512" y="1700808"/>
            <a:ext cx="2368997" cy="31432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8"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diamond(in)">
                                      <p:cBhvr>
                                        <p:cTn id="1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643306" y="1285860"/>
            <a:ext cx="5286412" cy="5324535"/>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Одним из самых ярких документальных свидетельств эпохи Великой Отечественной войны стал фильм «Разгром немецких войск под Москвой» Ильи </a:t>
            </a:r>
            <a:r>
              <a:rPr lang="ru-RU" sz="2000" dirty="0" err="1" smtClean="0">
                <a:latin typeface="Times New Roman" pitchFamily="18" charset="0"/>
                <a:cs typeface="Times New Roman" pitchFamily="18" charset="0"/>
              </a:rPr>
              <a:t>Копалина</a:t>
            </a:r>
            <a:r>
              <a:rPr lang="ru-RU" sz="2000" dirty="0" smtClean="0">
                <a:latin typeface="Times New Roman" pitchFamily="18" charset="0"/>
                <a:cs typeface="Times New Roman" pitchFamily="18" charset="0"/>
              </a:rPr>
              <a:t> и Леонида Варламова, произведённый на Центральной студии кинохроники на основе съемок 15 фронтовых операторов.  «Это была важная работа, потому что в ней был показан и подвиг, и страдания народа. Там показывали не только боевые действия, но и страдания людей – и оккупация, и казни партизанские - это всё на самом деле было впервые показано именно в этой картине», - писал историк кино Наум </a:t>
            </a:r>
            <a:r>
              <a:rPr lang="ru-RU" sz="2000" dirty="0" err="1" smtClean="0">
                <a:latin typeface="Times New Roman" pitchFamily="18" charset="0"/>
                <a:cs typeface="Times New Roman" pitchFamily="18" charset="0"/>
              </a:rPr>
              <a:t>Клейман</a:t>
            </a:r>
            <a:r>
              <a:rPr lang="ru-RU" sz="2000" dirty="0" smtClean="0">
                <a:latin typeface="Times New Roman" pitchFamily="18" charset="0"/>
                <a:cs typeface="Times New Roman" pitchFamily="18" charset="0"/>
              </a:rPr>
              <a:t>. Фильм вышел на экраны в 1942 году и был удостоен Сталинской премии. Какую зарубежную </a:t>
            </a:r>
            <a:r>
              <a:rPr lang="ru-RU" sz="2000" dirty="0" err="1" smtClean="0">
                <a:latin typeface="Times New Roman" pitchFamily="18" charset="0"/>
                <a:cs typeface="Times New Roman" pitchFamily="18" charset="0"/>
              </a:rPr>
              <a:t>кинопремию</a:t>
            </a:r>
            <a:r>
              <a:rPr lang="ru-RU" sz="2000" dirty="0" smtClean="0">
                <a:latin typeface="Times New Roman" pitchFamily="18" charset="0"/>
                <a:cs typeface="Times New Roman" pitchFamily="18" charset="0"/>
              </a:rPr>
              <a:t> получил этот документальный фильм в 1943 году? </a:t>
            </a:r>
            <a:endParaRPr lang="ru-RU" sz="2000" b="1" dirty="0">
              <a:latin typeface="Times New Roman" pitchFamily="18" charset="0"/>
              <a:cs typeface="Times New Roman" pitchFamily="18" charset="0"/>
            </a:endParaRPr>
          </a:p>
        </p:txBody>
      </p:sp>
      <p:sp>
        <p:nvSpPr>
          <p:cNvPr id="4" name="Прямоугольник 3"/>
          <p:cNvSpPr/>
          <p:nvPr/>
        </p:nvSpPr>
        <p:spPr>
          <a:xfrm>
            <a:off x="2428860" y="214290"/>
            <a:ext cx="6072230"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Музы не молчали … </a:t>
            </a:r>
            <a:r>
              <a:rPr lang="ru-RU" sz="2400" b="1" dirty="0" smtClean="0">
                <a:latin typeface="Times New Roman" pitchFamily="18" charset="0"/>
                <a:ea typeface="Calibri" pitchFamily="34" charset="0"/>
                <a:cs typeface="Times New Roman" pitchFamily="18" charset="0"/>
              </a:rPr>
              <a:t>– 14 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14282" y="5842337"/>
            <a:ext cx="7786742"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000" b="1" i="1" dirty="0" smtClean="0">
                <a:latin typeface="Times New Roman" pitchFamily="18" charset="0"/>
                <a:cs typeface="Times New Roman" pitchFamily="18" charset="0"/>
              </a:rPr>
              <a:t>Премия «Оскар» за лучший документальный фильм. Это была первая награда Американской </a:t>
            </a:r>
            <a:r>
              <a:rPr lang="ru-RU" sz="2000" b="1" i="1" dirty="0" err="1" smtClean="0">
                <a:latin typeface="Times New Roman" pitchFamily="18" charset="0"/>
                <a:cs typeface="Times New Roman" pitchFamily="18" charset="0"/>
              </a:rPr>
              <a:t>киноакадемии</a:t>
            </a:r>
            <a:r>
              <a:rPr lang="ru-RU" sz="2000" b="1" i="1" dirty="0" smtClean="0">
                <a:latin typeface="Times New Roman" pitchFamily="18" charset="0"/>
                <a:cs typeface="Times New Roman" pitchFamily="18" charset="0"/>
              </a:rPr>
              <a:t> в истории российского кинематографа</a:t>
            </a:r>
            <a:endParaRPr lang="ru-RU" sz="20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214346" y="0"/>
            <a:ext cx="2286016" cy="1357298"/>
          </a:xfrm>
          <a:prstGeom prst="rect">
            <a:avLst/>
          </a:prstGeom>
          <a:noFill/>
        </p:spPr>
      </p:pic>
      <p:pic>
        <p:nvPicPr>
          <p:cNvPr id="104450" name="Picture 2" descr="http://cdstalker.ru/upload/48256_f.jpg"/>
          <p:cNvPicPr>
            <a:picLocks noChangeAspect="1" noChangeArrowheads="1"/>
          </p:cNvPicPr>
          <p:nvPr/>
        </p:nvPicPr>
        <p:blipFill>
          <a:blip r:embed="rId4" cstate="print"/>
          <a:srcRect/>
          <a:stretch>
            <a:fillRect/>
          </a:stretch>
        </p:blipFill>
        <p:spPr bwMode="auto">
          <a:xfrm>
            <a:off x="357158" y="1357298"/>
            <a:ext cx="3000395" cy="43052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357554" y="1285860"/>
            <a:ext cx="5429288" cy="3046988"/>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ru-RU" sz="2400" dirty="0" smtClean="0">
                <a:latin typeface="Times New Roman" pitchFamily="18" charset="0"/>
                <a:cs typeface="Times New Roman" pitchFamily="18" charset="0"/>
              </a:rPr>
              <a:t>Первыми, кто откликнулся на события начала Великой Отечественной войны, были художники-плакатисты. Уже на второй день войны появился плакат известного творческого коллектива художников-графиков. Как называется творческий коллектив и плакат, им созданный? </a:t>
            </a:r>
            <a:endParaRPr lang="ru-RU" sz="2400" b="1" dirty="0">
              <a:latin typeface="Times New Roman" pitchFamily="18" charset="0"/>
              <a:cs typeface="Times New Roman" pitchFamily="18" charset="0"/>
            </a:endParaRPr>
          </a:p>
        </p:txBody>
      </p:sp>
      <p:sp>
        <p:nvSpPr>
          <p:cNvPr id="4" name="Прямоугольник 3"/>
          <p:cNvSpPr/>
          <p:nvPr/>
        </p:nvSpPr>
        <p:spPr>
          <a:xfrm>
            <a:off x="2428860" y="214290"/>
            <a:ext cx="6072230"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tabLst>
                <a:tab pos="719138" algn="l"/>
              </a:tabLst>
              <a:defRPr/>
            </a:pPr>
            <a:r>
              <a:rPr lang="ru-RU" sz="2400" b="1" dirty="0" smtClean="0">
                <a:latin typeface="Times New Roman" pitchFamily="18" charset="0"/>
                <a:cs typeface="Times New Roman" pitchFamily="18" charset="0"/>
              </a:rPr>
              <a:t>Музы не молчали … </a:t>
            </a:r>
            <a:r>
              <a:rPr lang="ru-RU" sz="2400" b="1" dirty="0" smtClean="0">
                <a:latin typeface="Times New Roman" pitchFamily="18" charset="0"/>
                <a:ea typeface="Calibri" pitchFamily="34" charset="0"/>
                <a:cs typeface="Times New Roman" pitchFamily="18" charset="0"/>
              </a:rPr>
              <a:t>– 15 б</a:t>
            </a:r>
            <a:endParaRPr lang="ru-RU" sz="2400" b="1" dirty="0">
              <a:latin typeface="Times New Roman" pitchFamily="18" charset="0"/>
              <a:ea typeface="Calibri" pitchFamily="34" charset="0"/>
              <a:cs typeface="Times New Roman" pitchFamily="18" charset="0"/>
            </a:endParaRPr>
          </a:p>
        </p:txBody>
      </p:sp>
      <p:sp>
        <p:nvSpPr>
          <p:cNvPr id="1027" name="AutoShape 3"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9" name="AutoShape 5"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https://pbs.twimg.com/media/Cg91pDBWUAETbwv.jpg:lar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214282" y="5657671"/>
            <a:ext cx="7786742"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400" b="1" i="1" dirty="0" err="1" smtClean="0">
                <a:latin typeface="Times New Roman" pitchFamily="18" charset="0"/>
                <a:cs typeface="Times New Roman" pitchFamily="18" charset="0"/>
              </a:rPr>
              <a:t>Кукрыниксы</a:t>
            </a:r>
            <a:r>
              <a:rPr lang="ru-RU" sz="2400" b="1" i="1" dirty="0" smtClean="0">
                <a:latin typeface="Times New Roman" pitchFamily="18" charset="0"/>
                <a:cs typeface="Times New Roman" pitchFamily="18" charset="0"/>
              </a:rPr>
              <a:t> – М. Куприянов, П. Крылов, Ник. Соколов. Плакат «Беспощадно разгромим и уничтожим врага!»</a:t>
            </a:r>
            <a:endParaRPr lang="ru-RU" sz="2200" dirty="0">
              <a:latin typeface="Times New Roman" pitchFamily="18" charset="0"/>
              <a:cs typeface="Times New Roman" pitchFamily="18" charset="0"/>
            </a:endParaRPr>
          </a:p>
        </p:txBody>
      </p:sp>
      <p:sp>
        <p:nvSpPr>
          <p:cNvPr id="13" name="Управляющая кнопка: далее 12">
            <a:hlinkClick r:id="rId2" action="ppaction://hlinksldjump" highlightClick="1"/>
          </p:cNvPr>
          <p:cNvSpPr/>
          <p:nvPr/>
        </p:nvSpPr>
        <p:spPr>
          <a:xfrm>
            <a:off x="8215338" y="6429396"/>
            <a:ext cx="928662" cy="428604"/>
          </a:xfrm>
          <a:prstGeom prst="actionButtonForwardNex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pic>
        <p:nvPicPr>
          <p:cNvPr id="49158" name="Picture 6" descr="http://www.playcast.ru/uploads/2017/05/07/22522873.png"/>
          <p:cNvPicPr>
            <a:picLocks noChangeAspect="1" noChangeArrowheads="1"/>
          </p:cNvPicPr>
          <p:nvPr/>
        </p:nvPicPr>
        <p:blipFill>
          <a:blip r:embed="rId3" cstate="screen"/>
          <a:srcRect/>
          <a:stretch>
            <a:fillRect/>
          </a:stretch>
        </p:blipFill>
        <p:spPr bwMode="auto">
          <a:xfrm>
            <a:off x="-214346" y="0"/>
            <a:ext cx="2286016" cy="1357298"/>
          </a:xfrm>
          <a:prstGeom prst="rect">
            <a:avLst/>
          </a:prstGeom>
          <a:noFill/>
        </p:spPr>
      </p:pic>
      <p:pic>
        <p:nvPicPr>
          <p:cNvPr id="103426" name="Picture 2" descr="http://www.yxan.ru/wp-content/uploads/2012/12/plakat.jpg"/>
          <p:cNvPicPr>
            <a:picLocks noChangeAspect="1" noChangeArrowheads="1"/>
          </p:cNvPicPr>
          <p:nvPr/>
        </p:nvPicPr>
        <p:blipFill>
          <a:blip r:embed="rId4" cstate="print"/>
          <a:srcRect/>
          <a:stretch>
            <a:fillRect/>
          </a:stretch>
        </p:blipFill>
        <p:spPr bwMode="auto">
          <a:xfrm>
            <a:off x="285720" y="1285860"/>
            <a:ext cx="3000363" cy="41961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TextBox 11"/>
          <p:cNvSpPr txBox="1"/>
          <p:nvPr/>
        </p:nvSpPr>
        <p:spPr>
          <a:xfrm>
            <a:off x="357158" y="1357298"/>
            <a:ext cx="1571636"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endParaRPr lang="ru-RU" dirty="0" smtClean="0"/>
          </a:p>
          <a:p>
            <a:endParaRPr lang="ru-RU" dirty="0" smtClean="0"/>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8" presetClass="exit" presetSubtype="16" fill="hold" grpId="0" nodeType="afterEffect">
                                  <p:stCondLst>
                                    <p:cond delay="0"/>
                                  </p:stCondLst>
                                  <p:childTnLst>
                                    <p:animEffect transition="out" filter="diamond(in)">
                                      <p:cBhvr>
                                        <p:cTn id="10" dur="2000"/>
                                        <p:tgtEl>
                                          <p:spTgt spid="12"/>
                                        </p:tgtEl>
                                      </p:cBhvr>
                                    </p:animEffect>
                                    <p:set>
                                      <p:cBhvr>
                                        <p:cTn id="11" dur="1" fill="hold">
                                          <p:stCondLst>
                                            <p:cond delay="1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8728" y="214290"/>
            <a:ext cx="7553158" cy="52322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defRPr/>
            </a:pPr>
            <a:r>
              <a:rPr lang="ru-RU" sz="2800" b="1" dirty="0" smtClean="0">
                <a:latin typeface="Times New Roman" pitchFamily="18" charset="0"/>
                <a:ea typeface="Calibri" pitchFamily="34" charset="0"/>
                <a:cs typeface="Times New Roman" pitchFamily="18" charset="0"/>
              </a:rPr>
              <a:t>Награды </a:t>
            </a:r>
            <a:r>
              <a:rPr lang="ru-RU" sz="2800" b="1" dirty="0">
                <a:latin typeface="Times New Roman" pitchFamily="18" charset="0"/>
                <a:ea typeface="Calibri" pitchFamily="34" charset="0"/>
                <a:cs typeface="Times New Roman" pitchFamily="18" charset="0"/>
              </a:rPr>
              <a:t>Великой Отечественной </a:t>
            </a:r>
            <a:r>
              <a:rPr lang="ru-RU" sz="2800" b="1" dirty="0" smtClean="0">
                <a:latin typeface="Times New Roman" pitchFamily="18" charset="0"/>
                <a:ea typeface="Calibri" pitchFamily="34" charset="0"/>
                <a:cs typeface="Times New Roman" pitchFamily="18" charset="0"/>
              </a:rPr>
              <a:t>войны – 6б</a:t>
            </a:r>
            <a:endParaRPr lang="ru-RU" sz="2800" b="1" dirty="0">
              <a:latin typeface="Times New Roman" pitchFamily="18" charset="0"/>
              <a:ea typeface="Calibri" pitchFamily="34" charset="0"/>
              <a:cs typeface="Times New Roman" pitchFamily="18" charset="0"/>
            </a:endParaRPr>
          </a:p>
        </p:txBody>
      </p:sp>
      <p:pic>
        <p:nvPicPr>
          <p:cNvPr id="5" name="Picture 4" descr="http://1.bp.blogspot.com/-PqcbD8R1Fp0/VU0FXsHyXLI/AAAAAAAAQqg/828oHXDco20/s1600/28061.jpg"/>
          <p:cNvPicPr>
            <a:picLocks noChangeAspect="1" noChangeArrowheads="1"/>
          </p:cNvPicPr>
          <p:nvPr/>
        </p:nvPicPr>
        <p:blipFill>
          <a:blip r:embed="rId2" cstate="screen">
            <a:clrChange>
              <a:clrFrom>
                <a:srgbClr val="F8F8F8"/>
              </a:clrFrom>
              <a:clrTo>
                <a:srgbClr val="F8F8F8">
                  <a:alpha val="0"/>
                </a:srgbClr>
              </a:clrTo>
            </a:clrChange>
          </a:blip>
          <a:srcRect/>
          <a:stretch>
            <a:fillRect/>
          </a:stretch>
        </p:blipFill>
        <p:spPr bwMode="auto">
          <a:xfrm>
            <a:off x="-285784" y="0"/>
            <a:ext cx="1928826" cy="6858000"/>
          </a:xfrm>
          <a:prstGeom prst="rect">
            <a:avLst/>
          </a:prstGeom>
          <a:noFill/>
        </p:spPr>
      </p:pic>
      <p:sp>
        <p:nvSpPr>
          <p:cNvPr id="9" name="TextBox 8"/>
          <p:cNvSpPr txBox="1"/>
          <p:nvPr/>
        </p:nvSpPr>
        <p:spPr>
          <a:xfrm>
            <a:off x="1428728" y="5357826"/>
            <a:ext cx="7572428" cy="1200329"/>
          </a:xfrm>
          <a:prstGeom prst="rect">
            <a:avLst/>
          </a:prstGeom>
          <a:solidFill>
            <a:srgbClr val="E0DFDC"/>
          </a:solidFill>
        </p:spPr>
        <p:txBody>
          <a:bodyPr wrap="square" rtlCol="0">
            <a:spAutoFit/>
          </a:bodyPr>
          <a:lstStyle/>
          <a:p>
            <a:pPr algn="just"/>
            <a:r>
              <a:rPr lang="ru-RU" sz="2400" b="1" i="1" dirty="0" smtClean="0">
                <a:latin typeface="Times New Roman" pitchFamily="18" charset="0"/>
                <a:cs typeface="Times New Roman" pitchFamily="18" charset="0"/>
              </a:rPr>
              <a:t>«За оборону Ленинграда», «За оборону Одессы», </a:t>
            </a:r>
          </a:p>
          <a:p>
            <a:pPr algn="just"/>
            <a:r>
              <a:rPr lang="ru-RU" sz="2400" b="1" i="1" dirty="0" smtClean="0">
                <a:latin typeface="Times New Roman" pitchFamily="18" charset="0"/>
                <a:cs typeface="Times New Roman" pitchFamily="18" charset="0"/>
              </a:rPr>
              <a:t>«За оборону Севастополя», «За оборону Сталинграда»</a:t>
            </a:r>
            <a:endParaRPr lang="ru-RU" sz="2400" dirty="0">
              <a:latin typeface="Times New Roman" pitchFamily="18" charset="0"/>
              <a:cs typeface="Times New Roman" pitchFamily="18" charset="0"/>
            </a:endParaRPr>
          </a:p>
        </p:txBody>
      </p:sp>
      <p:sp>
        <p:nvSpPr>
          <p:cNvPr id="8" name="TextBox 7"/>
          <p:cNvSpPr txBox="1"/>
          <p:nvPr/>
        </p:nvSpPr>
        <p:spPr>
          <a:xfrm>
            <a:off x="1500166" y="1071546"/>
            <a:ext cx="7643834" cy="415498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200" b="1"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Вторая половина 1942 года - один из самых тяжёлых периодов в истории Великой Отечественной войны. Многие города были захвачены немецкими войсками или находились в осаде, их героически обороняли советские воины.  22 декабря 1942 года были учреждены четыре медали, посвящённые обороне русских городов.  Эти медали вручали не только непосредственным участникам сражений за города, но и гражданскому населению, которое помогало в обороне. Награды полагались за тушение пожаров, самоотверженную работу на предприятиях, организацию общественного питания и другие героические поступки. </a:t>
            </a:r>
            <a:r>
              <a:rPr lang="ru-RU" sz="2200" b="1" dirty="0" smtClean="0">
                <a:latin typeface="Times New Roman" pitchFamily="18" charset="0"/>
                <a:cs typeface="Times New Roman" pitchFamily="18" charset="0"/>
              </a:rPr>
              <a:t>За оборону каких четырёх городов были учреждены медали в 1942 году?</a:t>
            </a:r>
            <a:endParaRPr lang="ru-RU" sz="2200" b="1" dirty="0">
              <a:latin typeface="Times New Roman" pitchFamily="18" charset="0"/>
              <a:cs typeface="Times New Roman" pitchFamily="18" charset="0"/>
            </a:endParaRPr>
          </a:p>
        </p:txBody>
      </p:sp>
      <p:sp>
        <p:nvSpPr>
          <p:cNvPr id="10" name="Управляющая кнопка: далее 9">
            <a:hlinkClick r:id="rId3" action="ppaction://hlinksldjump" highlightClick="1"/>
          </p:cNvPr>
          <p:cNvSpPr/>
          <p:nvPr/>
        </p:nvSpPr>
        <p:spPr>
          <a:xfrm>
            <a:off x="8429652" y="6500834"/>
            <a:ext cx="714348" cy="35716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2" name="Группа 11"/>
          <p:cNvGrpSpPr/>
          <p:nvPr/>
        </p:nvGrpSpPr>
        <p:grpSpPr>
          <a:xfrm>
            <a:off x="1357290" y="1071546"/>
            <a:ext cx="7786710" cy="4143404"/>
            <a:chOff x="1357290" y="1071546"/>
            <a:chExt cx="7786710" cy="4143404"/>
          </a:xfrm>
        </p:grpSpPr>
        <p:pic>
          <p:nvPicPr>
            <p:cNvPr id="2" name="Picture 2" descr="https://aeslib.ru/wp-content/uploads/2017/08/12250-e1503514711824.jpg"/>
            <p:cNvPicPr>
              <a:picLocks noChangeAspect="1" noChangeArrowheads="1"/>
            </p:cNvPicPr>
            <p:nvPr/>
          </p:nvPicPr>
          <p:blipFill>
            <a:blip r:embed="rId4" cstate="screen"/>
            <a:srcRect/>
            <a:stretch>
              <a:fillRect/>
            </a:stretch>
          </p:blipFill>
          <p:spPr bwMode="auto">
            <a:xfrm>
              <a:off x="1357290" y="1071546"/>
              <a:ext cx="1974109" cy="4143404"/>
            </a:xfrm>
            <a:prstGeom prst="rect">
              <a:avLst/>
            </a:prstGeom>
            <a:noFill/>
          </p:spPr>
        </p:pic>
        <p:pic>
          <p:nvPicPr>
            <p:cNvPr id="10244" name="Picture 4" descr="https://ocenka-pokupka.com.ua/wp-content/uploads/2018/10/32_01.jpg"/>
            <p:cNvPicPr>
              <a:picLocks noChangeAspect="1" noChangeArrowheads="1"/>
            </p:cNvPicPr>
            <p:nvPr/>
          </p:nvPicPr>
          <p:blipFill>
            <a:blip r:embed="rId5" cstate="screen"/>
            <a:srcRect/>
            <a:stretch>
              <a:fillRect/>
            </a:stretch>
          </p:blipFill>
          <p:spPr bwMode="auto">
            <a:xfrm>
              <a:off x="3286116" y="1071546"/>
              <a:ext cx="2000264" cy="4071966"/>
            </a:xfrm>
            <a:prstGeom prst="rect">
              <a:avLst/>
            </a:prstGeom>
            <a:noFill/>
          </p:spPr>
        </p:pic>
        <p:pic>
          <p:nvPicPr>
            <p:cNvPr id="10246" name="Picture 6" descr="http://numizmatov.com/wp-content/uploads/2014/06/medal-za-oboronu-sevastopolya.jpg"/>
            <p:cNvPicPr>
              <a:picLocks noChangeAspect="1" noChangeArrowheads="1"/>
            </p:cNvPicPr>
            <p:nvPr/>
          </p:nvPicPr>
          <p:blipFill>
            <a:blip r:embed="rId6" cstate="screen"/>
            <a:srcRect/>
            <a:stretch>
              <a:fillRect/>
            </a:stretch>
          </p:blipFill>
          <p:spPr bwMode="auto">
            <a:xfrm>
              <a:off x="5286380" y="1071546"/>
              <a:ext cx="1857388" cy="4071966"/>
            </a:xfrm>
            <a:prstGeom prst="rect">
              <a:avLst/>
            </a:prstGeom>
            <a:noFill/>
          </p:spPr>
        </p:pic>
        <p:pic>
          <p:nvPicPr>
            <p:cNvPr id="10248" name="Picture 8" descr="https://www.nashi-predki.ru/mw/images/5/56/%D0%9C%D0%B5%D0%B4%D0%B0%D0%BB%D1%8C_%C2%AB%D0%97%D0%B0_%D0%BE%D0%B1%D0%BE%D1%80%D0%BE%D0%BD%D1%83_%D0%A1%D1%82%D0%B0%D0%BB%D0%B8%D0%BD%D0%B3%D1%80%D0%B0%D0%B4%D0%B0%C2%BB.jpg"/>
            <p:cNvPicPr>
              <a:picLocks noChangeAspect="1" noChangeArrowheads="1"/>
            </p:cNvPicPr>
            <p:nvPr/>
          </p:nvPicPr>
          <p:blipFill>
            <a:blip r:embed="rId7" cstate="print"/>
            <a:srcRect/>
            <a:stretch>
              <a:fillRect/>
            </a:stretch>
          </p:blipFill>
          <p:spPr bwMode="auto">
            <a:xfrm>
              <a:off x="7072330" y="1071546"/>
              <a:ext cx="2071670" cy="4071966"/>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diamond(in)">
                                      <p:cBhvr>
                                        <p:cTn id="1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848</TotalTime>
  <Words>7646</Words>
  <Application>Microsoft Office PowerPoint</Application>
  <PresentationFormat>Экран (4:3)</PresentationFormat>
  <Paragraphs>592</Paragraphs>
  <Slides>108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108</vt:i4>
      </vt:variant>
    </vt:vector>
  </HeadingPairs>
  <TitlesOfParts>
    <vt:vector size="109"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lpstr>Слайд 69</vt:lpstr>
      <vt:lpstr>Слайд 70</vt:lpstr>
      <vt:lpstr>Слайд 71</vt:lpstr>
      <vt:lpstr>Слайд 72</vt:lpstr>
      <vt:lpstr>Слайд 73</vt:lpstr>
      <vt:lpstr>Слайд 74</vt:lpstr>
      <vt:lpstr>Слайд 75</vt:lpstr>
      <vt:lpstr>Слайд 76</vt:lpstr>
      <vt:lpstr>Слайд 77</vt:lpstr>
      <vt:lpstr>Слайд 78</vt:lpstr>
      <vt:lpstr>Слайд 79</vt:lpstr>
      <vt:lpstr>Слайд 80</vt:lpstr>
      <vt:lpstr>Слайд 81</vt:lpstr>
      <vt:lpstr>Слайд 82</vt:lpstr>
      <vt:lpstr>Слайд 83</vt:lpstr>
      <vt:lpstr>Слайд 84</vt:lpstr>
      <vt:lpstr>Слайд 85</vt:lpstr>
      <vt:lpstr>Слайд 86</vt:lpstr>
      <vt:lpstr>Слайд 87</vt:lpstr>
      <vt:lpstr>Слайд 88</vt:lpstr>
      <vt:lpstr>Слайд 89</vt:lpstr>
      <vt:lpstr>Слайд 90</vt:lpstr>
      <vt:lpstr>Слайд 91</vt:lpstr>
      <vt:lpstr>Слайд 92</vt:lpstr>
      <vt:lpstr>Слайд 93</vt:lpstr>
      <vt:lpstr>Слайд 94</vt:lpstr>
      <vt:lpstr>Слайд 95</vt:lpstr>
      <vt:lpstr>Слайд 96</vt:lpstr>
      <vt:lpstr>Слайд 97</vt:lpstr>
      <vt:lpstr>Слайд 98</vt:lpstr>
      <vt:lpstr>Слайд 99</vt:lpstr>
      <vt:lpstr>Слайд 100</vt:lpstr>
      <vt:lpstr>Слайд 101</vt:lpstr>
      <vt:lpstr>Слайд 102</vt:lpstr>
      <vt:lpstr>Слайд 103</vt:lpstr>
      <vt:lpstr>Слайд 104</vt:lpstr>
      <vt:lpstr>Слайд 105</vt:lpstr>
      <vt:lpstr>Слайд 106</vt:lpstr>
      <vt:lpstr>Слайд 107</vt:lpstr>
      <vt:lpstr>Слайд 108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Фоминова</dc:creator>
  <cp:lastModifiedBy>Фоминова</cp:lastModifiedBy>
  <cp:revision>143</cp:revision>
  <dcterms:created xsi:type="dcterms:W3CDTF">2020-01-04T11:00:00Z</dcterms:created>
  <dcterms:modified xsi:type="dcterms:W3CDTF">2020-04-12T12:11:26Z</dcterms:modified>
</cp:coreProperties>
</file>