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2" r:id="rId4"/>
    <p:sldId id="259" r:id="rId5"/>
    <p:sldId id="309" r:id="rId6"/>
    <p:sldId id="293" r:id="rId7"/>
    <p:sldId id="297" r:id="rId8"/>
    <p:sldId id="294" r:id="rId9"/>
    <p:sldId id="296" r:id="rId10"/>
    <p:sldId id="298" r:id="rId11"/>
    <p:sldId id="299" r:id="rId12"/>
    <p:sldId id="303" r:id="rId13"/>
    <p:sldId id="304" r:id="rId14"/>
    <p:sldId id="305" r:id="rId15"/>
    <p:sldId id="306" r:id="rId16"/>
    <p:sldId id="308" r:id="rId17"/>
    <p:sldId id="27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810" y="-6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1F93-E16B-4D64-A03C-A202DFC3455E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1DFD2-1986-4CEA-AC31-2285A2A7BC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1F93-E16B-4D64-A03C-A202DFC3455E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1DFD2-1986-4CEA-AC31-2285A2A7BC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1F93-E16B-4D64-A03C-A202DFC3455E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1DFD2-1986-4CEA-AC31-2285A2A7BC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1F93-E16B-4D64-A03C-A202DFC3455E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1DFD2-1986-4CEA-AC31-2285A2A7BC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1F93-E16B-4D64-A03C-A202DFC3455E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1DFD2-1986-4CEA-AC31-2285A2A7BC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1F93-E16B-4D64-A03C-A202DFC3455E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1DFD2-1986-4CEA-AC31-2285A2A7BC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1F93-E16B-4D64-A03C-A202DFC3455E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1DFD2-1986-4CEA-AC31-2285A2A7BC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1F93-E16B-4D64-A03C-A202DFC3455E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1DFD2-1986-4CEA-AC31-2285A2A7BC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1F93-E16B-4D64-A03C-A202DFC3455E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1DFD2-1986-4CEA-AC31-2285A2A7BC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1F93-E16B-4D64-A03C-A202DFC3455E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1DFD2-1986-4CEA-AC31-2285A2A7BC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1F93-E16B-4D64-A03C-A202DFC3455E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1DFD2-1986-4CEA-AC31-2285A2A7BC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CEB1F93-E16B-4D64-A03C-A202DFC3455E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6E1DFD2-1986-4CEA-AC31-2285A2A7BC2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png"/><Relationship Id="rId3" Type="http://schemas.openxmlformats.org/officeDocument/2006/relationships/audio" Target="../media/audio2.wav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1.png"/><Relationship Id="rId1" Type="http://schemas.openxmlformats.org/officeDocument/2006/relationships/audio" Target="../media/audio1.wav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5" Type="http://schemas.openxmlformats.org/officeDocument/2006/relationships/image" Target="../media/image2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png"/><Relationship Id="rId1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9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3.png"/><Relationship Id="rId12" Type="http://schemas.openxmlformats.org/officeDocument/2006/relationships/image" Target="../media/image28.jpeg"/><Relationship Id="rId2" Type="http://schemas.openxmlformats.org/officeDocument/2006/relationships/audio" Target="../media/audio4.wav"/><Relationship Id="rId1" Type="http://schemas.openxmlformats.org/officeDocument/2006/relationships/audio" Target="../media/audio3.wav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9.jpeg"/><Relationship Id="rId15" Type="http://schemas.openxmlformats.org/officeDocument/2006/relationships/image" Target="../media/image31.png"/><Relationship Id="rId10" Type="http://schemas.openxmlformats.org/officeDocument/2006/relationships/image" Target="../media/image26.jpeg"/><Relationship Id="rId4" Type="http://schemas.openxmlformats.org/officeDocument/2006/relationships/audio" Target="../media/audio5.wav"/><Relationship Id="rId9" Type="http://schemas.openxmlformats.org/officeDocument/2006/relationships/image" Target="../media/image25.jpeg"/><Relationship Id="rId1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maze.com/@ALOLWFLFZ/-----" TargetMode="External"/><Relationship Id="rId2" Type="http://schemas.openxmlformats.org/officeDocument/2006/relationships/hyperlink" Target="https://emaze.link/@RAAKFM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47864" y="5052545"/>
            <a:ext cx="5796136" cy="882119"/>
          </a:xfrm>
        </p:spPr>
        <p:txBody>
          <a:bodyPr/>
          <a:lstStyle/>
          <a:p>
            <a:r>
              <a:rPr lang="ru-RU" dirty="0" smtClean="0"/>
              <a:t>     Выполнила: воспитатель Березовская В.О.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548681"/>
            <a:ext cx="7175351" cy="2016224"/>
          </a:xfrm>
        </p:spPr>
        <p:txBody>
          <a:bodyPr/>
          <a:lstStyle/>
          <a:p>
            <a:pPr marL="182880" indent="0" algn="ctr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</a:t>
            </a:r>
            <a:r>
              <a:rPr lang="ru-RU" sz="3200" dirty="0" smtClean="0">
                <a:latin typeface="+mn-lt"/>
              </a:rPr>
              <a:t>«Цифровые технологии, используемые в детском саду «Радуга»</a:t>
            </a:r>
            <a:br>
              <a:rPr lang="ru-RU" sz="3200" dirty="0" smtClean="0">
                <a:latin typeface="+mn-lt"/>
              </a:rPr>
            </a:br>
            <a:endParaRPr lang="ru-RU" sz="2800" dirty="0">
              <a:latin typeface="+mn-lt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4237831" y="548680"/>
            <a:ext cx="66675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139231"/>
            <a:ext cx="5942013" cy="1353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15816" y="37890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004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15616" y="731520"/>
            <a:ext cx="6984776" cy="3474720"/>
          </a:xfrm>
        </p:spPr>
        <p:txBody>
          <a:bodyPr/>
          <a:lstStyle/>
          <a:p>
            <a:pPr marL="45720" indent="0" algn="just">
              <a:buNone/>
            </a:pPr>
            <a:r>
              <a:rPr lang="ru-RU" dirty="0"/>
              <a:t> </a:t>
            </a:r>
            <a:r>
              <a:rPr lang="ru-RU" dirty="0" smtClean="0"/>
              <a:t> Государственная программа РФ «Развитие образования» на 2018-2025г включает в себя приоритетный проект «Современная цифровая образовательная среда в РФ», который нацелен на создание возможностей для получения качественного образования гражданами разного возраста и социального положения с использованием современных и информационных технологий. </a:t>
            </a:r>
            <a:endParaRPr lang="ru-RU" dirty="0"/>
          </a:p>
        </p:txBody>
      </p:sp>
      <p:pic>
        <p:nvPicPr>
          <p:cNvPr id="4" name="Рисунок 3" descr="11e1da93e38e30e249e9928fda9b8643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99792" y="3284984"/>
            <a:ext cx="3970764" cy="335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103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404665"/>
            <a:ext cx="8712968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200" algn="ctr">
              <a:spcAft>
                <a:spcPts val="0"/>
              </a:spcAft>
            </a:pPr>
            <a:r>
              <a:rPr lang="ru-RU" sz="2000" b="1" kern="1800" dirty="0">
                <a:solidFill>
                  <a:srgbClr val="455A65"/>
                </a:solidFill>
                <a:ea typeface="Times New Roman"/>
                <a:cs typeface="Times New Roman"/>
              </a:rPr>
              <a:t>Задачи проекта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76200" algn="ctr">
              <a:spcAft>
                <a:spcPts val="0"/>
              </a:spcAft>
            </a:pPr>
            <a:r>
              <a:rPr lang="ru-RU" sz="2000" b="1" kern="1800" dirty="0">
                <a:solidFill>
                  <a:srgbClr val="455A65"/>
                </a:solidFill>
                <a:ea typeface="Times New Roman"/>
                <a:cs typeface="Times New Roman"/>
              </a:rPr>
              <a:t>«Цифровая образовательная среда»: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50626C"/>
                </a:solidFill>
                <a:ea typeface="Times New Roman"/>
                <a:cs typeface="Times New Roman"/>
              </a:rPr>
              <a:t> 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2000" dirty="0" smtClean="0">
                <a:solidFill>
                  <a:srgbClr val="475666"/>
                </a:solidFill>
                <a:ea typeface="Times New Roman"/>
                <a:cs typeface="Times New Roman"/>
              </a:rPr>
              <a:t>      </a:t>
            </a:r>
            <a:r>
              <a:rPr lang="en-US" sz="2000" dirty="0" smtClean="0">
                <a:solidFill>
                  <a:srgbClr val="475666"/>
                </a:solidFill>
                <a:ea typeface="Times New Roman"/>
                <a:cs typeface="Times New Roman"/>
              </a:rPr>
              <a:t>C</a:t>
            </a:r>
            <a:r>
              <a:rPr lang="ru-RU" sz="2000" dirty="0" err="1" smtClean="0">
                <a:solidFill>
                  <a:srgbClr val="475666"/>
                </a:solidFill>
                <a:ea typeface="Times New Roman"/>
                <a:cs typeface="Times New Roman"/>
              </a:rPr>
              <a:t>оздание</a:t>
            </a:r>
            <a:r>
              <a:rPr lang="ru-RU" sz="2000" dirty="0" smtClean="0">
                <a:solidFill>
                  <a:srgbClr val="475666"/>
                </a:solidFill>
                <a:ea typeface="Times New Roman"/>
                <a:cs typeface="Times New Roman"/>
              </a:rPr>
              <a:t> </a:t>
            </a:r>
            <a:r>
              <a:rPr lang="ru-RU" sz="2000" dirty="0">
                <a:solidFill>
                  <a:srgbClr val="475666"/>
                </a:solidFill>
                <a:ea typeface="Times New Roman"/>
                <a:cs typeface="Times New Roman"/>
              </a:rPr>
              <a:t>современной и безопасной цифровой образовательной среды, обеспечивающей высокое качество и доступность образования всех видов и уровней.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50626C"/>
                </a:solidFill>
                <a:ea typeface="Times New Roman"/>
                <a:cs typeface="Times New Roman"/>
              </a:rPr>
              <a:t> 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95250">
              <a:spcAft>
                <a:spcPts val="0"/>
              </a:spcAft>
            </a:pPr>
            <a:r>
              <a:rPr lang="ru-RU" b="1" dirty="0">
                <a:solidFill>
                  <a:srgbClr val="505C5E"/>
                </a:solidFill>
                <a:ea typeface="Times New Roman"/>
                <a:cs typeface="Times New Roman"/>
              </a:rPr>
              <a:t>Главные задачи проекта (к 2024 году):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50626C"/>
                </a:solidFill>
                <a:ea typeface="Times New Roman"/>
                <a:cs typeface="Times New Roman"/>
              </a:rPr>
              <a:t> 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342900" marR="76200" lvl="0" indent="-342900"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50626C"/>
                </a:solidFill>
                <a:ea typeface="Times New Roman"/>
                <a:cs typeface="Times New Roman"/>
              </a:rPr>
              <a:t>внедрение целевой модели цифровой образовательной среды по всей стране,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342900" marR="76200" lvl="0" indent="-342900"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50626C"/>
                </a:solidFill>
                <a:ea typeface="Times New Roman"/>
                <a:cs typeface="Times New Roman"/>
              </a:rPr>
              <a:t>внедрение современных цифровых технологий в образовательные программы 25% общеобразовательных организаций в 75 субъектов Российской Федерации для как минимум для 500 тысяч детей,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342900" marR="76200" lvl="0" indent="-342900"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50626C"/>
                </a:solidFill>
                <a:ea typeface="Times New Roman"/>
                <a:cs typeface="Times New Roman"/>
              </a:rPr>
              <a:t>обеспечение 100% образовательных организаций в городах Интернетом со скоростью соединения не менее 100 Мб/с, в сельской местности – 50 Мб/с,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342900" marR="76200" lvl="0" indent="-342900"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50626C"/>
                </a:solidFill>
                <a:ea typeface="Times New Roman"/>
                <a:cs typeface="Times New Roman"/>
              </a:rPr>
              <a:t>создание сети центров цифрового образования, охватывающей в год не </a:t>
            </a:r>
            <a:r>
              <a:rPr lang="ru-RU" dirty="0" smtClean="0">
                <a:solidFill>
                  <a:srgbClr val="50626C"/>
                </a:solidFill>
                <a:ea typeface="Times New Roman"/>
                <a:cs typeface="Times New Roman"/>
              </a:rPr>
              <a:t>менее </a:t>
            </a:r>
            <a:r>
              <a:rPr lang="ru-RU" dirty="0">
                <a:solidFill>
                  <a:srgbClr val="50626C"/>
                </a:solidFill>
                <a:ea typeface="Times New Roman"/>
                <a:cs typeface="Times New Roman"/>
              </a:rPr>
              <a:t>136 тысяч детей.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50626C"/>
                </a:solidFill>
                <a:ea typeface="Times New Roman"/>
                <a:cs typeface="Times New Roman"/>
              </a:rPr>
              <a:t>  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475666"/>
                </a:solidFill>
                <a:ea typeface="Times New Roman"/>
                <a:cs typeface="Times New Roman"/>
              </a:rPr>
              <a:t>Реализация этого проекта должна привести к глобальным изменениям всего образовательного процесса и перераспределению большого количества учебных часов из очного обучения в дистанционное. Дистанционное обучение - главный компонент данной программы.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2130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88640"/>
            <a:ext cx="7488832" cy="3096344"/>
          </a:xfrm>
        </p:spPr>
        <p:txBody>
          <a:bodyPr>
            <a:normAutofit/>
          </a:bodyPr>
          <a:lstStyle/>
          <a:p>
            <a:pPr>
              <a:lnSpc>
                <a:spcPts val="2100"/>
              </a:lnSpc>
              <a:spcBef>
                <a:spcPts val="450"/>
              </a:spcBef>
              <a:spcAft>
                <a:spcPts val="1500"/>
              </a:spcAft>
            </a:pPr>
            <a:r>
              <a:rPr lang="ru-RU" sz="2400" dirty="0" smtClean="0">
                <a:solidFill>
                  <a:srgbClr val="000000"/>
                </a:solidFill>
                <a:ea typeface="Times New Roman"/>
                <a:cs typeface="Times New Roman"/>
              </a:rPr>
              <a:t>     </a:t>
            </a:r>
          </a:p>
          <a:p>
            <a:pPr marL="45720" indent="0">
              <a:lnSpc>
                <a:spcPts val="2100"/>
              </a:lnSpc>
              <a:spcBef>
                <a:spcPts val="450"/>
              </a:spcBef>
              <a:spcAft>
                <a:spcPts val="1500"/>
              </a:spcAft>
              <a:buNone/>
            </a:pPr>
            <a:r>
              <a:rPr lang="ru-RU" sz="2400" dirty="0" smtClean="0">
                <a:solidFill>
                  <a:srgbClr val="000000"/>
                </a:solidFill>
                <a:ea typeface="Times New Roman"/>
                <a:cs typeface="Times New Roman"/>
              </a:rPr>
              <a:t>     </a:t>
            </a:r>
          </a:p>
          <a:p>
            <a:pPr>
              <a:lnSpc>
                <a:spcPts val="2100"/>
              </a:lnSpc>
              <a:spcBef>
                <a:spcPts val="450"/>
              </a:spcBef>
              <a:spcAft>
                <a:spcPts val="1500"/>
              </a:spcAft>
            </a:pPr>
            <a:endParaRPr lang="ru-RU" sz="2400" dirty="0" smtClean="0">
              <a:solidFill>
                <a:srgbClr val="000000"/>
              </a:solidFill>
              <a:ea typeface="Times New Roman"/>
              <a:cs typeface="Times New Roman"/>
            </a:endParaRPr>
          </a:p>
          <a:p>
            <a:pPr>
              <a:lnSpc>
                <a:spcPts val="2100"/>
              </a:lnSpc>
              <a:spcBef>
                <a:spcPts val="450"/>
              </a:spcBef>
              <a:spcAft>
                <a:spcPts val="1500"/>
              </a:spcAft>
            </a:pPr>
            <a:endParaRPr lang="ru-RU" sz="4800" dirty="0">
              <a:solidFill>
                <a:srgbClr val="000000"/>
              </a:solidFill>
              <a:ea typeface="Times New Roman"/>
              <a:cs typeface="Times New Roman"/>
            </a:endParaRPr>
          </a:p>
          <a:p>
            <a:pPr>
              <a:lnSpc>
                <a:spcPts val="2100"/>
              </a:lnSpc>
              <a:spcBef>
                <a:spcPts val="450"/>
              </a:spcBef>
              <a:spcAft>
                <a:spcPts val="1500"/>
              </a:spcAft>
            </a:pPr>
            <a:endParaRPr lang="ru-RU" sz="2400" dirty="0" smtClean="0">
              <a:solidFill>
                <a:srgbClr val="000000"/>
              </a:solidFill>
              <a:ea typeface="Times New Roman"/>
              <a:cs typeface="Times New Roman"/>
            </a:endParaRPr>
          </a:p>
          <a:p>
            <a:pPr>
              <a:lnSpc>
                <a:spcPts val="2100"/>
              </a:lnSpc>
              <a:spcBef>
                <a:spcPts val="450"/>
              </a:spcBef>
              <a:spcAft>
                <a:spcPts val="1500"/>
              </a:spcAft>
            </a:pPr>
            <a:endParaRPr lang="ru-RU" sz="2400" dirty="0">
              <a:solidFill>
                <a:srgbClr val="000000"/>
              </a:solidFill>
              <a:ea typeface="Times New Roman"/>
              <a:cs typeface="Times New Roman"/>
            </a:endParaRPr>
          </a:p>
          <a:p>
            <a:pPr>
              <a:lnSpc>
                <a:spcPts val="2100"/>
              </a:lnSpc>
              <a:spcBef>
                <a:spcPts val="450"/>
              </a:spcBef>
              <a:spcAft>
                <a:spcPts val="1500"/>
              </a:spcAft>
            </a:pPr>
            <a:endParaRPr lang="ru-RU" sz="2400" dirty="0" smtClean="0">
              <a:solidFill>
                <a:srgbClr val="000000"/>
              </a:solidFill>
              <a:ea typeface="Times New Roman"/>
              <a:cs typeface="Times New Roman"/>
            </a:endParaRPr>
          </a:p>
          <a:p>
            <a:pPr>
              <a:lnSpc>
                <a:spcPts val="2100"/>
              </a:lnSpc>
              <a:spcBef>
                <a:spcPts val="450"/>
              </a:spcBef>
              <a:spcAft>
                <a:spcPts val="1500"/>
              </a:spcAft>
            </a:pPr>
            <a:endParaRPr lang="ru-RU" sz="2400" dirty="0">
              <a:solidFill>
                <a:srgbClr val="000000"/>
              </a:solidFill>
              <a:ea typeface="Times New Roman"/>
              <a:cs typeface="Times New Roman"/>
            </a:endParaRPr>
          </a:p>
          <a:p>
            <a:endParaRPr lang="ru-RU" dirty="0"/>
          </a:p>
        </p:txBody>
      </p:sp>
      <p:pic>
        <p:nvPicPr>
          <p:cNvPr id="1026" name="Picture 2" descr="Какую угрозу представляет для ребенка долгое сидение за компьютером и  телефоном — «Ингушетия» — интернет-газет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74933"/>
            <a:ext cx="2880320" cy="2880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Ваши дети все время сидят в телефоне и планшете? Давайте разберемся,  нормально ли это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924944"/>
            <a:ext cx="4880575" cy="3247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635897" y="476672"/>
            <a:ext cx="45365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Компьютер очень интересен и привлекателен особенно маленьким детям, которым нужно дать понять, что это-не игрушка.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7976" y="3429000"/>
            <a:ext cx="314012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Задача взрослых состоит в том, что </a:t>
            </a:r>
            <a:r>
              <a:rPr lang="ru-RU" sz="2000" dirty="0" err="1" smtClean="0">
                <a:solidFill>
                  <a:schemeClr val="accent1">
                    <a:lumMod val="75000"/>
                  </a:schemeClr>
                </a:solidFill>
              </a:rPr>
              <a:t>этутягу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 к компьютеру нужно обратить в полезное русло, сделать компьютерные средства через усвоение компьютерной грамотности привычными и естественными для повседневной жизни.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06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2204864"/>
            <a:ext cx="7560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Оборудование для интерактивных игр:</a:t>
            </a:r>
          </a:p>
          <a:p>
            <a:r>
              <a:rPr lang="ru-RU" sz="2800" dirty="0" smtClean="0"/>
              <a:t>-персональный компьютер;</a:t>
            </a:r>
          </a:p>
          <a:p>
            <a:r>
              <a:rPr lang="ru-RU" sz="2800" dirty="0" smtClean="0"/>
              <a:t>-интерактивный стол;</a:t>
            </a:r>
          </a:p>
          <a:p>
            <a:r>
              <a:rPr lang="ru-RU" sz="2800" dirty="0" smtClean="0"/>
              <a:t>-интерактивная доска;</a:t>
            </a:r>
          </a:p>
          <a:p>
            <a:r>
              <a:rPr lang="ru-RU" sz="2800" dirty="0" smtClean="0"/>
              <a:t>-проектор.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1475656" y="476672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Создание интерактивных игр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20221201_1602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50092" y="756362"/>
            <a:ext cx="3840426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20221201_1614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4266998"/>
            <a:ext cx="3611893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20221201_1619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42113" y="4005064"/>
            <a:ext cx="3648405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462810" y="1052736"/>
            <a:ext cx="44644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Вместе со сказочными персонажами или мультипликационными героями дети отправляются в путешествие или спешат на помощь, выполняя предложенные задания, направленные на развитие познавательных процессов.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332656"/>
            <a:ext cx="813690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Этапы создания интерактивной игры:</a:t>
            </a:r>
          </a:p>
          <a:p>
            <a:pPr>
              <a:lnSpc>
                <a:spcPct val="200000"/>
              </a:lnSpc>
            </a:pP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*продумывание места интерактивной игры (в занятии или режимном моменте);</a:t>
            </a:r>
          </a:p>
          <a:p>
            <a:pPr>
              <a:lnSpc>
                <a:spcPct val="200000"/>
              </a:lnSpc>
            </a:pP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*подбор иллюстраций, звуков, фона;</a:t>
            </a:r>
          </a:p>
          <a:p>
            <a:pPr>
              <a:lnSpc>
                <a:spcPct val="200000"/>
              </a:lnSpc>
            </a:pP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*создание и заполнение слайдов;</a:t>
            </a:r>
          </a:p>
          <a:p>
            <a:pPr>
              <a:lnSpc>
                <a:spcPct val="200000"/>
              </a:lnSpc>
            </a:pP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*настройка анимации , создание триггеров;</a:t>
            </a:r>
          </a:p>
          <a:p>
            <a:pPr>
              <a:lnSpc>
                <a:spcPct val="200000"/>
              </a:lnSpc>
            </a:pP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*презентация игры.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 descr="1557078103_children-autumn-background-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 descr="02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28184" y="3429000"/>
            <a:ext cx="2780928" cy="2780928"/>
          </a:xfrm>
          <a:prstGeom prst="rect">
            <a:avLst/>
          </a:prstGeom>
        </p:spPr>
      </p:pic>
      <p:pic>
        <p:nvPicPr>
          <p:cNvPr id="5" name="Рисунок 4" descr="fab874d193d140527c427dfb66cdab99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95936" y="1340768"/>
            <a:ext cx="1296144" cy="1296144"/>
          </a:xfrm>
          <a:prstGeom prst="rect">
            <a:avLst/>
          </a:prstGeom>
        </p:spPr>
      </p:pic>
      <p:pic>
        <p:nvPicPr>
          <p:cNvPr id="6" name="Рисунок 5" descr="b67954a7113e1fb688b43eb51477fc3a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71800" y="4005064"/>
            <a:ext cx="1656184" cy="1279778"/>
          </a:xfrm>
          <a:prstGeom prst="rect">
            <a:avLst/>
          </a:prstGeom>
        </p:spPr>
      </p:pic>
      <p:pic>
        <p:nvPicPr>
          <p:cNvPr id="7" name="Рисунок 6" descr="image35-4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68144" y="1628800"/>
            <a:ext cx="1319992" cy="1412776"/>
          </a:xfrm>
          <a:prstGeom prst="rect">
            <a:avLst/>
          </a:prstGeom>
        </p:spPr>
      </p:pic>
      <p:pic>
        <p:nvPicPr>
          <p:cNvPr id="9" name="Рисунок 8" descr="ogurec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427984" y="2492896"/>
            <a:ext cx="1242242" cy="1683001"/>
          </a:xfrm>
          <a:prstGeom prst="rect">
            <a:avLst/>
          </a:prstGeom>
        </p:spPr>
      </p:pic>
      <p:pic>
        <p:nvPicPr>
          <p:cNvPr id="10" name="Рисунок 9" descr="1639212194_2-papik-pro-p-klipart-luk-2.jpg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43808" y="1340768"/>
            <a:ext cx="1268760" cy="1268760"/>
          </a:xfrm>
          <a:prstGeom prst="rect">
            <a:avLst/>
          </a:prstGeom>
        </p:spPr>
      </p:pic>
      <p:pic>
        <p:nvPicPr>
          <p:cNvPr id="13" name="Рисунок 12" descr="publicdomainq-0005490kpf.jpg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55776" y="2564904"/>
            <a:ext cx="1671550" cy="1288951"/>
          </a:xfrm>
          <a:prstGeom prst="rect">
            <a:avLst/>
          </a:prstGeom>
        </p:spPr>
      </p:pic>
      <p:pic>
        <p:nvPicPr>
          <p:cNvPr id="14" name="Рисунок 13" descr="104752649_w640_h640_maska-dlya-litsa.jpg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99992" y="4005064"/>
            <a:ext cx="1512168" cy="1512168"/>
          </a:xfrm>
          <a:prstGeom prst="rect">
            <a:avLst/>
          </a:prstGeom>
        </p:spPr>
      </p:pic>
      <p:pic>
        <p:nvPicPr>
          <p:cNvPr id="15" name="Рисунок 14" descr="1635995492_13-papik-pro-p-apelsin-vektornii-risunok-15.png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87215" y="1700808"/>
            <a:ext cx="1267320" cy="1268760"/>
          </a:xfrm>
          <a:prstGeom prst="rect">
            <a:avLst/>
          </a:prstGeom>
        </p:spPr>
      </p:pic>
      <p:pic>
        <p:nvPicPr>
          <p:cNvPr id="16" name="Рисунок 15" descr="931674c561ed4bdec0d39fddb73659e4.jpg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08304" y="1700808"/>
            <a:ext cx="1008112" cy="1147272"/>
          </a:xfrm>
          <a:prstGeom prst="rect">
            <a:avLst/>
          </a:prstGeom>
        </p:spPr>
      </p:pic>
      <p:pic>
        <p:nvPicPr>
          <p:cNvPr id="17" name="Рисунок 16" descr="Картинки-кролик-из-винипуха-изображения-001.jpg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FFF2C5"/>
              </a:clrFrom>
              <a:clrTo>
                <a:srgbClr val="FFF2C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756592" y="2348880"/>
            <a:ext cx="4032448" cy="4032448"/>
          </a:xfrm>
          <a:prstGeom prst="rect">
            <a:avLst/>
          </a:prstGeom>
        </p:spPr>
      </p:pic>
      <p:pic>
        <p:nvPicPr>
          <p:cNvPr id="18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16" cstate="print"/>
          <a:stretch>
            <a:fillRect/>
          </a:stretch>
        </p:blipFill>
        <p:spPr>
          <a:xfrm>
            <a:off x="323528" y="332656"/>
            <a:ext cx="936104" cy="936104"/>
          </a:xfrm>
          <a:prstGeom prst="rect">
            <a:avLst/>
          </a:prstGeom>
        </p:spPr>
      </p:pic>
      <p:pic>
        <p:nvPicPr>
          <p:cNvPr id="19" name="Рисунок 18" descr="1639212194_2-papik-pro-p-klipart-luk-2.jpg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52320" y="4149080"/>
            <a:ext cx="1268760" cy="1268760"/>
          </a:xfrm>
          <a:prstGeom prst="rect">
            <a:avLst/>
          </a:prstGeom>
        </p:spPr>
      </p:pic>
      <p:pic>
        <p:nvPicPr>
          <p:cNvPr id="20" name="Рисунок 19" descr="931674c561ed4bdec0d39fddb73659e4.jpg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48264" y="4653136"/>
            <a:ext cx="864096" cy="983376"/>
          </a:xfrm>
          <a:prstGeom prst="rect">
            <a:avLst/>
          </a:prstGeom>
        </p:spPr>
      </p:pic>
      <p:pic>
        <p:nvPicPr>
          <p:cNvPr id="21" name="Рисунок 20" descr="image35-4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00192" y="4077072"/>
            <a:ext cx="1152128" cy="1233113"/>
          </a:xfrm>
          <a:prstGeom prst="rect">
            <a:avLst/>
          </a:prstGeom>
        </p:spPr>
      </p:pic>
      <p:pic>
        <p:nvPicPr>
          <p:cNvPr id="22" name="Рисунок 21" descr="ogurec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236296" y="3717032"/>
            <a:ext cx="1008112" cy="1365800"/>
          </a:xfrm>
          <a:prstGeom prst="rect">
            <a:avLst/>
          </a:prstGeom>
        </p:spPr>
      </p:pic>
      <p:pic>
        <p:nvPicPr>
          <p:cNvPr id="23" name="Рисунок 22" descr="b67954a7113e1fb688b43eb51477fc3a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80312" y="4365104"/>
            <a:ext cx="1296144" cy="100156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2051720" y="332656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Собери овощи в корзинку</a:t>
            </a:r>
            <a:endParaRPr lang="ru-RU" sz="2400" b="1" i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CCFF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CCFF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8078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CCFF"/>
                                      </p:to>
                                    </p:animClr>
                                    <p:animClr clrSpc="rgb" dir="cw">
                                      <p:cBhvr>
                                        <p:cTn id="66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CCFF"/>
                                      </p:to>
                                    </p:animClr>
                                    <p:set>
                                      <p:cBhvr>
                                        <p:cTn id="67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6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CCFF"/>
                                      </p:to>
                                    </p:animClr>
                                    <p:animClr clrSpc="rgb" dir="cw">
                                      <p:cBhvr>
                                        <p:cTn id="79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CCFF"/>
                                      </p:to>
                                    </p:animClr>
                                    <p:set>
                                      <p:cBhvr>
                                        <p:cTn id="80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CCFF"/>
                                      </p:to>
                                    </p:animClr>
                                    <p:animClr clrSpc="rgb" dir="cw">
                                      <p:cBhvr>
                                        <p:cTn id="92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CCFF"/>
                                      </p:to>
                                    </p:animClr>
                                    <p:set>
                                      <p:cBhvr>
                                        <p:cTn id="93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9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1557078103_children-autumn-background-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704070" cy="6858000"/>
          </a:xfrm>
          <a:prstGeom prst="rect">
            <a:avLst/>
          </a:prstGeom>
        </p:spPr>
      </p:pic>
      <p:pic>
        <p:nvPicPr>
          <p:cNvPr id="2" name="Рисунок 1" descr="дождь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5576" y="1916832"/>
            <a:ext cx="1566093" cy="1741664"/>
          </a:xfrm>
          <a:prstGeom prst="rect">
            <a:avLst/>
          </a:prstGeom>
        </p:spPr>
      </p:pic>
      <p:pic>
        <p:nvPicPr>
          <p:cNvPr id="3" name="Рисунок 2" descr="елка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55776" y="1844824"/>
            <a:ext cx="1905707" cy="1897700"/>
          </a:xfrm>
          <a:prstGeom prst="rect">
            <a:avLst/>
          </a:prstGeom>
        </p:spPr>
      </p:pic>
      <p:pic>
        <p:nvPicPr>
          <p:cNvPr id="4" name="Рисунок 3" descr="зонт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44008" y="1916832"/>
            <a:ext cx="1767830" cy="1896399"/>
          </a:xfrm>
          <a:prstGeom prst="rect">
            <a:avLst/>
          </a:prstGeom>
        </p:spPr>
      </p:pic>
      <p:pic>
        <p:nvPicPr>
          <p:cNvPr id="5" name="Рисунок 4" descr="лист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27584" y="4509120"/>
            <a:ext cx="1547968" cy="1708795"/>
          </a:xfrm>
          <a:prstGeom prst="rect">
            <a:avLst/>
          </a:prstGeom>
        </p:spPr>
      </p:pic>
      <p:pic>
        <p:nvPicPr>
          <p:cNvPr id="6" name="Рисунок 5" descr="очки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11760" y="4653136"/>
            <a:ext cx="1944216" cy="1328548"/>
          </a:xfrm>
          <a:prstGeom prst="rect">
            <a:avLst/>
          </a:prstGeom>
        </p:spPr>
      </p:pic>
      <p:pic>
        <p:nvPicPr>
          <p:cNvPr id="7" name="Рисунок 6" descr="птицы улетели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644008" y="4437112"/>
            <a:ext cx="1832686" cy="1761926"/>
          </a:xfrm>
          <a:prstGeom prst="rect">
            <a:avLst/>
          </a:prstGeom>
        </p:spPr>
      </p:pic>
      <p:pic>
        <p:nvPicPr>
          <p:cNvPr id="8" name="Рисунок 7" descr="проталины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732240" y="4509120"/>
            <a:ext cx="1783080" cy="1775460"/>
          </a:xfrm>
          <a:prstGeom prst="rect">
            <a:avLst/>
          </a:prstGeom>
        </p:spPr>
      </p:pic>
      <p:pic>
        <p:nvPicPr>
          <p:cNvPr id="9" name="Рисунок 8" descr="шляпа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020272" y="1916832"/>
            <a:ext cx="1296144" cy="19267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555776" y="476672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Выберете признаки осени</a:t>
            </a:r>
            <a:endParaRPr lang="ru-RU" sz="2400" b="1" i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14" cstate="print"/>
          <a:stretch>
            <a:fillRect/>
          </a:stretch>
        </p:blipFill>
        <p:spPr>
          <a:xfrm>
            <a:off x="251520" y="188640"/>
            <a:ext cx="1296144" cy="1296144"/>
          </a:xfrm>
          <a:prstGeom prst="rect">
            <a:avLst/>
          </a:prstGeom>
        </p:spPr>
      </p:pic>
      <p:pic>
        <p:nvPicPr>
          <p:cNvPr id="12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2" name="Записанный звук"/>
          </p:nvPr>
        </p:nvPicPr>
        <p:blipFill>
          <a:blip r:embed="rId15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4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Записанный звук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Записанный звук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48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Записанный звук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Записанный звук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3688" y="476672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Создание </a:t>
            </a:r>
            <a:r>
              <a:rPr lang="ru-RU" sz="3200" b="1" dirty="0" err="1" smtClean="0">
                <a:solidFill>
                  <a:srgbClr val="002060"/>
                </a:solidFill>
              </a:rPr>
              <a:t>мнемотаблиц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484784"/>
            <a:ext cx="748883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«Мнемоника» - искусство запоминания.</a:t>
            </a:r>
          </a:p>
          <a:p>
            <a:endParaRPr lang="ru-RU" sz="2800" dirty="0" smtClean="0"/>
          </a:p>
          <a:p>
            <a:r>
              <a:rPr lang="ru-RU" sz="2800" dirty="0" smtClean="0"/>
              <a:t>«Мнемотехника» - совокупность специальных приемов и способов, облегчающих запоминание нужной информации и увеличивающих объемов памяти путем образования ассоциаций (связей).</a:t>
            </a:r>
            <a:endParaRPr lang="ru-RU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23728" y="548680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Этапы мнемотехники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616" y="1988840"/>
            <a:ext cx="69127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800" dirty="0" smtClean="0"/>
              <a:t>Кодирование в образы</a:t>
            </a:r>
          </a:p>
          <a:p>
            <a:pPr marL="342900" indent="-342900">
              <a:buAutoNum type="arabicPeriod"/>
            </a:pPr>
            <a:r>
              <a:rPr lang="ru-RU" sz="2800" dirty="0" smtClean="0"/>
              <a:t>Запоминание (соединение двух образов)</a:t>
            </a:r>
          </a:p>
          <a:p>
            <a:pPr marL="342900" indent="-342900">
              <a:buAutoNum type="arabicPeriod"/>
            </a:pPr>
            <a:r>
              <a:rPr lang="ru-RU" sz="2800" dirty="0" smtClean="0"/>
              <a:t>Запоминание последовательности</a:t>
            </a:r>
          </a:p>
          <a:p>
            <a:pPr marL="342900" indent="-342900">
              <a:buAutoNum type="arabicPeriod"/>
            </a:pPr>
            <a:r>
              <a:rPr lang="ru-RU" sz="2800" dirty="0" smtClean="0"/>
              <a:t>Закрепление в памяти.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4437112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 smtClean="0"/>
              <a:t>Мнемотаблицы</a:t>
            </a:r>
            <a:r>
              <a:rPr lang="ru-RU" sz="2400" dirty="0" smtClean="0"/>
              <a:t> являются дидактическим материалом. Они могут иметь самый широкий круг использования, практически в любой образовательной области.</a:t>
            </a:r>
            <a:endParaRPr lang="ru-RU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1032" y="476672"/>
            <a:ext cx="87129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Программы и онлайн – сервисы по созданию </a:t>
            </a:r>
            <a:r>
              <a:rPr lang="ru-RU" sz="2800" dirty="0" err="1" smtClean="0"/>
              <a:t>мнемотаблиц</a:t>
            </a:r>
            <a:r>
              <a:rPr lang="ru-RU" sz="2800" dirty="0" smtClean="0"/>
              <a:t>. 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971600" y="2492896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Программа</a:t>
            </a:r>
          </a:p>
          <a:p>
            <a:r>
              <a:rPr lang="en-US" sz="2000" dirty="0" smtClean="0"/>
              <a:t>Photoshop 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3491880" y="2564904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PowerPoint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5940152" y="2564904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Studio/</a:t>
            </a:r>
            <a:r>
              <a:rPr lang="en-US" sz="2000" dirty="0" err="1" smtClean="0"/>
              <a:t>polotno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2051720" y="3789040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Publisher</a:t>
            </a:r>
            <a:endParaRPr lang="ru-RU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4788024" y="3717032"/>
            <a:ext cx="2304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Сервис </a:t>
            </a:r>
            <a:r>
              <a:rPr lang="ru-RU" sz="2000" dirty="0" err="1" smtClean="0"/>
              <a:t>Яндекс</a:t>
            </a:r>
            <a:r>
              <a:rPr lang="ru-RU" sz="2000" dirty="0" smtClean="0"/>
              <a:t> Презентации</a:t>
            </a:r>
            <a:endParaRPr lang="ru-RU" sz="2000" dirty="0"/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1979712" y="1340768"/>
            <a:ext cx="432048" cy="108012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4067944" y="1628800"/>
            <a:ext cx="72008" cy="100811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5724128" y="1484784"/>
            <a:ext cx="648072" cy="93610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endCxn id="6" idx="0"/>
          </p:cNvCxnSpPr>
          <p:nvPr/>
        </p:nvCxnSpPr>
        <p:spPr>
          <a:xfrm flipH="1">
            <a:off x="2627784" y="2060848"/>
            <a:ext cx="432048" cy="172819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5292080" y="2060848"/>
            <a:ext cx="360040" cy="158417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4155954" cy="2877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image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3212976"/>
            <a:ext cx="4968552" cy="34397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\Рабочий стол\таблицы Сказки\Теремок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4664"/>
            <a:ext cx="3456384" cy="2664296"/>
          </a:xfrm>
          <a:prstGeom prst="rect">
            <a:avLst/>
          </a:prstGeom>
          <a:noFill/>
          <a:ln w="38100">
            <a:solidFill>
              <a:schemeClr val="tx1">
                <a:lumMod val="65000"/>
                <a:lumOff val="35000"/>
              </a:schemeClr>
            </a:solidFill>
          </a:ln>
          <a:extLst/>
        </p:spPr>
      </p:pic>
      <p:pic>
        <p:nvPicPr>
          <p:cNvPr id="3" name="Picture 2" descr="C:\Documents and Settings\Admin\Рабочий стол\таблицы Сказки\Три медведя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4664"/>
            <a:ext cx="3456384" cy="2674325"/>
          </a:xfrm>
          <a:prstGeom prst="rect">
            <a:avLst/>
          </a:prstGeom>
          <a:noFill/>
          <a:ln w="38100">
            <a:solidFill>
              <a:schemeClr val="tx1">
                <a:lumMod val="65000"/>
                <a:lumOff val="35000"/>
              </a:schemeClr>
            </a:solidFill>
          </a:ln>
          <a:extLst/>
        </p:spPr>
      </p:pic>
      <p:pic>
        <p:nvPicPr>
          <p:cNvPr id="4" name="Picture 2" descr="C:\Documents and Settings\Admin\Рабочий стол\таблицы Сказки\Машенька и медведь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284984"/>
            <a:ext cx="3531671" cy="2952328"/>
          </a:xfrm>
          <a:prstGeom prst="rect">
            <a:avLst/>
          </a:prstGeom>
          <a:noFill/>
          <a:ln w="38100">
            <a:solidFill>
              <a:schemeClr val="tx1">
                <a:lumMod val="65000"/>
                <a:lumOff val="35000"/>
              </a:schemeClr>
            </a:solidFill>
          </a:ln>
          <a:extLst/>
        </p:spPr>
      </p:pic>
      <p:pic>
        <p:nvPicPr>
          <p:cNvPr id="5" name="Picture 2" descr="C:\Documents and Settings\Admin\Рабочий стол\таблицы Сказки\Колобок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284984"/>
            <a:ext cx="3516153" cy="2933520"/>
          </a:xfrm>
          <a:prstGeom prst="rect">
            <a:avLst/>
          </a:prstGeom>
          <a:noFill/>
          <a:ln w="38100">
            <a:solidFill>
              <a:schemeClr val="tx1">
                <a:lumMod val="65000"/>
                <a:lumOff val="35000"/>
              </a:schemeClr>
            </a:solidFill>
          </a:ln>
          <a:ex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548680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Создание виртуальной экскурсии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1340768"/>
            <a:ext cx="79208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Виртуальная экскурсия – это организационная форма образовательной деятельности, отличающаяся от реальной экскурсии виртуальным отображением реально существующих </a:t>
            </a:r>
            <a:r>
              <a:rPr lang="ru-RU" sz="2000" dirty="0" err="1" smtClean="0"/>
              <a:t>объектов.Преимуществами</a:t>
            </a:r>
            <a:r>
              <a:rPr lang="ru-RU" sz="2000" dirty="0" smtClean="0"/>
              <a:t> являются доступность, возможность повторного просмотра, наглядность, наличие интерактивных заданий.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1403648" y="3861048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Создание виртуальной экскурсии через </a:t>
            </a:r>
            <a:r>
              <a:rPr lang="ru-RU" dirty="0" err="1" smtClean="0"/>
              <a:t>онлайн-сервис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555776" y="4365104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https</a:t>
            </a:r>
            <a:r>
              <a:rPr lang="ru-RU" dirty="0" smtClean="0"/>
              <a:t>://</a:t>
            </a:r>
            <a:r>
              <a:rPr lang="en-US" dirty="0" smtClean="0"/>
              <a:t>www.emaze.com/ru/</a:t>
            </a:r>
            <a:endParaRPr lang="ru-RU" dirty="0"/>
          </a:p>
        </p:txBody>
      </p:sp>
      <p:pic>
        <p:nvPicPr>
          <p:cNvPr id="7" name="Рисунок 6" descr="B38805c0-2ad7-4ccb-9ae6-0091834a442d_(1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4581128"/>
            <a:ext cx="2685521" cy="936104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836712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043608" y="90872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2"/>
              </a:rPr>
              <a:t>https://emaze.link/@RAAKFM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187624" y="1673289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3"/>
              </a:rPr>
              <a:t>https</a:t>
            </a:r>
            <a:r>
              <a:rPr lang="en-US" dirty="0" smtClean="0">
                <a:hlinkClick r:id="rId3"/>
              </a:rPr>
              <a:t>://www.emaze.com/@ALOLWFLFZ/-----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691681" y="2924944"/>
            <a:ext cx="69847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Пройдя по этим ссылкам можно просмотреть виртуальную экскурсию: «Выставка рисунков Золотая осень»</a:t>
            </a:r>
          </a:p>
          <a:p>
            <a:r>
              <a:rPr lang="ru-RU" dirty="0" smtClean="0"/>
              <a:t>                     «Республика Бурятия»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172648"/>
            <a:ext cx="7416824" cy="255249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Спасибо за внимание!!!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570272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Перспектив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9020</TotalTime>
  <Words>371</Words>
  <Application>Microsoft Office PowerPoint</Application>
  <PresentationFormat>Экран (4:3)</PresentationFormat>
  <Paragraphs>67</Paragraphs>
  <Slides>17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Воздушный поток</vt:lpstr>
      <vt:lpstr>       «Цифровые технологии, используемые в детском саду «Радуга» </vt:lpstr>
      <vt:lpstr>Презентация PowerPoint</vt:lpstr>
      <vt:lpstr>Презентация PowerPoint</vt:lpstr>
      <vt:lpstr>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147</cp:revision>
  <dcterms:created xsi:type="dcterms:W3CDTF">2022-03-15T04:41:50Z</dcterms:created>
  <dcterms:modified xsi:type="dcterms:W3CDTF">2024-04-29T13:47:40Z</dcterms:modified>
</cp:coreProperties>
</file>