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68" r:id="rId3"/>
    <p:sldId id="274" r:id="rId4"/>
    <p:sldId id="269" r:id="rId5"/>
    <p:sldId id="272" r:id="rId6"/>
    <p:sldId id="286" r:id="rId7"/>
    <p:sldId id="270" r:id="rId8"/>
    <p:sldId id="257" r:id="rId9"/>
    <p:sldId id="275" r:id="rId10"/>
    <p:sldId id="276" r:id="rId11"/>
    <p:sldId id="285" r:id="rId12"/>
    <p:sldId id="261" r:id="rId13"/>
    <p:sldId id="284" r:id="rId14"/>
    <p:sldId id="278" r:id="rId15"/>
    <p:sldId id="280" r:id="rId16"/>
    <p:sldId id="283" r:id="rId17"/>
    <p:sldId id="277" r:id="rId18"/>
    <p:sldId id="259" r:id="rId19"/>
    <p:sldId id="27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0066"/>
    <a:srgbClr val="0000FF"/>
    <a:srgbClr val="009900"/>
    <a:srgbClr val="00A249"/>
    <a:srgbClr val="336600"/>
    <a:srgbClr val="669900"/>
    <a:srgbClr val="0066FF"/>
    <a:srgbClr val="DEA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27C47-97EB-4FDA-8B20-E52596E56E5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FCA840-68F0-4A40-A21F-391D6A864E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1239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CA840-68F0-4A40-A21F-391D6A864E3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71414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1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openxmlformats.org/officeDocument/2006/relationships/image" Target="../media/image9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:\Documents and Settings\Admin\Мои документы\Мои рисунки\Рисунок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75" y="-285750"/>
            <a:ext cx="324802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:\Documents and Settings\Admin\Рабочий стол\Новая папка\Скворечник забор птичка облака\Новая папка\пр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3" y="5372100"/>
            <a:ext cx="2671762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dmin\Рабочий стол\Новая папка\Скворечник забор птичка облака\Новая папка\прозр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4675" y="1785938"/>
            <a:ext cx="2219325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Admin\Рабочий стол\Новая папка\Скворечник забор птичка облака\Новая папка\пр2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58150" y="2714625"/>
            <a:ext cx="108585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Documents and Settings\Admin\Рабочий стол\Новая папка\Скворечник забор птичка облака\Новая папка\пр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25" y="5372100"/>
            <a:ext cx="28575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C:\Documents and Settings\Admin\Рабочий стол\Новая папка\Скворечник забор птичка облака\Новая папка\пр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13" y="5372100"/>
            <a:ext cx="2671762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C:\Documents and Settings\Admin\Рабочий стол\Новая папка\Скворечник забор птичка облака\Новая папка\пр7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15313" y="4714875"/>
            <a:ext cx="7143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 descr="C:\Documents and Settings\Admin\Рабочий стол\Новая папка\Скворечник забор птичка облака\Новая папка\кот-пр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88" y="4143375"/>
            <a:ext cx="1419225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C:\Documents and Settings\Admin\Рабочий стол\Новая папка\Скворечник забор птичка облака\Новая папка\пр8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13" y="6072188"/>
            <a:ext cx="1662112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 descr="C:\Documents and Settings\Admin\Рабочий стол\Новая папка\Скворечник забор птичка облака\Новая папка\пр7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86063" y="5143500"/>
            <a:ext cx="571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C:\Documents and Settings\Admin\Мои документы\Мои рисунки\Рисунок2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42875"/>
            <a:ext cx="34099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F:\КАРТИНКИ 2\bv-b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277225" y="6650038"/>
            <a:ext cx="866775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8E0963-842D-423E-AAE0-0F060631083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1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5FA7-A4D4-433F-9CFB-B580ADFF4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8E0963-842D-423E-AAE0-0F060631083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5FA7-A4D4-433F-9CFB-B580ADFF4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8E0963-842D-423E-AAE0-0F060631083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5FA7-A4D4-433F-9CFB-B580ADFF4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8E0963-842D-423E-AAE0-0F060631083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5FA7-A4D4-433F-9CFB-B580ADFF4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8E0963-842D-423E-AAE0-0F060631083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5FA7-A4D4-433F-9CFB-B580ADFF4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8E0963-842D-423E-AAE0-0F060631083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5FA7-A4D4-433F-9CFB-B580ADFF4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8E0963-842D-423E-AAE0-0F060631083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5FA7-A4D4-433F-9CFB-B580ADFF4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8E0963-842D-423E-AAE0-0F060631083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5FA7-A4D4-433F-9CFB-B580ADFF4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8E0963-842D-423E-AAE0-0F060631083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5FA7-A4D4-433F-9CFB-B580ADFF4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8E0963-842D-423E-AAE0-0F060631083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5FA7-A4D4-433F-9CFB-B580ADFF4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8E0963-842D-423E-AAE0-0F060631083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5FA7-A4D4-433F-9CFB-B580ADFF4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C:\Documents and Settings\Admin\Мои документы\Мои рисунки\Рисунок1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286375" y="-285750"/>
            <a:ext cx="324802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F98E0963-842D-423E-AAE0-0F0606310837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C4405FA7-A4D4-433F-9CFB-B580ADFF4AF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32" name="Picture 5" descr="C:\Documents and Settings\Admin\Рабочий стол\Новая папка\Скворечник забор птичка облака\Новая папка\пр4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00063" y="5372100"/>
            <a:ext cx="2671762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8" descr="C:\Documents and Settings\Admin\Рабочий стол\Новая папка\Скворечник забор птичка облака\Новая папка\кот-пр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57188" y="4143375"/>
            <a:ext cx="1419225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3" descr="C:\Documents and Settings\Admin\Рабочий стол\Новая папка\Скворечник забор птичка облака\Новая папка\пр2.gi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286750" y="357188"/>
            <a:ext cx="715963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gif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0.gif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3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5479" y="1916832"/>
            <a:ext cx="8062664" cy="1885963"/>
          </a:xfrm>
        </p:spPr>
        <p:txBody>
          <a:bodyPr/>
          <a:lstStyle/>
          <a:p>
            <a:pPr lvl="0">
              <a:defRPr/>
            </a:pPr>
            <a:r>
              <a:rPr lang="ru-RU" sz="3200" dirty="0" smtClean="0">
                <a:solidFill>
                  <a:srgbClr val="00B050"/>
                </a:solidFill>
                <a:latin typeface="Arial Black" pitchFamily="34" charset="0"/>
              </a:rPr>
              <a:t/>
            </a:r>
            <a:br>
              <a:rPr lang="ru-RU" sz="3200" dirty="0" smtClean="0">
                <a:solidFill>
                  <a:srgbClr val="00B050"/>
                </a:solidFill>
                <a:latin typeface="Arial Black" pitchFamily="34" charset="0"/>
              </a:rPr>
            </a:br>
            <a:r>
              <a:rPr lang="en-US" sz="3200" dirty="0" smtClean="0">
                <a:solidFill>
                  <a:srgbClr val="00B050"/>
                </a:solidFill>
                <a:latin typeface="Arial Black" pitchFamily="34" charset="0"/>
              </a:rPr>
              <a:t/>
            </a:r>
            <a:br>
              <a:rPr lang="en-US" sz="3200" dirty="0" smtClean="0">
                <a:solidFill>
                  <a:srgbClr val="00B050"/>
                </a:solidFill>
                <a:latin typeface="Arial Black" pitchFamily="34" charset="0"/>
              </a:rPr>
            </a:br>
            <a:r>
              <a:rPr lang="ru-RU" sz="3200" dirty="0" smtClean="0">
                <a:solidFill>
                  <a:srgbClr val="00B050"/>
                </a:solidFill>
                <a:latin typeface="Arial Black" pitchFamily="34" charset="0"/>
              </a:rPr>
              <a:t>Огород </a:t>
            </a:r>
            <a:r>
              <a:rPr lang="ru-RU" sz="3200" dirty="0" smtClean="0">
                <a:solidFill>
                  <a:srgbClr val="00B050"/>
                </a:solidFill>
                <a:latin typeface="Arial Black" pitchFamily="34" charset="0"/>
              </a:rPr>
              <a:t>на </a:t>
            </a:r>
            <a:r>
              <a:rPr lang="ru-RU" sz="3200" dirty="0" smtClean="0">
                <a:solidFill>
                  <a:srgbClr val="00B050"/>
                </a:solidFill>
                <a:latin typeface="Arial Black" pitchFamily="34" charset="0"/>
              </a:rPr>
              <a:t>подоконнике</a:t>
            </a:r>
            <a:r>
              <a:rPr lang="en-US" sz="3200" dirty="0" smtClean="0">
                <a:solidFill>
                  <a:srgbClr val="00B050"/>
                </a:solidFill>
                <a:latin typeface="Arial Black" pitchFamily="34" charset="0"/>
              </a:rPr>
              <a:t/>
            </a:r>
            <a:br>
              <a:rPr lang="en-US" sz="3200" dirty="0" smtClean="0">
                <a:solidFill>
                  <a:srgbClr val="00B050"/>
                </a:solidFill>
                <a:latin typeface="Arial Black" pitchFamily="34" charset="0"/>
              </a:rPr>
            </a:br>
            <a:r>
              <a:rPr lang="ru-RU" sz="320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>«</a:t>
            </a:r>
            <a:r>
              <a:rPr lang="ru-RU" sz="3200" dirty="0">
                <a:solidFill>
                  <a:srgbClr val="C00000"/>
                </a:solidFill>
                <a:latin typeface="Arial Black" pitchFamily="34" charset="0"/>
              </a:rPr>
              <a:t>В овощном царстве, </a:t>
            </a:r>
            <a:br>
              <a:rPr lang="ru-RU" sz="3200" dirty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3200" dirty="0">
                <a:solidFill>
                  <a:srgbClr val="C00000"/>
                </a:solidFill>
                <a:latin typeface="Arial Black" pitchFamily="34" charset="0"/>
              </a:rPr>
              <a:t>в зеленом государстве.»</a:t>
            </a:r>
            <a:br>
              <a:rPr lang="ru-RU" sz="3200" dirty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3200" dirty="0" smtClean="0">
                <a:solidFill>
                  <a:srgbClr val="00B050"/>
                </a:solidFill>
                <a:latin typeface="Arial Black" pitchFamily="34" charset="0"/>
              </a:rPr>
              <a:t/>
            </a:r>
            <a:br>
              <a:rPr lang="ru-RU" sz="3200" dirty="0" smtClean="0">
                <a:solidFill>
                  <a:srgbClr val="00B050"/>
                </a:solidFill>
                <a:latin typeface="Arial Black" pitchFamily="34" charset="0"/>
              </a:rPr>
            </a:br>
            <a:r>
              <a:rPr lang="ru-RU" sz="2800" dirty="0" smtClean="0">
                <a:solidFill>
                  <a:srgbClr val="00B050"/>
                </a:solidFill>
                <a:latin typeface="Arial Black" pitchFamily="34" charset="0"/>
              </a:rPr>
              <a:t>Номинация </a:t>
            </a:r>
            <a:br>
              <a:rPr lang="ru-RU" sz="2800" dirty="0" smtClean="0">
                <a:solidFill>
                  <a:srgbClr val="00B050"/>
                </a:solidFill>
                <a:latin typeface="Arial Black" pitchFamily="34" charset="0"/>
              </a:rPr>
            </a:br>
            <a:r>
              <a:rPr lang="ru-RU" sz="2800" dirty="0" smtClean="0">
                <a:solidFill>
                  <a:srgbClr val="00B050"/>
                </a:solidFill>
                <a:latin typeface="Arial Black" pitchFamily="34" charset="0"/>
              </a:rPr>
              <a:t>«Необычное решение»</a:t>
            </a:r>
            <a:endParaRPr lang="ru-RU" sz="28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92280" y="5445224"/>
            <a:ext cx="2628896" cy="1556792"/>
          </a:xfrm>
        </p:spPr>
        <p:txBody>
          <a:bodyPr/>
          <a:lstStyle/>
          <a:p>
            <a:pPr algn="l">
              <a:spcBef>
                <a:spcPts val="0"/>
              </a:spcBef>
            </a:pPr>
            <a:r>
              <a:rPr lang="ru-RU" sz="1800" b="1" dirty="0" smtClean="0">
                <a:solidFill>
                  <a:srgbClr val="0000FF"/>
                </a:solidFill>
              </a:rPr>
              <a:t>Подготовили: </a:t>
            </a:r>
            <a:r>
              <a:rPr lang="ru-RU" sz="1800" b="1" dirty="0" smtClean="0">
                <a:solidFill>
                  <a:srgbClr val="0000FF"/>
                </a:solidFill>
              </a:rPr>
              <a:t>воспитатель        </a:t>
            </a:r>
            <a:r>
              <a:rPr lang="ru-RU" sz="1800" b="1" dirty="0" smtClean="0">
                <a:solidFill>
                  <a:srgbClr val="0000FF"/>
                </a:solidFill>
              </a:rPr>
              <a:t>В.С.Жданова,</a:t>
            </a:r>
          </a:p>
          <a:p>
            <a:pPr algn="l">
              <a:spcBef>
                <a:spcPts val="0"/>
              </a:spcBef>
            </a:pPr>
            <a:r>
              <a:rPr lang="ru-RU" sz="1800" b="1" dirty="0" smtClean="0">
                <a:solidFill>
                  <a:srgbClr val="0000FF"/>
                </a:solidFill>
              </a:rPr>
              <a:t> </a:t>
            </a:r>
            <a:endParaRPr lang="ru-RU" sz="1800" dirty="0">
              <a:solidFill>
                <a:srgbClr val="0000FF"/>
              </a:solidFill>
            </a:endParaRPr>
          </a:p>
        </p:txBody>
      </p:sp>
      <p:pic>
        <p:nvPicPr>
          <p:cNvPr id="4" name="Рисунок 3" descr="солнце подмиг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6336" y="908720"/>
            <a:ext cx="1714512" cy="16573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9552" y="332656"/>
            <a:ext cx="82089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00FF"/>
                </a:solidFill>
                <a:latin typeface="Arial Black" pitchFamily="34" charset="0"/>
                <a:ea typeface="+mj-ea"/>
                <a:cs typeface="+mj-cs"/>
              </a:rPr>
              <a:t>МБОУ «</a:t>
            </a:r>
            <a:r>
              <a:rPr lang="ru-RU" sz="2000" dirty="0" err="1" smtClean="0">
                <a:solidFill>
                  <a:srgbClr val="0000FF"/>
                </a:solidFill>
                <a:latin typeface="Arial Black" pitchFamily="34" charset="0"/>
                <a:ea typeface="+mj-ea"/>
                <a:cs typeface="+mj-cs"/>
              </a:rPr>
              <a:t>Радьковская</a:t>
            </a:r>
            <a:r>
              <a:rPr lang="ru-RU" sz="2000" dirty="0" smtClean="0">
                <a:solidFill>
                  <a:srgbClr val="0000FF"/>
                </a:solidFill>
                <a:latin typeface="Arial Black" pitchFamily="34" charset="0"/>
                <a:ea typeface="+mj-ea"/>
                <a:cs typeface="+mj-cs"/>
              </a:rPr>
              <a:t> СОШ» СП «Детский сад»</a:t>
            </a:r>
            <a:endParaRPr lang="ru-RU" sz="2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/>
          <a:lstStyle/>
          <a:p>
            <a:pPr algn="l"/>
            <a:r>
              <a:rPr lang="ru-RU" dirty="0" smtClean="0"/>
              <a:t> </a:t>
            </a:r>
            <a:r>
              <a:rPr lang="ru-RU" b="1" dirty="0" smtClean="0"/>
              <a:t>Цель конкурса: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836712"/>
            <a:ext cx="8496944" cy="2088232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активизация </a:t>
            </a:r>
            <a:r>
              <a:rPr lang="ru-RU" sz="2400" dirty="0">
                <a:latin typeface="Times New Roman"/>
                <a:ea typeface="Times New Roman"/>
              </a:rPr>
              <a:t>деятельности педагогических работников дошкольных учреждений </a:t>
            </a:r>
            <a:r>
              <a:rPr lang="ru-RU" sz="2400" dirty="0" err="1">
                <a:latin typeface="Times New Roman"/>
                <a:ea typeface="Times New Roman"/>
              </a:rPr>
              <a:t>Прохоровского</a:t>
            </a:r>
            <a:r>
              <a:rPr lang="ru-RU" sz="2400" dirty="0">
                <a:latin typeface="Times New Roman"/>
                <a:ea typeface="Times New Roman"/>
              </a:rPr>
              <a:t> района по реализации задач образовательной области «Познание», расширения кругозора детей и обогащения предметно-пространственной среды в группах</a:t>
            </a:r>
          </a:p>
          <a:p>
            <a:pPr>
              <a:buNone/>
            </a:pPr>
            <a:r>
              <a:rPr lang="ru-RU" sz="4000" b="1" dirty="0" smtClean="0">
                <a:solidFill>
                  <a:prstClr val="black"/>
                </a:solidFill>
                <a:ea typeface="+mj-ea"/>
                <a:cs typeface="+mj-cs"/>
              </a:rPr>
              <a:t>   Задачи:</a:t>
            </a:r>
          </a:p>
          <a:p>
            <a:pPr>
              <a:buNone/>
            </a:pPr>
            <a:r>
              <a:rPr lang="ru-RU" sz="44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ru-RU" sz="4400" dirty="0">
                <a:solidFill>
                  <a:prstClr val="black"/>
                </a:solidFill>
                <a:ea typeface="+mj-ea"/>
                <a:cs typeface="+mj-cs"/>
              </a:rPr>
            </a:b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179512" y="3501008"/>
            <a:ext cx="871296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Aft>
                <a:spcPts val="0"/>
              </a:spcAft>
            </a:pPr>
            <a:r>
              <a:rPr lang="ru-RU" sz="2400" dirty="0">
                <a:latin typeface="Times New Roman"/>
                <a:ea typeface="Times New Roman"/>
              </a:rPr>
              <a:t>создание условий в соответствии с ФГОС ДО раздела «Ознакомление с миром природы»;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создание </a:t>
            </a:r>
            <a:r>
              <a:rPr lang="ru-RU" sz="2400" dirty="0">
                <a:latin typeface="Times New Roman"/>
                <a:ea typeface="Times New Roman"/>
              </a:rPr>
              <a:t>условий для проявления инициативы и творческого подхода по созданию «Огорода на подоконнике» (с учетом возрастных групп);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закрепление </a:t>
            </a:r>
            <a:r>
              <a:rPr lang="ru-RU" sz="2400" dirty="0">
                <a:latin typeface="Times New Roman"/>
                <a:ea typeface="Times New Roman"/>
              </a:rPr>
              <a:t>знаний детей по доступным явлениям природы, формирование умения понимать простейшие взаимосвязи в природе.</a:t>
            </a:r>
            <a:endParaRPr lang="ru-RU" sz="2000" dirty="0">
              <a:latin typeface="Times New Roman"/>
              <a:ea typeface="Times New Roman"/>
            </a:endParaRPr>
          </a:p>
          <a:p>
            <a:pPr>
              <a:buFont typeface="Arial" charset="0"/>
              <a:buNone/>
            </a:pPr>
            <a:r>
              <a:rPr lang="ru-RU" sz="4400" dirty="0" smtClean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ru-RU" sz="4400" dirty="0" smtClean="0">
                <a:solidFill>
                  <a:prstClr val="black"/>
                </a:solidFill>
                <a:ea typeface="+mj-ea"/>
                <a:cs typeface="+mj-cs"/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836712"/>
            <a:ext cx="4441910" cy="53012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395536" y="836712"/>
            <a:ext cx="4572000" cy="298543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</a:rPr>
              <a:t>В районе  конкурс объявили -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</a:rPr>
              <a:t>Огород всем посадить.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</a:rPr>
              <a:t>Дед с бабою за голову схватились: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</a:rPr>
              <a:t>Как же нам его садить?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</a:rPr>
              <a:t>Все культуры должны точно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</a:rPr>
              <a:t>По возрасту расти.	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</a:rPr>
              <a:t>И ребята помогать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</a:rPr>
              <a:t>Нам, конечно же, должны.</a:t>
            </a:r>
            <a:endParaRPr lang="ru-RU" sz="20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32656"/>
            <a:ext cx="3082348" cy="32566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717032"/>
            <a:ext cx="3419278" cy="256445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4265711"/>
            <a:ext cx="3456387" cy="259228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4664"/>
            <a:ext cx="2491168" cy="331414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Прямоугольник 5"/>
          <p:cNvSpPr/>
          <p:nvPr/>
        </p:nvSpPr>
        <p:spPr>
          <a:xfrm>
            <a:off x="179512" y="332656"/>
            <a:ext cx="3456384" cy="1840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>
                <a:solidFill>
                  <a:prstClr val="black"/>
                </a:solidFill>
              </a:rPr>
              <a:t>Быстро землю мы готовим,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>
                <a:solidFill>
                  <a:prstClr val="black"/>
                </a:solidFill>
              </a:rPr>
              <a:t>И семян все принесли.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>
                <a:solidFill>
                  <a:prstClr val="black"/>
                </a:solidFill>
              </a:rPr>
              <a:t>Кто-то дома на окошке 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000" b="1" dirty="0">
                <a:solidFill>
                  <a:prstClr val="black"/>
                </a:solidFill>
              </a:rPr>
              <a:t>Нам растенье прорастил.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endParaRPr lang="ru-RU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3" y="2229087"/>
            <a:ext cx="8261909" cy="4440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395536" y="188640"/>
            <a:ext cx="8136904" cy="2246769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</a:rPr>
              <a:t>Вроде все здесь получилось:</a:t>
            </a:r>
          </a:p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</a:rPr>
              <a:t>И подворье, и огород!</a:t>
            </a:r>
          </a:p>
          <a:p>
            <a:r>
              <a:rPr lang="ru-RU" sz="2000" b="1" dirty="0" smtClean="0"/>
              <a:t>Здесь  и кошечка  </a:t>
            </a:r>
            <a:r>
              <a:rPr lang="ru-RU" sz="2000" b="1" dirty="0" err="1" smtClean="0"/>
              <a:t>Матрёнка</a:t>
            </a:r>
            <a:r>
              <a:rPr lang="ru-RU" sz="2000" b="1" dirty="0" smtClean="0"/>
              <a:t>,</a:t>
            </a:r>
          </a:p>
          <a:p>
            <a:r>
              <a:rPr lang="ru-RU" sz="2000" b="1" dirty="0" smtClean="0"/>
              <a:t>И с семьёю ежик Пых</a:t>
            </a:r>
          </a:p>
          <a:p>
            <a:r>
              <a:rPr lang="ru-RU" sz="2000" b="1" dirty="0" smtClean="0"/>
              <a:t>Они под яблонькой  в сторонке</a:t>
            </a:r>
          </a:p>
          <a:p>
            <a:r>
              <a:rPr lang="ru-RU" sz="2000" b="1" dirty="0" smtClean="0"/>
              <a:t>Притаились от чужих.</a:t>
            </a:r>
          </a:p>
          <a:p>
            <a:pPr lvl="0" fontAlgn="base">
              <a:spcAft>
                <a:spcPct val="0"/>
              </a:spcAft>
            </a:pPr>
            <a:endParaRPr lang="ru-RU" sz="2000" b="1" dirty="0" smtClean="0">
              <a:solidFill>
                <a:prstClr val="black"/>
              </a:solidFill>
            </a:endParaRPr>
          </a:p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</a:rPr>
              <a:t>И в овощном нашем царстве,</a:t>
            </a:r>
          </a:p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</a:rPr>
              <a:t>В зеленом государстве</a:t>
            </a:r>
          </a:p>
          <a:p>
            <a:r>
              <a:rPr lang="ru-RU" sz="2000" b="1" dirty="0" smtClean="0">
                <a:solidFill>
                  <a:prstClr val="black"/>
                </a:solidFill>
              </a:rPr>
              <a:t>Всё бушует и растёт!</a:t>
            </a:r>
          </a:p>
          <a:p>
            <a:r>
              <a:rPr lang="ru-RU" sz="2000" b="1" dirty="0" smtClean="0"/>
              <a:t>Приходи, честной народ,</a:t>
            </a:r>
          </a:p>
          <a:p>
            <a:r>
              <a:rPr lang="ru-RU" sz="2000" b="1" dirty="0" smtClean="0"/>
              <a:t>На веселый огород!</a:t>
            </a:r>
          </a:p>
          <a:p>
            <a:pPr lvl="0" fontAlgn="base">
              <a:spcAft>
                <a:spcPct val="0"/>
              </a:spcAft>
            </a:pPr>
            <a:endParaRPr lang="ru-RU" sz="2000" b="1" dirty="0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188640"/>
            <a:ext cx="4211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 smtClean="0"/>
          </a:p>
          <a:p>
            <a:endParaRPr lang="ru-RU" sz="2000" b="1" dirty="0" smtClean="0"/>
          </a:p>
          <a:p>
            <a:endParaRPr lang="ru-RU" sz="2000" b="1" dirty="0" smtClean="0"/>
          </a:p>
          <a:p>
            <a:endParaRPr lang="ru-RU" sz="2000" b="1" dirty="0" smtClean="0"/>
          </a:p>
          <a:p>
            <a:endParaRPr lang="ru-RU" sz="2000" b="1" dirty="0" smtClean="0"/>
          </a:p>
          <a:p>
            <a:endParaRPr lang="ru-RU" sz="20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154282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er\Desktop\16487272967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000" y="62982"/>
            <a:ext cx="9110999" cy="6769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2045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20688"/>
            <a:ext cx="2538282" cy="33843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2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Вам расскажем по порядку,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Что же есть у нас на грядке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764704"/>
            <a:ext cx="35283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9900"/>
                </a:solidFill>
                <a:ea typeface="Times New Roman" pitchFamily="18" charset="0"/>
                <a:cs typeface="Arial" pitchFamily="34" charset="0"/>
              </a:rPr>
              <a:t>Это лук, он очень горький</a:t>
            </a:r>
            <a:endParaRPr lang="ru-RU" sz="2000" b="1" dirty="0" smtClean="0">
              <a:solidFill>
                <a:srgbClr val="00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9900"/>
                </a:solidFill>
                <a:ea typeface="Times New Roman" pitchFamily="18" charset="0"/>
                <a:cs typeface="Arial" pitchFamily="34" charset="0"/>
              </a:rPr>
              <a:t>И имеет запах стойкий.</a:t>
            </a:r>
            <a:endParaRPr lang="ru-RU" sz="2000" b="1" dirty="0" smtClean="0">
              <a:solidFill>
                <a:srgbClr val="00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9900"/>
                </a:solidFill>
                <a:ea typeface="Times New Roman" pitchFamily="18" charset="0"/>
                <a:cs typeface="Arial" pitchFamily="34" charset="0"/>
              </a:rPr>
              <a:t>Только резать лук начнешь,</a:t>
            </a:r>
            <a:endParaRPr lang="ru-RU" sz="2000" b="1" dirty="0" smtClean="0">
              <a:solidFill>
                <a:srgbClr val="00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9900"/>
                </a:solidFill>
                <a:ea typeface="Times New Roman" pitchFamily="18" charset="0"/>
                <a:cs typeface="Arial" pitchFamily="34" charset="0"/>
              </a:rPr>
              <a:t>Сразу море слез прольешь.</a:t>
            </a:r>
            <a:endParaRPr lang="ru-RU" sz="2000" b="1" dirty="0" smtClean="0">
              <a:solidFill>
                <a:srgbClr val="00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9900"/>
                </a:solidFill>
                <a:ea typeface="Times New Roman" pitchFamily="18" charset="0"/>
                <a:cs typeface="Arial" pitchFamily="34" charset="0"/>
              </a:rPr>
              <a:t>Ешьте сочный лук-</a:t>
            </a:r>
            <a:endParaRPr lang="ru-RU" sz="2000" b="1" dirty="0" smtClean="0">
              <a:solidFill>
                <a:srgbClr val="00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9900"/>
                </a:solidFill>
                <a:ea typeface="Times New Roman" pitchFamily="18" charset="0"/>
                <a:cs typeface="Arial" pitchFamily="34" charset="0"/>
              </a:rPr>
              <a:t>витаминный продукт,</a:t>
            </a:r>
            <a:endParaRPr lang="ru-RU" sz="2000" b="1" dirty="0" smtClean="0">
              <a:solidFill>
                <a:srgbClr val="00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9900"/>
                </a:solidFill>
                <a:ea typeface="Times New Roman" pitchFamily="18" charset="0"/>
                <a:cs typeface="Arial" pitchFamily="34" charset="0"/>
              </a:rPr>
              <a:t>И тогда простуды злые</a:t>
            </a:r>
            <a:endParaRPr lang="ru-RU" sz="2000" b="1" dirty="0" smtClean="0">
              <a:solidFill>
                <a:srgbClr val="00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9900"/>
                </a:solidFill>
                <a:ea typeface="Times New Roman" pitchFamily="18" charset="0"/>
                <a:cs typeface="Arial" pitchFamily="34" charset="0"/>
              </a:rPr>
              <a:t>Стороной вас обойдут!</a:t>
            </a:r>
            <a:endParaRPr lang="ru-RU" sz="2000" b="1" dirty="0" smtClean="0">
              <a:solidFill>
                <a:srgbClr val="009900"/>
              </a:solidFill>
              <a:cs typeface="Arial" pitchFamily="34" charset="0"/>
            </a:endParaRP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548680"/>
            <a:ext cx="1542976" cy="36191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59" y="3326330"/>
            <a:ext cx="2577503" cy="3429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Прямоугольник 13"/>
          <p:cNvSpPr/>
          <p:nvPr/>
        </p:nvSpPr>
        <p:spPr>
          <a:xfrm>
            <a:off x="3563888" y="4293096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rgbClr val="336600"/>
                </a:solidFill>
              </a:rPr>
              <a:t>У укропа и петрушки</a:t>
            </a:r>
          </a:p>
          <a:p>
            <a:r>
              <a:rPr lang="ru-RU" sz="2000" b="1" dirty="0" smtClean="0">
                <a:solidFill>
                  <a:srgbClr val="336600"/>
                </a:solidFill>
              </a:rPr>
              <a:t> Чудо ушки на макушке.</a:t>
            </a:r>
          </a:p>
          <a:p>
            <a:r>
              <a:rPr lang="ru-RU" sz="2000" b="1" dirty="0" smtClean="0">
                <a:solidFill>
                  <a:srgbClr val="336600"/>
                </a:solidFill>
              </a:rPr>
              <a:t> Распустив свои косички.</a:t>
            </a:r>
          </a:p>
          <a:p>
            <a:r>
              <a:rPr lang="ru-RU" sz="2000" b="1" dirty="0" smtClean="0">
                <a:solidFill>
                  <a:srgbClr val="336600"/>
                </a:solidFill>
              </a:rPr>
              <a:t> Они дремлют по привычке,</a:t>
            </a:r>
          </a:p>
          <a:p>
            <a:r>
              <a:rPr lang="ru-RU" sz="2000" b="1" dirty="0" smtClean="0">
                <a:solidFill>
                  <a:srgbClr val="336600"/>
                </a:solidFill>
              </a:rPr>
              <a:t> Распластавшись томно, сладко.</a:t>
            </a:r>
          </a:p>
          <a:p>
            <a:r>
              <a:rPr lang="ru-RU" sz="2000" b="1" dirty="0" smtClean="0">
                <a:solidFill>
                  <a:srgbClr val="336600"/>
                </a:solidFill>
              </a:rPr>
              <a:t> Ведь для нас они всегда</a:t>
            </a:r>
          </a:p>
          <a:p>
            <a:r>
              <a:rPr lang="ru-RU" sz="2000" b="1" dirty="0" smtClean="0">
                <a:solidFill>
                  <a:srgbClr val="336600"/>
                </a:solidFill>
              </a:rPr>
              <a:t> И лекарство, и еда. </a:t>
            </a:r>
            <a:endParaRPr lang="ru-RU" sz="2000" b="1" dirty="0">
              <a:solidFill>
                <a:srgbClr val="336600"/>
              </a:solidFill>
            </a:endParaRPr>
          </a:p>
        </p:txBody>
      </p:sp>
      <p:pic>
        <p:nvPicPr>
          <p:cNvPr id="15" name="Рисунок 14" descr="babochkia-49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80312" y="4797152"/>
            <a:ext cx="1499567" cy="12241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23528" y="1196752"/>
            <a:ext cx="416850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accent6"/>
                </a:solidFill>
                <a:ea typeface="Times New Roman" pitchFamily="18" charset="0"/>
                <a:cs typeface="Arial" pitchFamily="34" charset="0"/>
              </a:rPr>
              <a:t>Ну а сладкая морковка</a:t>
            </a:r>
            <a:endParaRPr lang="ru-RU" sz="2000" b="1" dirty="0" smtClean="0">
              <a:solidFill>
                <a:schemeClr val="accent6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accent6"/>
                </a:solidFill>
                <a:ea typeface="Times New Roman" pitchFamily="18" charset="0"/>
                <a:cs typeface="Arial" pitchFamily="34" charset="0"/>
              </a:rPr>
              <a:t>Корень в землю прячет ловко.</a:t>
            </a:r>
            <a:endParaRPr lang="ru-RU" sz="2000" b="1" dirty="0" smtClean="0">
              <a:solidFill>
                <a:schemeClr val="accent6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accent6"/>
                </a:solidFill>
                <a:ea typeface="Times New Roman" pitchFamily="18" charset="0"/>
                <a:cs typeface="Arial" pitchFamily="34" charset="0"/>
              </a:rPr>
              <a:t>Чем краснее корешок,</a:t>
            </a:r>
            <a:endParaRPr lang="ru-RU" sz="2000" b="1" dirty="0" smtClean="0">
              <a:solidFill>
                <a:schemeClr val="accent6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accent6"/>
                </a:solidFill>
                <a:ea typeface="Times New Roman" pitchFamily="18" charset="0"/>
                <a:cs typeface="Arial" pitchFamily="34" charset="0"/>
              </a:rPr>
              <a:t>Тем вкусней она, дружок.</a:t>
            </a:r>
            <a:endParaRPr lang="ru-RU" sz="2000" b="1" dirty="0" smtClean="0">
              <a:solidFill>
                <a:schemeClr val="accent6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accent6"/>
                </a:solidFill>
                <a:ea typeface="Times New Roman" pitchFamily="18" charset="0"/>
                <a:cs typeface="Arial" pitchFamily="34" charset="0"/>
              </a:rPr>
              <a:t>Ее главная краса-</a:t>
            </a:r>
            <a:endParaRPr lang="ru-RU" sz="2000" b="1" dirty="0" smtClean="0">
              <a:solidFill>
                <a:schemeClr val="accent6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accent6"/>
                </a:solidFill>
                <a:ea typeface="Times New Roman" pitchFamily="18" charset="0"/>
                <a:cs typeface="Arial" pitchFamily="34" charset="0"/>
              </a:rPr>
              <a:t>Кучерявая коса.</a:t>
            </a:r>
            <a:endParaRPr lang="ru-RU" sz="2000" b="1" dirty="0" smtClean="0">
              <a:solidFill>
                <a:schemeClr val="accent6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accent6"/>
                </a:solidFill>
                <a:ea typeface="Times New Roman" pitchFamily="18" charset="0"/>
                <a:cs typeface="Arial" pitchFamily="34" charset="0"/>
              </a:rPr>
              <a:t>Изумрудом отливает.</a:t>
            </a:r>
            <a:endParaRPr lang="ru-RU" sz="2000" b="1" dirty="0" smtClean="0">
              <a:solidFill>
                <a:schemeClr val="accent6"/>
              </a:solidFill>
              <a:cs typeface="Arial" pitchFamily="34" charset="0"/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395536" y="404664"/>
            <a:ext cx="336181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Arial" pitchFamily="34" charset="0"/>
              </a:rPr>
              <a:t>Вот растет у нас свекла,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Arial" pitchFamily="34" charset="0"/>
              </a:rPr>
              <a:t>В борщ приправа вкусная.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88640"/>
            <a:ext cx="2952328" cy="30841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2267744" y="4077072"/>
            <a:ext cx="345638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Перцы тоже посадили,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И про них мы не забыли.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Этот красный сочный плод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Собой украсит огород.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cs typeface="Arial" pitchFamily="34" charset="0"/>
            </a:endParaRPr>
          </a:p>
        </p:txBody>
      </p:sp>
      <p:pic>
        <p:nvPicPr>
          <p:cNvPr id="15367" name="Picture 7" descr="C:\Users\acer\Downloads\IMG_20220331_1136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140968"/>
            <a:ext cx="2664296" cy="35523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 descr="улитка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3212976"/>
            <a:ext cx="2000222" cy="10801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C:\Users\acer\Desktop\IMG_20220331_1135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88640"/>
            <a:ext cx="2322258" cy="30963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-180528" y="907649"/>
            <a:ext cx="36004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Как матрешки в хороводе,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Помидоры в огороде.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У томатов алы щечки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По душе с тобой нам очень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5580112" y="692696"/>
            <a:ext cx="338437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9900"/>
                </a:solidFill>
                <a:effectLst/>
                <a:ea typeface="Times New Roman" pitchFamily="18" charset="0"/>
                <a:cs typeface="Arial" pitchFamily="34" charset="0"/>
              </a:rPr>
              <a:t>Вот на грядках молодцы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99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9900"/>
                </a:solidFill>
                <a:effectLst/>
                <a:ea typeface="Times New Roman" pitchFamily="18" charset="0"/>
                <a:cs typeface="Arial" pitchFamily="34" charset="0"/>
              </a:rPr>
              <a:t>Подрастают огурцы.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99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9900"/>
                </a:solidFill>
                <a:effectLst/>
                <a:ea typeface="Times New Roman" pitchFamily="18" charset="0"/>
                <a:cs typeface="Arial" pitchFamily="34" charset="0"/>
              </a:rPr>
              <a:t>Огурцы зеленые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99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9900"/>
                </a:solidFill>
                <a:effectLst/>
                <a:ea typeface="Times New Roman" pitchFamily="18" charset="0"/>
                <a:cs typeface="Arial" pitchFamily="34" charset="0"/>
              </a:rPr>
              <a:t>Хороши соленые!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9900"/>
              </a:solidFill>
              <a:effectLst/>
              <a:cs typeface="Arial" pitchFamily="34" charset="0"/>
            </a:endParaRPr>
          </a:p>
        </p:txBody>
      </p:sp>
      <p:pic>
        <p:nvPicPr>
          <p:cNvPr id="46083" name="Picture 3" descr="C:\Users\acer\Desktop\IMG_20220331_1134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132856"/>
            <a:ext cx="2376264" cy="31683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6085" name="Picture 5" descr="C:\Users\acer\Desktop\IMG_20220331_1136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497627"/>
            <a:ext cx="2520280" cy="336037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0" y="4005645"/>
            <a:ext cx="385192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336600"/>
                </a:solidFill>
                <a:effectLst/>
                <a:ea typeface="Times New Roman" pitchFamily="18" charset="0"/>
                <a:cs typeface="Arial" pitchFamily="34" charset="0"/>
              </a:rPr>
              <a:t>Вот фасоль. Ух, ты!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3366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336600"/>
                </a:solidFill>
                <a:effectLst/>
                <a:ea typeface="Times New Roman" pitchFamily="18" charset="0"/>
                <a:cs typeface="Arial" pitchFamily="34" charset="0"/>
              </a:rPr>
              <a:t>Небывалой высоты.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3366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336600"/>
                </a:solidFill>
                <a:effectLst/>
                <a:ea typeface="Times New Roman" pitchFamily="18" charset="0"/>
                <a:cs typeface="Arial" pitchFamily="34" charset="0"/>
              </a:rPr>
              <a:t>Распустила вот усищи,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33660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336600"/>
                </a:solidFill>
                <a:effectLst/>
                <a:ea typeface="Times New Roman" pitchFamily="18" charset="0"/>
                <a:cs typeface="Arial" pitchFamily="34" charset="0"/>
              </a:rPr>
              <a:t>Скоро здесь стручки поищем.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336600"/>
              </a:solidFill>
              <a:effectLst/>
              <a:cs typeface="Arial" pitchFamily="34" charset="0"/>
            </a:endParaRPr>
          </a:p>
        </p:txBody>
      </p:sp>
      <p:pic>
        <p:nvPicPr>
          <p:cNvPr id="11" name="Рисунок 10" descr="кузнечик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64288" y="5301208"/>
            <a:ext cx="1008112" cy="13769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C:\Users\acer\Desktop\IMG_20220331_1141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564904"/>
            <a:ext cx="2625756" cy="35010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7109" name="Picture 5" descr="C:\Users\acer\Desktop\IMG_20220331_1136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2592288" cy="34563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2987824" y="188640"/>
            <a:ext cx="4572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rgbClr val="DEA900"/>
                </a:solidFill>
              </a:rPr>
              <a:t>У  ржи и пшеницы путь особый,</a:t>
            </a:r>
            <a:br>
              <a:rPr lang="ru-RU" sz="2000" b="1" dirty="0" smtClean="0">
                <a:solidFill>
                  <a:srgbClr val="DEA900"/>
                </a:solidFill>
              </a:rPr>
            </a:br>
            <a:r>
              <a:rPr lang="ru-RU" sz="2000" b="1" dirty="0" smtClean="0">
                <a:solidFill>
                  <a:srgbClr val="DEA900"/>
                </a:solidFill>
              </a:rPr>
              <a:t>Чтобы зёрна стали сдобой</a:t>
            </a:r>
            <a:br>
              <a:rPr lang="ru-RU" sz="2000" b="1" dirty="0" smtClean="0">
                <a:solidFill>
                  <a:srgbClr val="DEA900"/>
                </a:solidFill>
              </a:rPr>
            </a:br>
            <a:r>
              <a:rPr lang="ru-RU" sz="2000" b="1" dirty="0" smtClean="0">
                <a:solidFill>
                  <a:srgbClr val="DEA900"/>
                </a:solidFill>
              </a:rPr>
              <a:t>Нужно солнышком налиться,</a:t>
            </a:r>
            <a:br>
              <a:rPr lang="ru-RU" sz="2000" b="1" dirty="0" smtClean="0">
                <a:solidFill>
                  <a:srgbClr val="DEA900"/>
                </a:solidFill>
              </a:rPr>
            </a:br>
            <a:r>
              <a:rPr lang="ru-RU" sz="2000" b="1" dirty="0" smtClean="0">
                <a:solidFill>
                  <a:srgbClr val="DEA900"/>
                </a:solidFill>
              </a:rPr>
              <a:t>Дождевой воды напиться,</a:t>
            </a:r>
            <a:br>
              <a:rPr lang="ru-RU" sz="2000" b="1" dirty="0" smtClean="0">
                <a:solidFill>
                  <a:srgbClr val="DEA900"/>
                </a:solidFill>
              </a:rPr>
            </a:br>
            <a:r>
              <a:rPr lang="ru-RU" sz="2000" b="1" dirty="0" smtClean="0">
                <a:solidFill>
                  <a:srgbClr val="DEA900"/>
                </a:solidFill>
              </a:rPr>
              <a:t>Постоять под небесами</a:t>
            </a:r>
            <a:br>
              <a:rPr lang="ru-RU" sz="2000" b="1" dirty="0" smtClean="0">
                <a:solidFill>
                  <a:srgbClr val="DEA900"/>
                </a:solidFill>
              </a:rPr>
            </a:br>
            <a:r>
              <a:rPr lang="ru-RU" sz="2000" b="1" dirty="0" smtClean="0">
                <a:solidFill>
                  <a:srgbClr val="DEA900"/>
                </a:solidFill>
              </a:rPr>
              <a:t>Золотыми колосками,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2843808" y="3284984"/>
            <a:ext cx="482453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ea typeface="Times New Roman" pitchFamily="18" charset="0"/>
                <a:cs typeface="Arial" pitchFamily="34" charset="0"/>
              </a:rPr>
              <a:t>В огороде для порядка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ea typeface="Times New Roman" pitchFamily="18" charset="0"/>
                <a:cs typeface="Arial" pitchFamily="34" charset="0"/>
              </a:rPr>
              <a:t>Стоит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ea typeface="Times New Roman" pitchFamily="18" charset="0"/>
                <a:cs typeface="Arial" pitchFamily="34" charset="0"/>
              </a:rPr>
              <a:t>пугало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ea typeface="Times New Roman" pitchFamily="18" charset="0"/>
                <a:cs typeface="Arial" pitchFamily="34" charset="0"/>
              </a:rPr>
              <a:t>несердитое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cs typeface="Arial" pitchFamily="34" charset="0"/>
            </a:endParaRPr>
          </a:p>
          <a:p>
            <a:pPr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ea typeface="Times New Roman" pitchFamily="18" charset="0"/>
                <a:cs typeface="Arial" pitchFamily="34" charset="0"/>
              </a:rPr>
              <a:t>Соломою набитое.</a:t>
            </a:r>
          </a:p>
          <a:p>
            <a:pPr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7030A0"/>
                </a:solidFill>
              </a:rPr>
              <a:t>Наряжалось пугало</a:t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>    В нашем огороде:</a:t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>    Одевалось пугало</a:t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>    По последней моде.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2" name="Рисунок 11" descr="стрекоза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455534">
            <a:off x="3757040" y="2169529"/>
            <a:ext cx="1352550" cy="1371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0700" y="5301208"/>
            <a:ext cx="8320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00"/>
                </a:solidFill>
                <a:latin typeface="PT Sans"/>
              </a:rPr>
              <a:t> </a:t>
            </a:r>
            <a:r>
              <a:rPr lang="ru-RU" b="1" dirty="0">
                <a:solidFill>
                  <a:srgbClr val="FF00FF"/>
                </a:solidFill>
                <a:latin typeface="PT Sans"/>
              </a:rPr>
              <a:t>ВЫВОД:</a:t>
            </a:r>
          </a:p>
          <a:p>
            <a:pPr algn="just"/>
            <a:r>
              <a:rPr lang="ru-RU" b="1" dirty="0">
                <a:solidFill>
                  <a:srgbClr val="FF00FF"/>
                </a:solidFill>
                <a:latin typeface="PT Sans"/>
              </a:rPr>
              <a:t>Зимой все деревья не умирают, а засыпают на период холодов. Но как только возникают благоприятные условия для роста, деревья просыпаются и начинают распускаться.</a:t>
            </a:r>
            <a:endParaRPr lang="ru-RU" b="1" i="0" dirty="0">
              <a:solidFill>
                <a:srgbClr val="FF00FF"/>
              </a:solidFill>
              <a:effectLst/>
              <a:latin typeface="PT San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7655" y="332656"/>
            <a:ext cx="3361658" cy="33123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-180528" y="476672"/>
            <a:ext cx="38884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7030A0"/>
                </a:solidFill>
              </a:rPr>
              <a:t>В </a:t>
            </a:r>
            <a:r>
              <a:rPr lang="ru-RU" sz="2000" b="1" dirty="0" smtClean="0">
                <a:solidFill>
                  <a:srgbClr val="7030A0"/>
                </a:solidFill>
              </a:rPr>
              <a:t>вазочке на окошке распустились почки 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Скоро </a:t>
            </a:r>
            <a:r>
              <a:rPr lang="ru-RU" sz="2000" b="1" dirty="0">
                <a:solidFill>
                  <a:srgbClr val="7030A0"/>
                </a:solidFill>
              </a:rPr>
              <a:t>красиво </a:t>
            </a:r>
            <a:r>
              <a:rPr lang="ru-RU" sz="2000" b="1" dirty="0" smtClean="0">
                <a:solidFill>
                  <a:srgbClr val="7030A0"/>
                </a:solidFill>
              </a:rPr>
              <a:t>станет кругом</a:t>
            </a:r>
            <a:r>
              <a:rPr lang="ru-RU" sz="2000" b="1" dirty="0">
                <a:solidFill>
                  <a:srgbClr val="7030A0"/>
                </a:solidFill>
              </a:rPr>
              <a:t>, 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Сирень всех </a:t>
            </a:r>
            <a:r>
              <a:rPr lang="ru-RU" sz="2000" b="1" dirty="0">
                <a:solidFill>
                  <a:srgbClr val="7030A0"/>
                </a:solidFill>
              </a:rPr>
              <a:t>насекомых </a:t>
            </a:r>
            <a:r>
              <a:rPr lang="ru-RU" sz="2000" b="1" dirty="0" smtClean="0">
                <a:solidFill>
                  <a:srgbClr val="7030A0"/>
                </a:solidFill>
              </a:rPr>
              <a:t>сюда привлечет,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 И будет пахнуть и </a:t>
            </a:r>
            <a:r>
              <a:rPr lang="ru-RU" sz="2000" b="1" dirty="0">
                <a:solidFill>
                  <a:srgbClr val="7030A0"/>
                </a:solidFill>
              </a:rPr>
              <a:t>ночью, и днем.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427984" y="3789040"/>
            <a:ext cx="43183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66"/>
                </a:solidFill>
                <a:latin typeface="Trebuchet MS"/>
              </a:rPr>
              <a:t>Надулись от важности почки</a:t>
            </a:r>
            <a:r>
              <a:rPr lang="ru-RU" sz="2000" b="1" dirty="0">
                <a:solidFill>
                  <a:srgbClr val="FF0066"/>
                </a:solidFill>
              </a:rPr>
              <a:t/>
            </a:r>
            <a:br>
              <a:rPr lang="ru-RU" sz="2000" b="1" dirty="0">
                <a:solidFill>
                  <a:srgbClr val="FF0066"/>
                </a:solidFill>
              </a:rPr>
            </a:br>
            <a:r>
              <a:rPr lang="ru-RU" sz="2000" b="1" dirty="0">
                <a:solidFill>
                  <a:srgbClr val="FF0066"/>
                </a:solidFill>
                <a:latin typeface="Trebuchet MS"/>
              </a:rPr>
              <a:t>На </a:t>
            </a:r>
            <a:r>
              <a:rPr lang="ru-RU" sz="2000" b="1" dirty="0" smtClean="0">
                <a:solidFill>
                  <a:srgbClr val="FF0066"/>
                </a:solidFill>
                <a:latin typeface="Trebuchet MS"/>
              </a:rPr>
              <a:t>ветке  яблоньки </a:t>
            </a:r>
            <a:r>
              <a:rPr lang="ru-RU" sz="2000" b="1" dirty="0">
                <a:solidFill>
                  <a:srgbClr val="FF0066"/>
                </a:solidFill>
                <a:latin typeface="Trebuchet MS"/>
              </a:rPr>
              <a:t>с утра,</a:t>
            </a:r>
            <a:r>
              <a:rPr lang="ru-RU" sz="2000" b="1" dirty="0">
                <a:solidFill>
                  <a:srgbClr val="FF0066"/>
                </a:solidFill>
              </a:rPr>
              <a:t/>
            </a:r>
            <a:br>
              <a:rPr lang="ru-RU" sz="2000" b="1" dirty="0">
                <a:solidFill>
                  <a:srgbClr val="FF0066"/>
                </a:solidFill>
              </a:rPr>
            </a:br>
            <a:r>
              <a:rPr lang="ru-RU" sz="2000" b="1" dirty="0">
                <a:solidFill>
                  <a:srgbClr val="FF0066"/>
                </a:solidFill>
                <a:latin typeface="Trebuchet MS"/>
              </a:rPr>
              <a:t>А вечером - зелень листочков</a:t>
            </a:r>
            <a:r>
              <a:rPr lang="ru-RU" sz="2000" b="1" dirty="0">
                <a:solidFill>
                  <a:srgbClr val="FF0066"/>
                </a:solidFill>
              </a:rPr>
              <a:t/>
            </a:r>
            <a:br>
              <a:rPr lang="ru-RU" sz="2000" b="1" dirty="0">
                <a:solidFill>
                  <a:srgbClr val="FF0066"/>
                </a:solidFill>
              </a:rPr>
            </a:br>
            <a:r>
              <a:rPr lang="ru-RU" sz="2000" b="1" dirty="0">
                <a:solidFill>
                  <a:srgbClr val="FF0066"/>
                </a:solidFill>
                <a:latin typeface="Trebuchet MS"/>
              </a:rPr>
              <a:t>Увидела вдруг детвора!</a:t>
            </a:r>
            <a:endParaRPr lang="ru-RU" sz="2000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9634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1331640" y="23142"/>
            <a:ext cx="763284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2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ea typeface="Times New Roman" pitchFamily="18" charset="0"/>
                <a:cs typeface="Arial" pitchFamily="34" charset="0"/>
              </a:rPr>
              <a:t>Мы научную работу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ea typeface="Times New Roman" pitchFamily="18" charset="0"/>
                <a:cs typeface="Arial" pitchFamily="34" charset="0"/>
              </a:rPr>
              <a:t>В огороде познаем 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7030A0"/>
              </a:solidFill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ea typeface="Times New Roman" pitchFamily="18" charset="0"/>
                <a:cs typeface="Arial" pitchFamily="34" charset="0"/>
              </a:rPr>
              <a:t>Сопоставляем, наблюдаем,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ea typeface="Times New Roman" pitchFamily="18" charset="0"/>
                <a:cs typeface="Arial" pitchFamily="34" charset="0"/>
              </a:rPr>
              <a:t>Фоторепортаж ведем.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cs typeface="Arial" pitchFamily="34" charset="0"/>
            </a:endParaRP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07504" y="755561"/>
            <a:ext cx="504056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Лабораторию открыли огородных мы наук :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В условьях разных посадили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Мы с друзьями репку-лук.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Что полезней для него?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Свет, вода или тепло!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0884" y="3573016"/>
            <a:ext cx="8568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В результате исследования  мы установили, что наиболее благоприятные условия для выращивания зелёного лука из репчатого следующие:  </a:t>
            </a:r>
            <a:r>
              <a:rPr lang="ru-RU" b="1" u="sng" dirty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1. Светлое место.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Хотя луковица, прораставшая в тёмном месте, тоже дала ростки, но значительно позже и они была меньше. Цвет ростков тоже отличался от луковицы, находящейся на свету: он был жёлтый. 2. </a:t>
            </a:r>
            <a:r>
              <a:rPr lang="ru-RU" b="1" u="sng" dirty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Тёплое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, но не жаркое место.  У луковицы, которая прорастала возле батареи, сильно нагревался стаканчик с водой. 3.</a:t>
            </a:r>
            <a:r>
              <a:rPr lang="ru-RU" b="1" u="sng" dirty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 Необходима влага.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 Луковица, которая была без воды, не выросла. </a:t>
            </a:r>
            <a:endParaRPr lang="ru-RU" b="1" dirty="0" smtClean="0">
              <a:solidFill>
                <a:schemeClr val="accent2">
                  <a:lumMod val="75000"/>
                </a:schemeClr>
              </a:solidFill>
              <a:ea typeface="Times New Roman"/>
            </a:endParaRPr>
          </a:p>
          <a:p>
            <a:pPr algn="just"/>
            <a:r>
              <a:rPr lang="ru-RU" b="1" u="sng" dirty="0" smtClean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ВЫВОД: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 самые комфортные условия были у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луковицы,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где были соблюдены все условия – светлое, теплое место и влага. Лучше всего выращивать лук на перо в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помещении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a typeface="Times New Roman"/>
              </a:rPr>
              <a:t>на подоконнике.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Times New Roman"/>
              </a:rPr>
              <a:t>   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user\Desktop\slide_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1071546"/>
            <a:ext cx="4546897" cy="22479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188640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Для гороха и фасоли</a:t>
            </a:r>
            <a:endParaRPr lang="ru-RU" b="1" dirty="0">
              <a:solidFill>
                <a:srgbClr val="66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Салфетку влажную берем.</a:t>
            </a:r>
            <a:endParaRPr lang="ru-RU" b="1" dirty="0">
              <a:solidFill>
                <a:srgbClr val="66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Чуть водичкою польем,</a:t>
            </a:r>
            <a:endParaRPr lang="ru-RU" b="1" dirty="0">
              <a:solidFill>
                <a:srgbClr val="66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Все положим мы в пакетик-</a:t>
            </a:r>
            <a:endParaRPr lang="ru-RU" b="1" dirty="0">
              <a:solidFill>
                <a:srgbClr val="66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Эксперимент здесь проведем.</a:t>
            </a:r>
            <a:endParaRPr lang="ru-RU" b="1" dirty="0">
              <a:solidFill>
                <a:srgbClr val="66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Через несколько деньков</a:t>
            </a:r>
            <a:endParaRPr lang="ru-RU" b="1" dirty="0">
              <a:solidFill>
                <a:srgbClr val="66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Результат уже готов:</a:t>
            </a:r>
            <a:endParaRPr lang="ru-RU" b="1" dirty="0">
              <a:solidFill>
                <a:srgbClr val="66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Появился у гороха</a:t>
            </a:r>
            <a:endParaRPr lang="ru-RU" b="1" dirty="0">
              <a:solidFill>
                <a:srgbClr val="66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Очень маленький росток,</a:t>
            </a:r>
            <a:endParaRPr lang="ru-RU" b="1" dirty="0">
              <a:solidFill>
                <a:srgbClr val="66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А </a:t>
            </a:r>
            <a:r>
              <a:rPr lang="ru-RU" b="1" dirty="0" err="1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фасолька</a:t>
            </a:r>
            <a:r>
              <a:rPr lang="ru-RU" b="1" dirty="0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 вниз пустила</a:t>
            </a:r>
            <a:endParaRPr lang="ru-RU" b="1" dirty="0">
              <a:solidFill>
                <a:srgbClr val="669900"/>
              </a:solidFill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669900"/>
                </a:solidFill>
                <a:ea typeface="Times New Roman" pitchFamily="18" charset="0"/>
                <a:cs typeface="Arial" pitchFamily="34" charset="0"/>
              </a:rPr>
              <a:t>Белоснежный корешок.</a:t>
            </a:r>
            <a:endParaRPr lang="ru-RU" b="1" dirty="0">
              <a:solidFill>
                <a:srgbClr val="669900"/>
              </a:solidFill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340768"/>
            <a:ext cx="4516504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11841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236" y="251937"/>
            <a:ext cx="67394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336600"/>
                </a:solidFill>
                <a:ea typeface="Times New Roman" pitchFamily="18" charset="0"/>
                <a:cs typeface="Arial" pitchFamily="34" charset="0"/>
              </a:rPr>
              <a:t>Наблюдение за прорастанием лука</a:t>
            </a:r>
            <a:endParaRPr lang="ru-RU" sz="3200" b="1" dirty="0">
              <a:solidFill>
                <a:srgbClr val="336600"/>
              </a:solidFill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5666" y="840939"/>
            <a:ext cx="3200400" cy="42481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37845" y="3006849"/>
            <a:ext cx="2990850" cy="42672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4531737" y="2564904"/>
            <a:ext cx="43962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009900"/>
                </a:solidFill>
                <a:ea typeface="Times New Roman" pitchFamily="18" charset="0"/>
                <a:cs typeface="Arial" pitchFamily="34" charset="0"/>
              </a:rPr>
              <a:t>Наблюдение </a:t>
            </a:r>
            <a:r>
              <a:rPr lang="ru-RU" sz="2000" b="1" dirty="0" smtClean="0">
                <a:solidFill>
                  <a:srgbClr val="009900"/>
                </a:solidFill>
                <a:ea typeface="Times New Roman" pitchFamily="18" charset="0"/>
                <a:cs typeface="Arial" pitchFamily="34" charset="0"/>
              </a:rPr>
              <a:t>за ростом  лука в воде</a:t>
            </a:r>
            <a:endParaRPr lang="ru-RU" sz="2000" b="1" dirty="0">
              <a:solidFill>
                <a:srgbClr val="009900"/>
              </a:solidFill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3560" y="836712"/>
            <a:ext cx="42861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9900"/>
                </a:solidFill>
                <a:ea typeface="Times New Roman" pitchFamily="18" charset="0"/>
                <a:cs typeface="Arial" pitchFamily="34" charset="0"/>
              </a:rPr>
              <a:t>Наблюдение за ростом лука в почве </a:t>
            </a:r>
            <a:endParaRPr lang="ru-RU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9512" y="116632"/>
            <a:ext cx="5779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7030A0"/>
                </a:solidFill>
                <a:ea typeface="Times New Roman" pitchFamily="18" charset="0"/>
                <a:cs typeface="Arial" pitchFamily="34" charset="0"/>
              </a:rPr>
              <a:t>Наблюдение </a:t>
            </a:r>
            <a:r>
              <a:rPr lang="ru-RU" sz="2400" b="1" dirty="0" smtClean="0">
                <a:solidFill>
                  <a:srgbClr val="7030A0"/>
                </a:solidFill>
                <a:ea typeface="Times New Roman" pitchFamily="18" charset="0"/>
                <a:cs typeface="Arial" pitchFamily="34" charset="0"/>
              </a:rPr>
              <a:t>за прорастанием помидор</a:t>
            </a:r>
            <a:endParaRPr lang="ru-RU" sz="2400" b="1" dirty="0">
              <a:solidFill>
                <a:srgbClr val="7030A0"/>
              </a:solidFill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4866" y="428068"/>
            <a:ext cx="2736306" cy="37603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218230" y="2492896"/>
            <a:ext cx="47769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7030A0"/>
                </a:solidFill>
                <a:ea typeface="Times New Roman" pitchFamily="18" charset="0"/>
                <a:cs typeface="Arial" pitchFamily="34" charset="0"/>
              </a:rPr>
              <a:t>Наблюдение за </a:t>
            </a:r>
            <a:r>
              <a:rPr lang="ru-RU" sz="2400" b="1" dirty="0" smtClean="0">
                <a:solidFill>
                  <a:srgbClr val="7030A0"/>
                </a:solidFill>
                <a:ea typeface="Times New Roman" pitchFamily="18" charset="0"/>
                <a:cs typeface="Arial" pitchFamily="34" charset="0"/>
              </a:rPr>
              <a:t>прорастанием</a:t>
            </a:r>
          </a:p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7030A0"/>
                </a:solidFill>
                <a:ea typeface="Times New Roman" pitchFamily="18" charset="0"/>
                <a:cs typeface="Arial" pitchFamily="34" charset="0"/>
              </a:rPr>
              <a:t> фасоли</a:t>
            </a:r>
            <a:endParaRPr lang="ru-RU" sz="2400" b="1" dirty="0">
              <a:solidFill>
                <a:srgbClr val="7030A0"/>
              </a:solidFill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33591" y="2834258"/>
            <a:ext cx="2933700" cy="4267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719261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28394" y="188640"/>
            <a:ext cx="63564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solidFill>
                  <a:srgbClr val="7030A0"/>
                </a:solidFill>
                <a:ea typeface="Times New Roman" pitchFamily="18" charset="0"/>
                <a:cs typeface="Arial" pitchFamily="34" charset="0"/>
              </a:rPr>
              <a:t>Наблюдение за </a:t>
            </a:r>
            <a:r>
              <a:rPr lang="ru-RU" sz="3200" b="1" dirty="0" smtClean="0">
                <a:solidFill>
                  <a:srgbClr val="7030A0"/>
                </a:solidFill>
                <a:ea typeface="Times New Roman" pitchFamily="18" charset="0"/>
                <a:cs typeface="Arial" pitchFamily="34" charset="0"/>
              </a:rPr>
              <a:t>веточками в вазе</a:t>
            </a:r>
            <a:endParaRPr lang="ru-RU" sz="3200" b="1" dirty="0">
              <a:solidFill>
                <a:srgbClr val="7030A0"/>
              </a:solidFill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99584" y="69567"/>
            <a:ext cx="3369940" cy="4777636"/>
          </a:xfrm>
          <a:prstGeom prst="round2DiagRect">
            <a:avLst>
              <a:gd name="adj1" fmla="val 17372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7504" y="4365104"/>
            <a:ext cx="90364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C00000"/>
                </a:solidFill>
              </a:rPr>
              <a:t>ВЫВОД:</a:t>
            </a: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на </a:t>
            </a:r>
            <a:r>
              <a:rPr lang="ru-RU" sz="2400" b="1" dirty="0">
                <a:solidFill>
                  <a:srgbClr val="002060"/>
                </a:solidFill>
              </a:rPr>
              <a:t>практике </a:t>
            </a:r>
            <a:r>
              <a:rPr lang="ru-RU" sz="2400" b="1" dirty="0" smtClean="0">
                <a:solidFill>
                  <a:srgbClr val="002060"/>
                </a:solidFill>
              </a:rPr>
              <a:t> мы убедились </a:t>
            </a:r>
            <a:r>
              <a:rPr lang="ru-RU" sz="2400" b="1" dirty="0">
                <a:solidFill>
                  <a:srgbClr val="002060"/>
                </a:solidFill>
              </a:rPr>
              <a:t>в том, что   </a:t>
            </a:r>
            <a:r>
              <a:rPr lang="ru-RU" sz="2400" b="1" dirty="0" smtClean="0">
                <a:solidFill>
                  <a:srgbClr val="002060"/>
                </a:solidFill>
              </a:rPr>
              <a:t>для</a:t>
            </a:r>
            <a:r>
              <a:rPr lang="ru-RU" sz="2400" b="1" dirty="0">
                <a:solidFill>
                  <a:srgbClr val="002060"/>
                </a:solidFill>
              </a:rPr>
              <a:t> </a:t>
            </a:r>
            <a:r>
              <a:rPr lang="ru-RU" sz="2400" b="1" dirty="0" smtClean="0">
                <a:solidFill>
                  <a:srgbClr val="002060"/>
                </a:solidFill>
              </a:rPr>
              <a:t>прорастания семян необходимо тепло почвы, </a:t>
            </a:r>
            <a:r>
              <a:rPr lang="ru-RU" sz="2400" b="1" dirty="0">
                <a:solidFill>
                  <a:srgbClr val="002060"/>
                </a:solidFill>
              </a:rPr>
              <a:t>свет, </a:t>
            </a:r>
            <a:r>
              <a:rPr lang="ru-RU" sz="2400" b="1" dirty="0" smtClean="0">
                <a:solidFill>
                  <a:srgbClr val="002060"/>
                </a:solidFill>
              </a:rPr>
              <a:t>влага.</a:t>
            </a:r>
          </a:p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</a:rPr>
              <a:t> Для того чтобы веточки распустились необходимо тепло, </a:t>
            </a:r>
            <a:r>
              <a:rPr lang="ru-RU" sz="2400" b="1" dirty="0">
                <a:solidFill>
                  <a:srgbClr val="002060"/>
                </a:solidFill>
              </a:rPr>
              <a:t>свет, </a:t>
            </a:r>
            <a:r>
              <a:rPr lang="ru-RU" sz="2400" b="1" dirty="0" smtClean="0">
                <a:solidFill>
                  <a:srgbClr val="002060"/>
                </a:solidFill>
              </a:rPr>
              <a:t>вода. Все эти условия </a:t>
            </a:r>
            <a:r>
              <a:rPr lang="ru-RU" sz="2400" b="1" dirty="0">
                <a:solidFill>
                  <a:srgbClr val="002060"/>
                </a:solidFill>
              </a:rPr>
              <a:t>влияют на скорость прорастания, на количество и качество полученных всходов.</a:t>
            </a:r>
            <a:endParaRPr lang="ru-RU" sz="2400" b="1" dirty="0">
              <a:solidFill>
                <a:srgbClr val="00206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22242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0" y="26711"/>
            <a:ext cx="5220072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Чтоб растеньям развиваться,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Нужно очень постараться.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Лень отбросить,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скуку-прочь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Всходам мы хотим помочь!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Наши руки не ленивы,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Очень мы трудолюбивы,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Проявляем мы старанье,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И стремленье, и желанье.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И от детских всех забот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Наш веселый огород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Расцветает и живет.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Удивить хотим народ-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Batang" pitchFamily="18" charset="-127"/>
                <a:cs typeface="Arial" pitchFamily="34" charset="0"/>
              </a:rPr>
              <a:t>Вот так чудо-огород!</a:t>
            </a:r>
          </a:p>
        </p:txBody>
      </p:sp>
      <p:pic>
        <p:nvPicPr>
          <p:cNvPr id="48130" name="Picture 2" descr="C:\Users\acer\Desktop\IMG_20220331_1641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88640"/>
            <a:ext cx="2322258" cy="30963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8131" name="Picture 3" descr="C:\Users\acer\Desktop\IMG_20220331_1643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88640"/>
            <a:ext cx="2355726" cy="31409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573016"/>
            <a:ext cx="4267200" cy="29908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11" name="Прямая со стрелкой 10"/>
          <p:cNvCxnSpPr>
            <a:stCxn id="48129" idx="2"/>
          </p:cNvCxnSpPr>
          <p:nvPr/>
        </p:nvCxnSpPr>
        <p:spPr>
          <a:xfrm>
            <a:off x="2610036" y="4120139"/>
            <a:ext cx="1097868" cy="53299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323528" y="404664"/>
            <a:ext cx="8568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u="sng" dirty="0" smtClean="0">
                <a:solidFill>
                  <a:srgbClr val="7030A0"/>
                </a:solidFill>
              </a:rPr>
              <a:t>Результат:</a:t>
            </a:r>
          </a:p>
          <a:p>
            <a:pPr marL="342900" indent="-342900" algn="just">
              <a:buFontTx/>
              <a:buAutoNum type="arabicPeriod"/>
              <a:defRPr/>
            </a:pPr>
            <a:r>
              <a:rPr lang="ru-RU" sz="2400" b="1" dirty="0" smtClean="0">
                <a:solidFill>
                  <a:srgbClr val="7030A0"/>
                </a:solidFill>
              </a:rPr>
              <a:t>Дети научились сажать лук и семена  других растений в комнатных условиях, ухаживать за ними, познакомились с условиями их роста , научились подмечать пользу и красоту зеленых растений зимой.</a:t>
            </a:r>
          </a:p>
          <a:p>
            <a:pPr marL="342900" indent="-342900" algn="just">
              <a:buFontTx/>
              <a:buAutoNum type="arabicPeriod" startAt="2"/>
              <a:defRPr/>
            </a:pPr>
            <a:r>
              <a:rPr lang="ru-RU" sz="2400" b="1" dirty="0" smtClean="0">
                <a:solidFill>
                  <a:srgbClr val="7030A0"/>
                </a:solidFill>
              </a:rPr>
              <a:t>У детей сформировались знания и представления о росте растений как в контейнере с почвой, так и в стакане с водой.</a:t>
            </a:r>
          </a:p>
          <a:p>
            <a:pPr marL="342900" indent="-342900" algn="just">
              <a:defRPr/>
            </a:pPr>
            <a:endParaRPr lang="ru-RU" sz="2400" b="1" dirty="0" smtClean="0">
              <a:solidFill>
                <a:srgbClr val="7030A0"/>
              </a:solidFill>
            </a:endParaRPr>
          </a:p>
          <a:p>
            <a:pPr marL="342900" indent="-342900">
              <a:defRPr/>
            </a:pPr>
            <a:r>
              <a:rPr lang="ru-RU" sz="2400" b="1" dirty="0" smtClean="0">
                <a:solidFill>
                  <a:srgbClr val="7030A0"/>
                </a:solidFill>
              </a:rPr>
              <a:t>      Процесс и </a:t>
            </a:r>
            <a:r>
              <a:rPr lang="ru-RU" sz="2400" b="1" smtClean="0">
                <a:solidFill>
                  <a:srgbClr val="7030A0"/>
                </a:solidFill>
              </a:rPr>
              <a:t>результат деятельности принес </a:t>
            </a:r>
            <a:r>
              <a:rPr lang="ru-RU" sz="2400" b="1" dirty="0" smtClean="0">
                <a:solidFill>
                  <a:srgbClr val="7030A0"/>
                </a:solidFill>
              </a:rPr>
              <a:t>детям удовлетворение, радость переживания успеха, осознание собственных умений.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15616" y="1196752"/>
            <a:ext cx="65527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ru-RU" sz="5400" b="1" dirty="0" smtClean="0">
                <a:solidFill>
                  <a:srgbClr val="002060"/>
                </a:solidFill>
                <a:latin typeface="Monotype Corsiva" pitchFamily="66" charset="0"/>
              </a:rPr>
              <a:t>Спасибо за внимание</a:t>
            </a:r>
            <a:endParaRPr lang="ru-RU" sz="5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988840"/>
            <a:ext cx="3492500" cy="3567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Весн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</Template>
  <TotalTime>1257</TotalTime>
  <Words>638</Words>
  <Application>Microsoft Office PowerPoint</Application>
  <PresentationFormat>Экран (4:3)</PresentationFormat>
  <Paragraphs>148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Весна</vt:lpstr>
      <vt:lpstr>  Огород на подоконнике   «В овощном царстве,  в зеленом государстве.»  Номинация  «Необычное решение»</vt:lpstr>
      <vt:lpstr> Цель конкурса: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Смотр – конкурс  «Огород на окне»</dc:title>
  <dc:creator>1</dc:creator>
  <cp:lastModifiedBy>user</cp:lastModifiedBy>
  <cp:revision>113</cp:revision>
  <dcterms:created xsi:type="dcterms:W3CDTF">2013-04-02T12:32:19Z</dcterms:created>
  <dcterms:modified xsi:type="dcterms:W3CDTF">2022-04-04T08:07:49Z</dcterms:modified>
</cp:coreProperties>
</file>