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033669"/>
    <a:srgbClr val="CC0000"/>
    <a:srgbClr val="019DF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-115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8F1F2-758E-46AC-9972-5D02841A4ADC}" type="datetimeFigureOut">
              <a:rPr lang="en-US"/>
              <a:pPr>
                <a:defRPr/>
              </a:pPr>
              <a:t>11/2/2021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18B81-92A7-4302-A054-6F626A5707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31CC0-12DB-420E-9C74-5728C419FC3C}" type="datetimeFigureOut">
              <a:rPr lang="en-US"/>
              <a:pPr>
                <a:defRPr/>
              </a:pPr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E8965-BFBC-4DC5-A86E-684FD8FEFA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471CF-C393-42EE-8191-AE7C6717AB79}" type="datetimeFigureOut">
              <a:rPr lang="en-US"/>
              <a:pPr>
                <a:defRPr/>
              </a:pPr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AFD0F-E04E-4D49-B678-3390ADBB22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5FF92-6485-4A29-8997-AD0ED22C433F}" type="datetimeFigureOut">
              <a:rPr lang="en-US"/>
              <a:pPr>
                <a:defRPr/>
              </a:pPr>
              <a:t>11/2/2021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5B19B-1448-482A-B6D1-02D50095ED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97565-369D-4F33-9A9E-CE75DABB4FAA}" type="datetimeFigureOut">
              <a:rPr lang="en-US"/>
              <a:pPr>
                <a:defRPr/>
              </a:pPr>
              <a:t>11/2/2021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F0BDA-1DD7-4839-87AE-DE860449BF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4D777-3A77-4864-9610-18DA06AAA032}" type="datetimeFigureOut">
              <a:rPr lang="en-US"/>
              <a:pPr>
                <a:defRPr/>
              </a:pPr>
              <a:t>11/2/2021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4D56B-5192-42E3-842C-4AA631115C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32AA3-156D-40D4-A8A6-9E7373AA13A2}" type="datetimeFigureOut">
              <a:rPr lang="en-US"/>
              <a:pPr>
                <a:defRPr/>
              </a:pPr>
              <a:t>11/2/2021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AF164-2D51-44A1-A64A-66189006D8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FDCD3-A8E4-4FE2-82E8-661294485F14}" type="datetimeFigureOut">
              <a:rPr lang="en-US"/>
              <a:pPr>
                <a:defRPr/>
              </a:pPr>
              <a:t>11/2/2021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37017-66BD-4E31-A6CD-B25B236AC3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B1A64-8276-457A-B6B2-8C413A35C992}" type="datetimeFigureOut">
              <a:rPr lang="en-US"/>
              <a:pPr>
                <a:defRPr/>
              </a:pPr>
              <a:t>11/2/2021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8FA4F-3250-4B32-AFF4-7590E998EE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085BB-D6C0-42C7-8FA5-E4AF0CE6E1F5}" type="datetimeFigureOut">
              <a:rPr lang="en-US"/>
              <a:pPr>
                <a:defRPr/>
              </a:pPr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8D214-4A10-4DC3-853D-2671655ADE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B19AA-F09B-4D6E-AAE5-0387C75DC6F0}" type="datetimeFigureOut">
              <a:rPr lang="en-US"/>
              <a:pPr>
                <a:defRPr/>
              </a:pPr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486DE-7DD3-41EE-837E-E5A339F26D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F44FCC1-0717-413F-9309-C4121F4B7FE7}" type="datetimeFigureOut">
              <a:rPr lang="en-US"/>
              <a:pPr>
                <a:defRPr/>
              </a:pPr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D7B6C5F-8A29-445B-882B-0821BC8035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urok.ru/prezentaciya-po-matematike-na-temu-matematika-i-literatura-tochki-soprikosnoveniya-3807013.html" TargetMode="External"/><Relationship Id="rId2" Type="http://schemas.openxmlformats.org/officeDocument/2006/relationships/hyperlink" Target="https://nsportal.ru/ap/library/drugoe/2016/05/14/issledovatelskaya-rabota-matematika-i-literatura-tochki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blog-books.ru/articles/okonchatelnoe-dokazatelstvo-togo-chto-u-matematiki-i-poezii-est-tochki-soprikosnoveniya-446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4"/>
          <p:cNvSpPr txBox="1">
            <a:spLocks noChangeArrowheads="1"/>
          </p:cNvSpPr>
          <p:nvPr/>
        </p:nvSpPr>
        <p:spPr bwMode="auto">
          <a:xfrm>
            <a:off x="412750" y="463550"/>
            <a:ext cx="8242300" cy="475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ru-RU" sz="3600" b="1" u="sng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ru-RU" sz="3600" b="1" u="sng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«Математика и литература – две пересекающиеся плоскости»</a:t>
            </a:r>
          </a:p>
          <a:p>
            <a:pPr algn="ctr">
              <a:spcBef>
                <a:spcPct val="50000"/>
              </a:spcBef>
            </a:pPr>
            <a:r>
              <a:rPr lang="ru-RU" sz="2000">
                <a:solidFill>
                  <a:srgbClr val="033669"/>
                </a:solidFill>
                <a:latin typeface="Times New Roman" pitchFamily="18" charset="0"/>
              </a:rPr>
              <a:t>Учитель</a:t>
            </a:r>
            <a:r>
              <a:rPr lang="ru-RU" sz="2000">
                <a:solidFill>
                  <a:srgbClr val="033669"/>
                </a:solidFill>
              </a:rPr>
              <a:t> математики</a:t>
            </a:r>
          </a:p>
          <a:p>
            <a:pPr algn="ctr">
              <a:spcBef>
                <a:spcPct val="50000"/>
              </a:spcBef>
            </a:pPr>
            <a:endParaRPr lang="ru-RU" sz="2000">
              <a:solidFill>
                <a:srgbClr val="033669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ru-RU" sz="2000">
                <a:solidFill>
                  <a:srgbClr val="033669"/>
                </a:solidFill>
                <a:latin typeface="Times New Roman" pitchFamily="18" charset="0"/>
              </a:rPr>
              <a:t>Люциус Анастасия Андреевна</a:t>
            </a:r>
          </a:p>
          <a:p>
            <a:pPr algn="ctr">
              <a:spcBef>
                <a:spcPct val="50000"/>
              </a:spcBef>
            </a:pPr>
            <a:endParaRPr lang="ru-RU" sz="2000">
              <a:solidFill>
                <a:srgbClr val="033669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ru-RU" sz="2000">
                <a:solidFill>
                  <a:srgbClr val="033669"/>
                </a:solidFill>
                <a:latin typeface="Times New Roman" pitchFamily="18" charset="0"/>
              </a:rPr>
              <a:t>МБОУ Одинцовская СОШ №12</a:t>
            </a:r>
          </a:p>
          <a:p>
            <a:pPr algn="ctr">
              <a:spcBef>
                <a:spcPct val="50000"/>
              </a:spcBef>
            </a:pPr>
            <a:endParaRPr lang="ru-RU" sz="2000">
              <a:solidFill>
                <a:srgbClr val="033669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763588" y="538163"/>
            <a:ext cx="7616825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ctr">
              <a:spcBef>
                <a:spcPct val="50000"/>
              </a:spcBef>
              <a:defRPr/>
            </a:pPr>
            <a:r>
              <a:rPr lang="ru-RU" sz="2400" b="1" u="sng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Содержание: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ru-RU" sz="2000" b="1">
                <a:latin typeface="Times New Roman" pitchFamily="18" charset="0"/>
              </a:rPr>
              <a:t>Цель, объект и задачи исследования,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ru-RU" sz="2000" b="1">
                <a:latin typeface="Times New Roman" pitchFamily="18" charset="0"/>
              </a:rPr>
              <a:t>Литература и математика,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ru-RU" sz="2000" b="1">
                <a:latin typeface="Times New Roman" pitchFamily="18" charset="0"/>
              </a:rPr>
              <a:t>Детская песенка – считалка,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ru-RU" sz="2000" b="1">
                <a:latin typeface="Times New Roman" pitchFamily="18" charset="0"/>
              </a:rPr>
              <a:t>Л. Н. Толстой,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ru-RU" sz="2000" b="1">
                <a:latin typeface="Times New Roman" pitchFamily="18" charset="0"/>
              </a:rPr>
              <a:t>Омар Хаям,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ru-RU" sz="2000" b="1">
                <a:latin typeface="Times New Roman" pitchFamily="18" charset="0"/>
              </a:rPr>
              <a:t>С. В. Ковалевская,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ru-RU" sz="2000" b="1">
                <a:latin typeface="Times New Roman" pitchFamily="18" charset="0"/>
              </a:rPr>
              <a:t>А. С. Пушкин,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ru-RU" sz="2000" b="1">
                <a:latin typeface="Times New Roman" pitchFamily="18" charset="0"/>
              </a:rPr>
              <a:t>Е. Евтушенко,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ru-RU" sz="2000" b="1">
                <a:latin typeface="Times New Roman" pitchFamily="18" charset="0"/>
              </a:rPr>
              <a:t>И. Снегова,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ru-RU" sz="2000" b="1">
                <a:latin typeface="Times New Roman" pitchFamily="18" charset="0"/>
              </a:rPr>
              <a:t>Заключение,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ru-RU" sz="2000" b="1">
                <a:latin typeface="Times New Roman" pitchFamily="18" charset="0"/>
              </a:rPr>
              <a:t>Список используемых источников.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425450" y="425450"/>
            <a:ext cx="8293100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 sz="2000" b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lang="ru-RU" sz="2000" b="1" u="sng">
              <a:solidFill>
                <a:srgbClr val="03366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ru-RU" sz="2000" b="1" u="sng">
                <a:solidFill>
                  <a:srgbClr val="03366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Цель исследования:</a:t>
            </a:r>
            <a:r>
              <a:rPr lang="ru-RU">
                <a:solidFill>
                  <a:srgbClr val="033669"/>
                </a:solidFill>
              </a:rPr>
              <a:t> изучение связи  математики и литературы на примере  поэтического творчества великих математиков, и роли математики в жизни поэтов.</a:t>
            </a:r>
          </a:p>
          <a:p>
            <a:pPr>
              <a:defRPr/>
            </a:pPr>
            <a:endParaRPr lang="ru-RU" b="1">
              <a:solidFill>
                <a:srgbClr val="033669"/>
              </a:solidFill>
            </a:endParaRPr>
          </a:p>
          <a:p>
            <a:pPr>
              <a:defRPr/>
            </a:pPr>
            <a:r>
              <a:rPr lang="ru-RU" sz="2000" b="1" u="sng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Объект исследования:</a:t>
            </a:r>
            <a:r>
              <a:rPr lang="ru-RU" b="1">
                <a:solidFill>
                  <a:schemeClr val="accent2"/>
                </a:solidFill>
              </a:rPr>
              <a:t> </a:t>
            </a:r>
            <a:r>
              <a:rPr lang="ru-RU">
                <a:solidFill>
                  <a:schemeClr val="accent2"/>
                </a:solidFill>
              </a:rPr>
              <a:t>произведения русской классической художественной и научно-популярной литературы. </a:t>
            </a:r>
          </a:p>
          <a:p>
            <a:pPr>
              <a:defRPr/>
            </a:pPr>
            <a:endParaRPr lang="ru-RU" b="1">
              <a:solidFill>
                <a:schemeClr val="accent2"/>
              </a:solidFill>
            </a:endParaRPr>
          </a:p>
          <a:p>
            <a:pPr>
              <a:defRPr/>
            </a:pPr>
            <a:r>
              <a:rPr lang="ru-RU" sz="2000" b="1" u="sng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Задачи исследования:</a:t>
            </a:r>
          </a:p>
          <a:p>
            <a:pPr>
              <a:defRPr/>
            </a:pPr>
            <a:r>
              <a:rPr lang="ru-RU">
                <a:solidFill>
                  <a:srgbClr val="CC0000"/>
                </a:solidFill>
              </a:rPr>
              <a:t>1. Найти факты, подтверждающие единство математики и литературы.</a:t>
            </a:r>
          </a:p>
          <a:p>
            <a:pPr>
              <a:defRPr/>
            </a:pPr>
            <a:r>
              <a:rPr lang="ru-RU">
                <a:solidFill>
                  <a:srgbClr val="CC0000"/>
                </a:solidFill>
              </a:rPr>
              <a:t>2. Изучить литературные труды великих математиков и опровергнуть стереотип о сухости математиков.</a:t>
            </a:r>
          </a:p>
          <a:p>
            <a:pPr>
              <a:defRPr/>
            </a:pPr>
            <a:r>
              <a:rPr lang="ru-RU">
                <a:solidFill>
                  <a:srgbClr val="CC0000"/>
                </a:solidFill>
              </a:rPr>
              <a:t>3. Рассмотреть взаимодействия великих поэтов с математикой.</a:t>
            </a:r>
          </a:p>
          <a:p>
            <a:pPr>
              <a:defRPr/>
            </a:pPr>
            <a:r>
              <a:rPr lang="ru-RU">
                <a:solidFill>
                  <a:srgbClr val="CC0000"/>
                </a:solidFill>
              </a:rPr>
              <a:t>4. Доказать присутствие математики в литературе.</a:t>
            </a:r>
          </a:p>
        </p:txBody>
      </p:sp>
      <p:pic>
        <p:nvPicPr>
          <p:cNvPr id="2" name="Picture 3" descr="depositphotos_76883703-stock-illustration-cartoon-little-kid-with-collec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29325" y="4848225"/>
            <a:ext cx="3114675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2"/>
          <p:cNvSpPr txBox="1">
            <a:spLocks noChangeArrowheads="1"/>
          </p:cNvSpPr>
          <p:nvPr/>
        </p:nvSpPr>
        <p:spPr bwMode="auto">
          <a:xfrm>
            <a:off x="852488" y="200025"/>
            <a:ext cx="775335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b="1">
                <a:solidFill>
                  <a:schemeClr val="tx2"/>
                </a:solidFill>
                <a:latin typeface="Times New Roman" pitchFamily="18" charset="0"/>
              </a:rPr>
              <a:t>Литература с математикой с давнишних пор</a:t>
            </a:r>
            <a:br>
              <a:rPr lang="ru-RU" sz="16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600" b="1">
                <a:solidFill>
                  <a:schemeClr val="tx2"/>
                </a:solidFill>
                <a:latin typeface="Times New Roman" pitchFamily="18" charset="0"/>
              </a:rPr>
              <a:t>Ведут между собой древнейший спор.</a:t>
            </a:r>
            <a:br>
              <a:rPr lang="ru-RU" sz="16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/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«Я - Математика! Я - Королева средь наук.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И без меня все, как без рук.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Не смогут вычесть и сложить,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И даже точно день прожить.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Моих фигур прелестный ряд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Везде, куда не кинешь взгляд.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Я Человечеству служу,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Я ум в порядок привожу».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/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Литература ей в ответ: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«Да, ты прекрасна спору нет.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Но всех важнее я на свете.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Нужна и взрослым я и детям,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И интересней нет меня наук.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Я для людей -духовный друг!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Я тоже Человечеству служу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И в людях чувства добрые бужу».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/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Так множество веков тянулись разногласья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О том, что между разумом и чувством нет согласья.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Друзья! Решили мы окончить этот спор: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И о пересеченье этих плоскостей ведем наш разговор.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А на прямой, образовавшейся от их пересеченья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Остались чувства умные и добрый ум.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И если добрый ум в науке будет балом править.</a:t>
            </a:r>
            <a:br>
              <a:rPr lang="ru-RU" sz="1400" b="1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chemeClr val="tx2"/>
                </a:solidFill>
                <a:latin typeface="Times New Roman" pitchFamily="18" charset="0"/>
              </a:rPr>
              <a:t>То чувства умные несовершенный мир исправят.</a:t>
            </a:r>
            <a:endParaRPr lang="ru-RU" sz="140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16386" name="Picture 3" descr="Knigi-s-perom-i-chernilnitsey-holst-maslo-30h40-2017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24338" y="1249363"/>
            <a:ext cx="4632325" cy="348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387350" y="1152525"/>
            <a:ext cx="8429625" cy="47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/>
              <a:t>Начиная с числа Пи и завершая последовательностью чисел Фибоначчи, воображение поэтов всегда одолевала красота чисел – и математики возвращали им должное в виде математических стихов.</a:t>
            </a:r>
          </a:p>
          <a:p>
            <a:pPr>
              <a:defRPr/>
            </a:pPr>
            <a:r>
              <a:rPr lang="ru-RU"/>
              <a:t> </a:t>
            </a:r>
          </a:p>
          <a:p>
            <a:pPr>
              <a:defRPr/>
            </a:pPr>
            <a:endParaRPr lang="ru-RU"/>
          </a:p>
          <a:p>
            <a:pPr algn="r">
              <a:defRPr/>
            </a:pPr>
            <a:r>
              <a:rPr lang="ru-RU" sz="2000" b="1" i="1" u="sng">
                <a:effectLst>
                  <a:outerShdw blurRad="38100" dist="38100" dir="2700000" algn="tl">
                    <a:srgbClr val="C0C0C0"/>
                  </a:outerShdw>
                </a:effectLst>
              </a:rPr>
              <a:t>Детская песенка-считалка</a:t>
            </a:r>
            <a:endParaRPr lang="ru-RU" sz="2000" b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r">
              <a:defRPr/>
            </a:pPr>
            <a:r>
              <a:rPr lang="ru-RU" i="1"/>
              <a:t>Раз, раз — гость сидит у нас,</a:t>
            </a:r>
            <a:br>
              <a:rPr lang="ru-RU" i="1"/>
            </a:br>
            <a:r>
              <a:rPr lang="ru-RU" i="1"/>
              <a:t>Два, два — хозяйка пришла,</a:t>
            </a:r>
            <a:br>
              <a:rPr lang="ru-RU" i="1"/>
            </a:br>
            <a:r>
              <a:rPr lang="ru-RU" i="1"/>
              <a:t>Три, три — веселей смотри,</a:t>
            </a:r>
            <a:br>
              <a:rPr lang="ru-RU" i="1"/>
            </a:br>
            <a:r>
              <a:rPr lang="ru-RU" i="1"/>
              <a:t>Четыре, четыре — рот раскрой-ка шире,</a:t>
            </a:r>
            <a:br>
              <a:rPr lang="ru-RU" i="1"/>
            </a:br>
            <a:r>
              <a:rPr lang="ru-RU" i="1"/>
              <a:t>Пять, пять — подливай опять,</a:t>
            </a:r>
            <a:br>
              <a:rPr lang="ru-RU" i="1"/>
            </a:br>
            <a:r>
              <a:rPr lang="ru-RU" i="1"/>
              <a:t>Шесть, шесть — гость не хочет есть,</a:t>
            </a:r>
            <a:br>
              <a:rPr lang="ru-RU" i="1"/>
            </a:br>
            <a:r>
              <a:rPr lang="ru-RU" i="1"/>
              <a:t>Семь, семь — он доволен всем,</a:t>
            </a:r>
            <a:br>
              <a:rPr lang="ru-RU" i="1"/>
            </a:br>
            <a:r>
              <a:rPr lang="ru-RU" i="1"/>
              <a:t>Восемь, восемь — спеть его попросим,</a:t>
            </a:r>
            <a:br>
              <a:rPr lang="ru-RU" i="1"/>
            </a:br>
            <a:r>
              <a:rPr lang="ru-RU" i="1"/>
              <a:t>Девять, девять — дружно посмеемся,</a:t>
            </a:r>
            <a:br>
              <a:rPr lang="ru-RU" i="1"/>
            </a:br>
            <a:r>
              <a:rPr lang="ru-RU" i="1"/>
              <a:t>Ну, а десять — все спать разойдемся</a:t>
            </a:r>
            <a:r>
              <a:rPr lang="ru-RU"/>
              <a:t/>
            </a:r>
            <a:br>
              <a:rPr lang="ru-RU"/>
            </a:br>
            <a:endParaRPr lang="ru-RU"/>
          </a:p>
        </p:txBody>
      </p:sp>
      <p:pic>
        <p:nvPicPr>
          <p:cNvPr id="17410" name="Picture 3" descr="s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188" y="2540000"/>
            <a:ext cx="3352800" cy="302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2"/>
          <p:cNvSpPr txBox="1">
            <a:spLocks noChangeArrowheads="1"/>
          </p:cNvSpPr>
          <p:nvPr/>
        </p:nvSpPr>
        <p:spPr bwMode="auto">
          <a:xfrm>
            <a:off x="174625" y="250825"/>
            <a:ext cx="8969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18434" name="Rectangle 15"/>
          <p:cNvSpPr>
            <a:spLocks noChangeArrowheads="1"/>
          </p:cNvSpPr>
          <p:nvPr/>
        </p:nvSpPr>
        <p:spPr bwMode="auto">
          <a:xfrm>
            <a:off x="3908425" y="955675"/>
            <a:ext cx="5038725" cy="462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1400" b="1"/>
              <a:t>Значительное место занимает математика в жизни, произведениях и практической деятельности гениального русского писателя </a:t>
            </a:r>
            <a:r>
              <a:rPr lang="en-US" sz="1400" b="1">
                <a:solidFill>
                  <a:srgbClr val="CC3300"/>
                </a:solidFill>
              </a:rPr>
              <a:t>Л.Н. Толстого</a:t>
            </a:r>
            <a:r>
              <a:rPr lang="en-US" sz="1400" b="1"/>
              <a:t>. Он размышлял над понятием числа, мнимой единицы, бесконечно больших и бесконечно малых. Прочитав роман о женщине - математике из Александрии "Гипатия", рекомендовал переиздать его на русском языке. Он проявлял интерес к выдающимся русским математикам Н.И.Лобачевскому и С.В. Ковалевской. Как известно, великий русский писатель Лев Николаевич Толстой организовал в своем имении Ясная Поляна школу для крестьянских детей и сам преподавал в ней. Проанализировав преподавание математики в школах, великий мастер слова подверг острой критике официально признанную методику преподавания начал математики. Методические искания привели Толстого к правильному выводу: "Математика имеет задачей не обучение счислению, но обучение приёмам человеческой мысли при исчислении". Им был написан учебник "Арифметика" в двух частях с указаниями для учителя. </a:t>
            </a:r>
            <a:r>
              <a:rPr lang="en-US" b="1"/>
              <a:t> </a:t>
            </a:r>
          </a:p>
        </p:txBody>
      </p:sp>
      <p:pic>
        <p:nvPicPr>
          <p:cNvPr id="18435" name="Picture 16" descr="article102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" y="1139825"/>
            <a:ext cx="3692525" cy="420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2"/>
          <p:cNvSpPr txBox="1">
            <a:spLocks noChangeArrowheads="1"/>
          </p:cNvSpPr>
          <p:nvPr/>
        </p:nvSpPr>
        <p:spPr bwMode="auto">
          <a:xfrm>
            <a:off x="227013" y="927100"/>
            <a:ext cx="588645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>
                <a:latin typeface="Times New Roman" pitchFamily="18" charset="0"/>
              </a:rPr>
              <a:t>Из всех наук молодого поэта </a:t>
            </a:r>
            <a:r>
              <a:rPr lang="ru-RU" sz="1400" b="1">
                <a:solidFill>
                  <a:srgbClr val="CC3300"/>
                </a:solidFill>
                <a:latin typeface="Times New Roman" pitchFamily="18" charset="0"/>
              </a:rPr>
              <a:t>Омара Хайяма</a:t>
            </a:r>
            <a:r>
              <a:rPr lang="ru-RU" sz="1400" b="1">
                <a:latin typeface="Times New Roman" pitchFamily="18" charset="0"/>
              </a:rPr>
              <a:t> сильнее всего увлекала математика. Он сыграл большую роль в создании и развитии алгебры. Вот что пишет он об алгебре: «Алгебра есть научное искусство. Ее предмет — это абсолютное число и измеримые величины, являющиеся неизвестными, но отнесенные к какой-нибудь известной вещи так, что их можно определить. Это известная вещь есть количество или индивидуально определенное отношение, и к этой известной вещи приводят, анализируя условие задачи; в этом искусстве ищут соотношения, связывающие данные в задачах величины с неизвестной, которая вышеуказанным образом составляет предмет алгебры. Совершенство этого искусства состоит в знании математических методов, с помощью которых можно осуществить упомянутые определения как числовых, так и геометрических неизвестных... Алгебраические решения производятся лишь с помощью уравнений».</a:t>
            </a:r>
          </a:p>
          <a:p>
            <a:r>
              <a:rPr lang="ru-RU" sz="1400" b="1">
                <a:latin typeface="Times New Roman" pitchFamily="18" charset="0"/>
              </a:rPr>
              <a:t>Это первое дошедшее до нас определение алгебры как науки означает: алгебра - это наука об определении неизвестных величин, состоящих в некоторых отношениях с величинами известными. Определение неизвестных осуществляется с помощью составления и решения уравнений.</a:t>
            </a:r>
          </a:p>
          <a:p>
            <a:r>
              <a:rPr lang="ru-RU" sz="1400" b="1">
                <a:latin typeface="Times New Roman" pitchFamily="18" charset="0"/>
              </a:rPr>
              <a:t> Славу ему принес трактат "Трудные вопросы математики" и последовавший за ним - " трактат «Комментарии к трудным постулатам книги Евклида». </a:t>
            </a:r>
          </a:p>
        </p:txBody>
      </p:sp>
      <p:pic>
        <p:nvPicPr>
          <p:cNvPr id="19458" name="Picture 3" descr="i000000140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8063" y="1303338"/>
            <a:ext cx="2878137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2"/>
          <p:cNvSpPr txBox="1">
            <a:spLocks noChangeArrowheads="1"/>
          </p:cNvSpPr>
          <p:nvPr/>
        </p:nvSpPr>
        <p:spPr bwMode="auto">
          <a:xfrm>
            <a:off x="3043238" y="250825"/>
            <a:ext cx="6100762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500" b="1">
                <a:latin typeface="Times New Roman" pitchFamily="18" charset="0"/>
              </a:rPr>
              <a:t>Важнейшая научная работа </a:t>
            </a:r>
            <a:r>
              <a:rPr lang="ru-RU" sz="1500" b="1">
                <a:solidFill>
                  <a:srgbClr val="CC3300"/>
                </a:solidFill>
                <a:latin typeface="Times New Roman" pitchFamily="18" charset="0"/>
              </a:rPr>
              <a:t>Софьи Ковалевской</a:t>
            </a:r>
            <a:r>
              <a:rPr lang="ru-RU" sz="1500" b="1">
                <a:latin typeface="Times New Roman" pitchFamily="18" charset="0"/>
              </a:rPr>
              <a:t> - полное решение задачи о вращении тяжелого твердого тела вокруг неподвижной точки.</a:t>
            </a:r>
          </a:p>
          <a:p>
            <a:r>
              <a:rPr lang="ru-RU" sz="1500" b="1">
                <a:latin typeface="Times New Roman" pitchFamily="18" charset="0"/>
              </a:rPr>
              <a:t>Благодаря своим выдающимся математическим дарованиям, Ковалевская достигла вершин ученого поприща. </a:t>
            </a:r>
          </a:p>
          <a:p>
            <a:r>
              <a:rPr lang="ru-RU" sz="1500" b="1">
                <a:latin typeface="Times New Roman" pitchFamily="18" charset="0"/>
              </a:rPr>
              <a:t>Но, натура живая и страстная, она не находила удовлетворения в одних только отвлеченных математических изысканиях и проявлениях официальной славы. Известный математик Софья Васильевна Ковалевская обладала незаурядным литературным талантом. Она писала: "Многие, которым никогда не представлялось случая более глубоко узнать математику, считают её наукой сухой. В сущности же это наука, требующая наиболее фантазии, и один из первых математиков нашего времени говорит совершенно верно, что нельзя быть математиком, не будучи в то же время и поэтом в душе".</a:t>
            </a:r>
          </a:p>
          <a:p>
            <a:r>
              <a:rPr lang="ru-RU" sz="1500" b="1">
                <a:latin typeface="Times New Roman" pitchFamily="18" charset="0"/>
              </a:rPr>
              <a:t>Софья Васильевна писала прозаические произведения: роман «Сестры Раевские»;  драма «Борьба за счастье». «Сила не в одиночестве – в единении» — созвучна идеям объединения революционных сил в борьбе с любыми формами народного угнетения. Роман «Нигилистка» был запрещен в России вплоть до 1917г. В нем писательница, верно, поняла и хорошо изобразила новое в психологии русской женщины, готовой отдать жизнь за свою идею. Софья Васильевна писала стихи, повести, романы, критические статьи для журналов и газет. </a:t>
            </a:r>
          </a:p>
        </p:txBody>
      </p:sp>
      <p:pic>
        <p:nvPicPr>
          <p:cNvPr id="20482" name="Picture 4" descr="Sofya_Kovalevskaya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43025"/>
            <a:ext cx="2957513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2"/>
          <p:cNvSpPr txBox="1">
            <a:spLocks noChangeArrowheads="1"/>
          </p:cNvSpPr>
          <p:nvPr/>
        </p:nvSpPr>
        <p:spPr bwMode="auto">
          <a:xfrm>
            <a:off x="150813" y="174625"/>
            <a:ext cx="6265862" cy="649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500" b="1">
                <a:latin typeface="Times New Roman" pitchFamily="18" charset="0"/>
              </a:rPr>
              <a:t>Думаю, многие будут очень удивлены, когда откроют книгу «</a:t>
            </a:r>
            <a:r>
              <a:rPr lang="ru-RU" sz="1500" b="1">
                <a:solidFill>
                  <a:srgbClr val="CC3300"/>
                </a:solidFill>
                <a:latin typeface="Times New Roman" pitchFamily="18" charset="0"/>
              </a:rPr>
              <a:t>Пушкин А. С.</a:t>
            </a:r>
            <a:r>
              <a:rPr lang="ru-RU" sz="1500" b="1">
                <a:latin typeface="Times New Roman" pitchFamily="18" charset="0"/>
              </a:rPr>
              <a:t> Сочинения» под редакцией И. Д. Сытина, 1913 г., стр. 52 и обнаружат там геометрическую фигуру.</a:t>
            </a:r>
          </a:p>
          <a:p>
            <a:r>
              <a:rPr lang="ru-RU" sz="1500" b="1">
                <a:latin typeface="Times New Roman" pitchFamily="18" charset="0"/>
              </a:rPr>
              <a:t>Вершины квадрата были обозначены буквами. С помощью этих букв Александр Сергеевич разъяснял, как следует «набирать» эти буквы, чтобы получить начертание той или иной цифры.</a:t>
            </a:r>
          </a:p>
          <a:p>
            <a:r>
              <a:rPr lang="ru-RU" sz="1500" b="1">
                <a:latin typeface="Times New Roman" pitchFamily="18" charset="0"/>
              </a:rPr>
              <a:t>Например, цифра «2» образуется как маршрут ABDC, цифра «3» — ABOCD и т. д. Разумеется, при написании современных цифр все острые углы сглажива­ются, и фигуры приобретают округленный вид. Некоторые из них слегка даже поворачиваются, как это наблюдается с четверкой и пятеркой. </a:t>
            </a:r>
          </a:p>
          <a:p>
            <a:r>
              <a:rPr lang="ru-RU" sz="1500" b="1">
                <a:latin typeface="Times New Roman" pitchFamily="18" charset="0"/>
              </a:rPr>
              <a:t>Пушкин попытался объяснить принцип начертания цифр следующим образом: арабским цифрам в их первоначальном варианте было придано значение в строгом соответствии с числом углов, которые образуют иероглифы цифр. Так, иероглиф, изображающий цифру «1», образует один угол, иероглиф «2» - два угла, «3» - три угла и т. д. Это, несомненно, остроумная и удачная догадка. </a:t>
            </a:r>
          </a:p>
          <a:p>
            <a:r>
              <a:rPr lang="ru-RU" sz="1500" b="1">
                <a:latin typeface="Times New Roman" pitchFamily="18" charset="0"/>
              </a:rPr>
              <a:t>В своих записках А. С. Пушкин сказал следующее: «Форма цифров арабских составлена из следующей фигуры:</a:t>
            </a:r>
          </a:p>
          <a:p>
            <a:r>
              <a:rPr lang="ru-RU" sz="1500" b="1">
                <a:latin typeface="Times New Roman" pitchFamily="18" charset="0"/>
              </a:rPr>
              <a:t>Римские цифры составлены по тому же образцу». Замечание «etc» (и так далее), касающееся остальных цифр «5» - «9» и «О», допускает различные толкования. Никаких дополнительных источников, свидетельствующих о точке зрения самого А. С. Пушкина на вопрос о происхождении этих цифр, обнаружить пока не удалось, но надеемся, что этот мало известный факт биографии А. С. Пушкина всё-таки когда-то обретёт ясность.</a:t>
            </a:r>
          </a:p>
        </p:txBody>
      </p:sp>
      <p:pic>
        <p:nvPicPr>
          <p:cNvPr id="21506" name="Picture 3" descr="pushkin_67515034_orig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6350" y="1076325"/>
            <a:ext cx="2787650" cy="458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2"/>
          <p:cNvSpPr txBox="1">
            <a:spLocks noChangeArrowheads="1"/>
          </p:cNvSpPr>
          <p:nvPr/>
        </p:nvSpPr>
        <p:spPr bwMode="auto">
          <a:xfrm>
            <a:off x="463550" y="161925"/>
            <a:ext cx="8342313" cy="455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>
                <a:latin typeface="Times New Roman" pitchFamily="18" charset="0"/>
              </a:rPr>
              <a:t>Кажется, нет никакого смысла в связи математики и поэзии. Математика и лирика... Слова, которые редко стоят рядом. </a:t>
            </a:r>
          </a:p>
          <a:p>
            <a:r>
              <a:rPr lang="ru-RU" sz="1400" b="1">
                <a:latin typeface="Times New Roman" pitchFamily="18" charset="0"/>
              </a:rPr>
              <a:t>Многих поэтов и писателей издавна притягивала к себе математика. Именно поэтам принадлежат многие образные и вместе с тем исключительно точные высказывания о математике и о числах.</a:t>
            </a:r>
            <a:br>
              <a:rPr lang="ru-RU" sz="1400" b="1">
                <a:latin typeface="Times New Roman" pitchFamily="18" charset="0"/>
              </a:rPr>
            </a:br>
            <a:r>
              <a:rPr lang="ru-RU" sz="1400" b="1" i="1">
                <a:latin typeface="Times New Roman" pitchFamily="18" charset="0"/>
              </a:rPr>
              <a:t>— </a:t>
            </a:r>
            <a:r>
              <a:rPr lang="ru-RU" sz="1400" b="1">
                <a:latin typeface="Times New Roman" pitchFamily="18" charset="0"/>
              </a:rPr>
              <a:t>«Говорят, что цифры правят миром; я знаю одно – цифры показывают, хорошо или плохо он управляется» — Гете.</a:t>
            </a:r>
            <a:br>
              <a:rPr lang="ru-RU" sz="1400" b="1">
                <a:latin typeface="Times New Roman" pitchFamily="18" charset="0"/>
              </a:rPr>
            </a:br>
            <a:r>
              <a:rPr lang="ru-RU" sz="1400" b="1" i="1">
                <a:latin typeface="Times New Roman" pitchFamily="18" charset="0"/>
              </a:rPr>
              <a:t>— </a:t>
            </a:r>
            <a:r>
              <a:rPr lang="ru-RU" sz="1400" b="1">
                <a:latin typeface="Times New Roman" pitchFamily="18" charset="0"/>
              </a:rPr>
              <a:t>«…Потому что все оттенки смысла умное число передает»</a:t>
            </a:r>
            <a:r>
              <a:rPr lang="ru-RU" sz="1400" b="1" i="1">
                <a:latin typeface="Times New Roman" pitchFamily="18" charset="0"/>
              </a:rPr>
              <a:t> </a:t>
            </a:r>
            <a:r>
              <a:rPr lang="ru-RU" sz="1400" b="1">
                <a:latin typeface="Times New Roman" pitchFamily="18" charset="0"/>
              </a:rPr>
              <a:t>— Н.Гумилев.</a:t>
            </a:r>
            <a:br>
              <a:rPr lang="ru-RU" sz="1400" b="1">
                <a:latin typeface="Times New Roman" pitchFamily="18" charset="0"/>
              </a:rPr>
            </a:br>
            <a:r>
              <a:rPr lang="ru-RU" sz="1400" b="1" i="1">
                <a:latin typeface="Times New Roman" pitchFamily="18" charset="0"/>
              </a:rPr>
              <a:t>— </a:t>
            </a:r>
            <a:r>
              <a:rPr lang="ru-RU" sz="1400" b="1">
                <a:latin typeface="Times New Roman" pitchFamily="18" charset="0"/>
              </a:rPr>
              <a:t>«Пред волей чисел мы все рабы»; «Вам поклоняюсь, вас желаю, числа!» — В.Брюсов.</a:t>
            </a:r>
            <a:br>
              <a:rPr lang="ru-RU" sz="1400" b="1">
                <a:latin typeface="Times New Roman" pitchFamily="18" charset="0"/>
              </a:rPr>
            </a:br>
            <a:r>
              <a:rPr lang="ru-RU" sz="1400" b="1" i="1">
                <a:latin typeface="Times New Roman" pitchFamily="18" charset="0"/>
              </a:rPr>
              <a:t>— «</a:t>
            </a:r>
            <a:r>
              <a:rPr lang="ru-RU" sz="1400" b="1">
                <a:latin typeface="Times New Roman" pitchFamily="18" charset="0"/>
              </a:rPr>
              <a:t>Я всматриваюсь в вас, о числа… Вы позволяете понимать века» — В.Хлебников.</a:t>
            </a:r>
            <a:endParaRPr lang="ru-RU" sz="1400" b="1" i="1">
              <a:latin typeface="Times New Roman" pitchFamily="18" charset="0"/>
            </a:endParaRPr>
          </a:p>
          <a:p>
            <a:r>
              <a:rPr lang="ru-RU" sz="1400" b="1" i="1">
                <a:latin typeface="Times New Roman" pitchFamily="18" charset="0"/>
              </a:rPr>
              <a:t>—</a:t>
            </a:r>
            <a:r>
              <a:rPr lang="ru-RU" sz="1400" b="1">
                <a:latin typeface="Times New Roman" pitchFamily="18" charset="0"/>
              </a:rPr>
              <a:t> «Судьба, как ракета, летит по параболе»</a:t>
            </a:r>
            <a:r>
              <a:rPr lang="ru-RU" sz="1400" b="1" i="1">
                <a:latin typeface="Times New Roman" pitchFamily="18" charset="0"/>
              </a:rPr>
              <a:t> —</a:t>
            </a:r>
            <a:r>
              <a:rPr lang="ru-RU" sz="1400" b="1">
                <a:latin typeface="Times New Roman" pitchFamily="18" charset="0"/>
              </a:rPr>
              <a:t> А.Вознесенский.</a:t>
            </a:r>
          </a:p>
          <a:p>
            <a:r>
              <a:rPr lang="ru-RU" sz="1400" b="1">
                <a:latin typeface="Times New Roman" pitchFamily="18" charset="0"/>
              </a:rPr>
              <a:t>Писатель Л.Н.Толстой  математические понятия использовал для блестящих афоризмов о характерах людей, познании, истине. Вот некоторые из них: "Все люди так же равны: как равны прямые углы при всем видимом различии". "Человек есть дробь. Числитель - это - сравнительно с другими - достоинства человека; знаменатель - это оценка человеком самого себя. Но всякий может уменьшить своего знаменателя - свое мнение о себе, и этим уменьшением приблизиться к совершенству".</a:t>
            </a:r>
          </a:p>
          <a:p>
            <a:r>
              <a:rPr lang="ru-RU" sz="1400" b="1">
                <a:latin typeface="Times New Roman" pitchFamily="18" charset="0"/>
              </a:rPr>
              <a:t> В связи с этим о людях, имевших о себе высокое мнение, Л.Н.Толстой говорил: "У этого человека слишком велик знаменатель".</a:t>
            </a:r>
          </a:p>
          <a:p>
            <a:r>
              <a:rPr lang="ru-RU" sz="1400" b="1">
                <a:latin typeface="Times New Roman" pitchFamily="18" charset="0"/>
              </a:rPr>
              <a:t>Владимир Михановский в стихотворение "Мечта" говорит: «Кто сказал, что в науке поэзии нет? Нужно только понять и увидеть. </a:t>
            </a:r>
          </a:p>
        </p:txBody>
      </p:sp>
      <p:pic>
        <p:nvPicPr>
          <p:cNvPr id="22530" name="Picture 3" descr="165906af79c6c631f12b4e1bcfdd8d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17963" y="4470400"/>
            <a:ext cx="4144962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2"/>
          <p:cNvSpPr txBox="1">
            <a:spLocks noChangeArrowheads="1"/>
          </p:cNvSpPr>
          <p:nvPr/>
        </p:nvSpPr>
        <p:spPr bwMode="auto">
          <a:xfrm>
            <a:off x="325438" y="388938"/>
            <a:ext cx="4697412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</a:rPr>
              <a:t>Однако для многих из них математика была сложной, непонятной наукой. Например, </a:t>
            </a:r>
            <a:r>
              <a:rPr lang="ru-RU" b="1">
                <a:solidFill>
                  <a:srgbClr val="CC3300"/>
                </a:solidFill>
                <a:latin typeface="Times New Roman" pitchFamily="18" charset="0"/>
              </a:rPr>
              <a:t>Е.Евтушенко</a:t>
            </a:r>
            <a:r>
              <a:rPr lang="ru-RU" b="1">
                <a:latin typeface="Times New Roman" pitchFamily="18" charset="0"/>
              </a:rPr>
              <a:t> в одном из стихотворений использует понятие логарифм как эквивалент сложности: </a:t>
            </a:r>
            <a:r>
              <a:rPr lang="ru-RU" b="1" i="1">
                <a:latin typeface="Times New Roman" pitchFamily="18" charset="0"/>
              </a:rPr>
              <a:t>«…</a:t>
            </a:r>
            <a:r>
              <a:rPr lang="ru-RU" b="1">
                <a:latin typeface="Times New Roman" pitchFamily="18" charset="0"/>
              </a:rPr>
              <a:t>Но это посложнее логарифма». </a:t>
            </a:r>
          </a:p>
          <a:p>
            <a:r>
              <a:rPr lang="ru-RU" b="1">
                <a:latin typeface="Times New Roman" pitchFamily="18" charset="0"/>
              </a:rPr>
              <a:t>Е.Винокуров признается в том, что ему с трудом даются самые элементарные математические факты и утверждения: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Я чуть не плакал. Не было удачи!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Задача не решалась – хоть убей.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Условье было трудным у задачи,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Дано: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«Летела стая лебедей…»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Я, щеку грустно подперев рукою,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Делил, слагал – не шли дела на лад!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Но, лишь глаза усталые закрою,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Я видел ясно: 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Вот они летят…</a:t>
            </a:r>
          </a:p>
        </p:txBody>
      </p:sp>
      <p:pic>
        <p:nvPicPr>
          <p:cNvPr id="23554" name="Picture 3" descr="9662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76838" y="590550"/>
            <a:ext cx="3967162" cy="527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2"/>
          <p:cNvSpPr txBox="1">
            <a:spLocks noChangeArrowheads="1"/>
          </p:cNvSpPr>
          <p:nvPr/>
        </p:nvSpPr>
        <p:spPr bwMode="auto">
          <a:xfrm>
            <a:off x="3744913" y="274638"/>
            <a:ext cx="52482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24578" name="Rectangle 3"/>
          <p:cNvSpPr>
            <a:spLocks noChangeArrowheads="1"/>
          </p:cNvSpPr>
          <p:nvPr/>
        </p:nvSpPr>
        <p:spPr bwMode="auto">
          <a:xfrm>
            <a:off x="4095750" y="1123950"/>
            <a:ext cx="4672013" cy="4486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b="1">
                <a:latin typeface="Times New Roman" pitchFamily="18" charset="0"/>
              </a:rPr>
              <a:t>Не скрывает своих эмоций по поводу разнообразных разделов математики поэт </a:t>
            </a:r>
            <a:r>
              <a:rPr lang="ru-RU" b="1">
                <a:solidFill>
                  <a:srgbClr val="CC3300"/>
                </a:solidFill>
                <a:latin typeface="Times New Roman" pitchFamily="18" charset="0"/>
              </a:rPr>
              <a:t>И.Снегова</a:t>
            </a:r>
            <a:r>
              <a:rPr lang="ru-RU" b="1">
                <a:latin typeface="Times New Roman" pitchFamily="18" charset="0"/>
              </a:rPr>
              <a:t>: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Математика – это трудно.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Это дар. С первых лет. От бога.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Слишком промахи в ней подсудны.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Слишком взыскивает с итога.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Уравненья, в которых скопом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Корни, степень, неравенств бездна.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Суть, замкнувшаяся по скобкам,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И – до дьявола неизвестных.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Или дроби… Ох, эти дроби!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И после всех этих признаний не удивительно, что автор заключает: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Ни одно из моих решений </a:t>
            </a:r>
            <a:br>
              <a:rPr lang="ru-RU" b="1">
                <a:latin typeface="Times New Roman" pitchFamily="18" charset="0"/>
              </a:rPr>
            </a:br>
            <a:r>
              <a:rPr lang="ru-RU" b="1">
                <a:latin typeface="Times New Roman" pitchFamily="18" charset="0"/>
              </a:rPr>
              <a:t>Не сходилось вовек с ответом.</a:t>
            </a:r>
          </a:p>
        </p:txBody>
      </p:sp>
      <p:pic>
        <p:nvPicPr>
          <p:cNvPr id="24579" name="Picture 5" descr="0_179197_a0b6d9fc_or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2288" y="1176338"/>
            <a:ext cx="3438525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827088" y="450850"/>
            <a:ext cx="7904162" cy="620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u="sng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Заключение</a:t>
            </a:r>
          </a:p>
          <a:p>
            <a:pPr>
              <a:defRPr/>
            </a:pPr>
            <a:r>
              <a:rPr lang="ru-RU" sz="1600" b="1">
                <a:latin typeface="Times New Roman" pitchFamily="18" charset="0"/>
              </a:rPr>
              <a:t>В математике много удивительного. Математикой занимались и занимаются люди разных профессий. Математика - вечно живое дерево науки. С древнейших времен известно, что математика учит правильно и последова­тельно мыслить, логически рассуждать. Кто занимается матема­тикой, тот развивает свой ум и внимание, воспитывает волю и настойчивость. Не менее важна и литература, позволяющая человеку выражать свои мысли, чувства, эмоции. А эти качества нужны всем без исключения: и врачу, и артисту, и художнику, и писателю.</a:t>
            </a:r>
          </a:p>
          <a:p>
            <a:pPr>
              <a:defRPr/>
            </a:pPr>
            <a:r>
              <a:rPr lang="ru-RU" sz="1600" b="1">
                <a:latin typeface="Times New Roman" pitchFamily="18" charset="0"/>
              </a:rPr>
              <a:t>Искусство и наука требуют фантазии, творческой смелости, зоркости в наблюдении различных явлений жизни. Служение науке многие математики представляют себе неотрывным от служения литературе. Поэт должен видеть то, чего не видят другие, видеть глубже других. А это должен и математик. Литература учит нас понимать окружающий мир, математика – точно мыслить, соизмерять, оценивать этот мир.</a:t>
            </a:r>
          </a:p>
          <a:p>
            <a:pPr>
              <a:defRPr/>
            </a:pPr>
            <a:r>
              <a:rPr lang="ru-RU" sz="1600" b="1">
                <a:latin typeface="Times New Roman" pitchFamily="18" charset="0"/>
              </a:rPr>
              <a:t>Только в тесной взаимосвязи этих наук человек будет чувствовать себя спокойно, уверенно, комфортно в этом огромном мире загадок.</a:t>
            </a:r>
          </a:p>
          <a:p>
            <a:pPr>
              <a:defRPr/>
            </a:pPr>
            <a:r>
              <a:rPr lang="ru-RU" sz="1600" b="1">
                <a:latin typeface="Times New Roman" pitchFamily="18" charset="0"/>
              </a:rPr>
              <a:t>Подводя итог, можно с уверенностью сказать, что математика и литература не так далеки друг от друга, как многие думают. В представлении многих,  учёные – полуабстрактные существа, «сухари», погружённые в свою науку и ничем другим не интересующиеся. Однако большое математическое дарование нередко сочетается с проявлением творческого интереса к поэзии. История «великих жизней» даёт тому немало подтверждений. Исследовав лишь немногие из них, становится ясно, что знаменитые математики писали стихи, а великим поэтам была не чужда математика.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slide-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7875" y="409575"/>
            <a:ext cx="7727950" cy="579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2"/>
          <p:cNvSpPr txBox="1">
            <a:spLocks noChangeArrowheads="1"/>
          </p:cNvSpPr>
          <p:nvPr/>
        </p:nvSpPr>
        <p:spPr bwMode="auto">
          <a:xfrm>
            <a:off x="727075" y="1265238"/>
            <a:ext cx="7653338" cy="338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spcBef>
                <a:spcPct val="50000"/>
              </a:spcBef>
              <a:defRPr/>
            </a:pPr>
            <a:r>
              <a:rPr lang="ru-RU" b="1" u="sng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Список используемых источников:</a:t>
            </a:r>
          </a:p>
          <a:p>
            <a:pPr marL="342900" indent="-342900">
              <a:spcBef>
                <a:spcPct val="50000"/>
              </a:spcBef>
              <a:defRPr/>
            </a:pPr>
            <a:endParaRPr lang="ru-RU" b="1" u="sng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marL="342900" indent="-342900">
              <a:buFontTx/>
              <a:buAutoNum type="arabicPeriod"/>
              <a:defRPr/>
            </a:pPr>
            <a:r>
              <a:rPr lang="ru-RU">
                <a:hlinkClick r:id="rId2"/>
              </a:rPr>
              <a:t>https://nsportal.ru/ap/library/drugoe/2016/05/14/issledovatelskaya-rabota-matematika-i-literatura-tochki</a:t>
            </a:r>
            <a:endParaRPr lang="ru-RU"/>
          </a:p>
          <a:p>
            <a:pPr marL="342900" indent="-342900">
              <a:buFontTx/>
              <a:buAutoNum type="arabicPeriod"/>
              <a:defRPr/>
            </a:pPr>
            <a:endParaRPr lang="ru-RU"/>
          </a:p>
          <a:p>
            <a:pPr marL="342900" indent="-342900">
              <a:defRPr/>
            </a:pPr>
            <a:r>
              <a:rPr lang="ru-RU"/>
              <a:t>2. </a:t>
            </a:r>
            <a:r>
              <a:rPr lang="ru-RU">
                <a:hlinkClick r:id="rId3"/>
              </a:rPr>
              <a:t>https://infourok.ru/prezentaciya-po-matematike-na-temu-matematika-i-literatura-tochki-soprikosnoveniya-3807013.html</a:t>
            </a:r>
            <a:endParaRPr lang="ru-RU"/>
          </a:p>
          <a:p>
            <a:pPr marL="342900" indent="-342900">
              <a:defRPr/>
            </a:pPr>
            <a:endParaRPr lang="ru-RU"/>
          </a:p>
          <a:p>
            <a:pPr marL="342900" indent="-342900">
              <a:defRPr/>
            </a:pPr>
            <a:r>
              <a:rPr lang="ru-RU"/>
              <a:t>3. </a:t>
            </a:r>
            <a:r>
              <a:rPr lang="ru-RU">
                <a:hlinkClick r:id="rId4"/>
              </a:rPr>
              <a:t>http://blog-books.ru/articles/okonchatelnoe-dokazatelstvo-togo-chto-u-matematiki-i-poezii-est-tochki-soprikosnoveniya-446.html</a:t>
            </a:r>
            <a:endParaRPr lang="ru-RU"/>
          </a:p>
          <a:p>
            <a:pPr marL="342900" indent="-342900">
              <a:spcBef>
                <a:spcPct val="50000"/>
              </a:spcBef>
              <a:defRPr/>
            </a:pPr>
            <a:endParaRPr lang="ru-RU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</TotalTime>
  <Words>1585</Words>
  <Application>Microsoft Office PowerPoint</Application>
  <PresentationFormat>On-screen Show (4:3)</PresentationFormat>
  <Paragraphs>71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 Light</vt:lpstr>
      <vt:lpstr>Calibri</vt:lpstr>
      <vt:lpstr>Times New Roman</vt:lpstr>
      <vt:lpstr>Office Theme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Анастасия</cp:lastModifiedBy>
  <cp:revision>26</cp:revision>
  <dcterms:created xsi:type="dcterms:W3CDTF">2019-08-22T12:40:32Z</dcterms:created>
  <dcterms:modified xsi:type="dcterms:W3CDTF">2021-11-02T20:26:58Z</dcterms:modified>
</cp:coreProperties>
</file>