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0"/>
  </p:notesMasterIdLst>
  <p:sldIdLst>
    <p:sldId id="256" r:id="rId2"/>
    <p:sldId id="257" r:id="rId3"/>
    <p:sldId id="258" r:id="rId4"/>
    <p:sldId id="260" r:id="rId5"/>
    <p:sldId id="259" r:id="rId6"/>
    <p:sldId id="261" r:id="rId7"/>
    <p:sldId id="262" r:id="rId8"/>
    <p:sldId id="263" r:id="rId9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 snapToGrid="0">
      <p:cViewPr varScale="1">
        <p:scale>
          <a:sx n="61" d="100"/>
          <a:sy n="61" d="100"/>
        </p:scale>
        <p:origin x="-446" y="-7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E2DDA1C-C7F2-47DD-BD31-7988936010C7}" type="datetimeFigureOut">
              <a:rPr lang="ru-RU" smtClean="0"/>
              <a:pPr/>
              <a:t>21.10.2021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CA9A3F3-FC76-4099-A124-3071E454CE9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78753836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CA9A3F3-FC76-4099-A124-3071E454CE92}" type="slidenum">
              <a:rPr lang="ru-RU" smtClean="0"/>
              <a:pPr/>
              <a:t>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32687963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2AED65-DC84-4935-A6B6-C1738F94C97D}" type="datetimeFigureOut">
              <a:rPr lang="ru-RU" smtClean="0"/>
              <a:pPr/>
              <a:t>21.10.2021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DB24BA-53F5-4465-9DA9-4EE9E0276A2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39860384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2AED65-DC84-4935-A6B6-C1738F94C97D}" type="datetimeFigureOut">
              <a:rPr lang="ru-RU" smtClean="0"/>
              <a:pPr/>
              <a:t>21.10.2021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DB24BA-53F5-4465-9DA9-4EE9E0276A2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13779681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2AED65-DC84-4935-A6B6-C1738F94C97D}" type="datetimeFigureOut">
              <a:rPr lang="ru-RU" smtClean="0"/>
              <a:pPr/>
              <a:t>21.10.2021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DB24BA-53F5-4465-9DA9-4EE9E0276A2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8409311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2AED65-DC84-4935-A6B6-C1738F94C97D}" type="datetimeFigureOut">
              <a:rPr lang="ru-RU" smtClean="0"/>
              <a:pPr/>
              <a:t>21.10.2021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DB24BA-53F5-4465-9DA9-4EE9E0276A2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64478094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2AED65-DC84-4935-A6B6-C1738F94C97D}" type="datetimeFigureOut">
              <a:rPr lang="ru-RU" smtClean="0"/>
              <a:pPr/>
              <a:t>21.10.2021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DB24BA-53F5-4465-9DA9-4EE9E0276A2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5577043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2AED65-DC84-4935-A6B6-C1738F94C97D}" type="datetimeFigureOut">
              <a:rPr lang="ru-RU" smtClean="0"/>
              <a:pPr/>
              <a:t>21.10.2021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DB24BA-53F5-4465-9DA9-4EE9E0276A2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31775564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2AED65-DC84-4935-A6B6-C1738F94C97D}" type="datetimeFigureOut">
              <a:rPr lang="ru-RU" smtClean="0"/>
              <a:pPr/>
              <a:t>21.10.2021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DB24BA-53F5-4465-9DA9-4EE9E0276A2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88867211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2AED65-DC84-4935-A6B6-C1738F94C97D}" type="datetimeFigureOut">
              <a:rPr lang="ru-RU" smtClean="0"/>
              <a:pPr/>
              <a:t>21.10.2021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DB24BA-53F5-4465-9DA9-4EE9E0276A2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61930654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2AED65-DC84-4935-A6B6-C1738F94C97D}" type="datetimeFigureOut">
              <a:rPr lang="ru-RU" smtClean="0"/>
              <a:pPr/>
              <a:t>21.10.2021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DB24BA-53F5-4465-9DA9-4EE9E0276A2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20655180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2AED65-DC84-4935-A6B6-C1738F94C97D}" type="datetimeFigureOut">
              <a:rPr lang="ru-RU" smtClean="0"/>
              <a:pPr/>
              <a:t>21.10.2021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DB24BA-53F5-4465-9DA9-4EE9E0276A2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89001766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2AED65-DC84-4935-A6B6-C1738F94C97D}" type="datetimeFigureOut">
              <a:rPr lang="ru-RU" smtClean="0"/>
              <a:pPr/>
              <a:t>21.10.2021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DB24BA-53F5-4465-9DA9-4EE9E0276A2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02264743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5">
                <a:lumMod val="20000"/>
                <a:lumOff val="80000"/>
              </a:schemeClr>
            </a:gs>
            <a:gs pos="27000">
              <a:schemeClr val="accent6">
                <a:lumMod val="20000"/>
                <a:lumOff val="80000"/>
              </a:schemeClr>
            </a:gs>
            <a:gs pos="72000">
              <a:srgbClr val="FEE39B"/>
            </a:gs>
            <a:gs pos="100000">
              <a:schemeClr val="accent2">
                <a:lumMod val="40000"/>
                <a:lumOff val="60000"/>
              </a:schemeClr>
            </a:gs>
            <a:gs pos="61000">
              <a:schemeClr val="accent4">
                <a:lumMod val="40000"/>
                <a:lumOff val="60000"/>
              </a:schemeClr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A2AED65-DC84-4935-A6B6-C1738F94C97D}" type="datetimeFigureOut">
              <a:rPr lang="ru-RU" smtClean="0"/>
              <a:pPr/>
              <a:t>21.10.2021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DB24BA-53F5-4465-9DA9-4EE9E0276A2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4846207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7" Type="http://schemas.openxmlformats.org/officeDocument/2006/relationships/image" Target="../media/image5.png"/><Relationship Id="rId2" Type="http://schemas.openxmlformats.org/officeDocument/2006/relationships/slide" Target="slide3.xml"/><Relationship Id="rId1" Type="http://schemas.openxmlformats.org/officeDocument/2006/relationships/slideLayout" Target="../slideLayouts/slideLayout7.xml"/><Relationship Id="rId6" Type="http://schemas.openxmlformats.org/officeDocument/2006/relationships/slide" Target="slide7.xml"/><Relationship Id="rId5" Type="http://schemas.openxmlformats.org/officeDocument/2006/relationships/slide" Target="slide6.xml"/><Relationship Id="rId4" Type="http://schemas.openxmlformats.org/officeDocument/2006/relationships/slide" Target="slide5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slide" Target="slide2.xml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2.png"/><Relationship Id="rId4" Type="http://schemas.openxmlformats.org/officeDocument/2006/relationships/slide" Target="slide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png"/><Relationship Id="rId5" Type="http://schemas.openxmlformats.org/officeDocument/2006/relationships/slide" Target="slide2.xml"/><Relationship Id="rId4" Type="http://schemas.openxmlformats.org/officeDocument/2006/relationships/image" Target="../media/image1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2.png"/><Relationship Id="rId4" Type="http://schemas.openxmlformats.org/officeDocument/2006/relationships/slide" Target="slide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78171" y="-178504"/>
            <a:ext cx="5438321" cy="3632799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71735" y="3235327"/>
            <a:ext cx="5520265" cy="3622673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5365448" cy="4024086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3454295"/>
            <a:ext cx="5710016" cy="3403705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1204687" y="2481943"/>
            <a:ext cx="10348685" cy="1446550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ru-RU" sz="8800" dirty="0" smtClean="0">
                <a:ln>
                  <a:solidFill>
                    <a:schemeClr val="accent2">
                      <a:lumMod val="75000"/>
                    </a:schemeClr>
                  </a:solidFill>
                </a:ln>
                <a:solidFill>
                  <a:schemeClr val="accent2">
                    <a:lumMod val="50000"/>
                  </a:schemeClr>
                </a:solidFill>
              </a:rPr>
              <a:t>Ивановский зоопарк</a:t>
            </a:r>
            <a:endParaRPr lang="ru-RU" sz="8800" dirty="0">
              <a:ln>
                <a:solidFill>
                  <a:schemeClr val="accent2">
                    <a:lumMod val="75000"/>
                  </a:schemeClr>
                </a:solidFill>
              </a:ln>
              <a:solidFill>
                <a:schemeClr val="accent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5159645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291772" y="914400"/>
            <a:ext cx="9942285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000" dirty="0" smtClean="0">
                <a:solidFill>
                  <a:srgbClr val="C00000"/>
                </a:solidFill>
              </a:rPr>
              <a:t>                              Содержание:</a:t>
            </a:r>
          </a:p>
          <a:p>
            <a:endParaRPr lang="ru-RU" sz="4000" dirty="0" smtClean="0">
              <a:solidFill>
                <a:schemeClr val="accent2">
                  <a:lumMod val="50000"/>
                </a:schemeClr>
              </a:solidFill>
            </a:endParaRP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ru-RU" sz="4000" dirty="0" smtClean="0">
                <a:solidFill>
                  <a:schemeClr val="accent2">
                    <a:lumMod val="50000"/>
                  </a:schemeClr>
                </a:solidFill>
                <a:hlinkClick r:id="rId2" action="ppaction://hlinksldjump"/>
              </a:rPr>
              <a:t>История создания зоопарка</a:t>
            </a:r>
            <a:endParaRPr lang="ru-RU" sz="4000" dirty="0" smtClean="0">
              <a:solidFill>
                <a:schemeClr val="accent2">
                  <a:lumMod val="50000"/>
                </a:schemeClr>
              </a:solidFill>
            </a:endParaRP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ru-RU" sz="4000" dirty="0" smtClean="0">
                <a:solidFill>
                  <a:schemeClr val="accent2">
                    <a:lumMod val="50000"/>
                  </a:schemeClr>
                </a:solidFill>
                <a:hlinkClick r:id="rId3" action="ppaction://hlinksldjump"/>
              </a:rPr>
              <a:t>Интересный факт</a:t>
            </a:r>
            <a:endParaRPr lang="ru-RU" sz="4000" dirty="0" smtClean="0">
              <a:solidFill>
                <a:schemeClr val="accent2">
                  <a:lumMod val="50000"/>
                </a:schemeClr>
              </a:solidFill>
            </a:endParaRP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ru-RU" sz="4000" dirty="0" smtClean="0">
                <a:solidFill>
                  <a:schemeClr val="accent2">
                    <a:lumMod val="50000"/>
                  </a:schemeClr>
                </a:solidFill>
                <a:hlinkClick r:id="rId4" action="ppaction://hlinksldjump"/>
              </a:rPr>
              <a:t>Коллекция животных</a:t>
            </a:r>
            <a:endParaRPr lang="ru-RU" sz="4000" dirty="0" smtClean="0">
              <a:solidFill>
                <a:schemeClr val="accent2">
                  <a:lumMod val="50000"/>
                </a:schemeClr>
              </a:solidFill>
            </a:endParaRP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ru-RU" sz="4000" dirty="0" smtClean="0">
                <a:solidFill>
                  <a:schemeClr val="accent2">
                    <a:lumMod val="50000"/>
                  </a:schemeClr>
                </a:solidFill>
                <a:hlinkClick r:id="rId5" action="ppaction://hlinksldjump"/>
              </a:rPr>
              <a:t>Плюсы и минусы зоопарка в центре города</a:t>
            </a:r>
            <a:endParaRPr lang="ru-RU" sz="4000" dirty="0" smtClean="0">
              <a:solidFill>
                <a:schemeClr val="accent2">
                  <a:lumMod val="50000"/>
                </a:schemeClr>
              </a:solidFill>
            </a:endParaRP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ru-RU" sz="4000" dirty="0" smtClean="0">
                <a:solidFill>
                  <a:schemeClr val="accent2">
                    <a:lumMod val="50000"/>
                  </a:schemeClr>
                </a:solidFill>
                <a:hlinkClick r:id="rId6" action="ppaction://hlinksldjump"/>
              </a:rPr>
              <a:t>Заключение</a:t>
            </a:r>
            <a:endParaRPr lang="ru-RU" sz="4000" dirty="0" smtClean="0">
              <a:solidFill>
                <a:schemeClr val="accent2">
                  <a:lumMod val="50000"/>
                </a:schemeClr>
              </a:solidFill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9746344" y="246743"/>
            <a:ext cx="2111827" cy="37537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3232187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799771" y="290286"/>
            <a:ext cx="9245600" cy="707886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ru-RU" sz="4000" dirty="0" smtClean="0">
                <a:solidFill>
                  <a:srgbClr val="C00000"/>
                </a:solidFill>
              </a:rPr>
              <a:t>История создания Ивановского зоопарка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1625598" y="1424535"/>
            <a:ext cx="9274628" cy="2862322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ru-RU" sz="2000" dirty="0" smtClean="0">
                <a:solidFill>
                  <a:schemeClr val="accent2">
                    <a:lumMod val="50000"/>
                  </a:schemeClr>
                </a:solidFill>
              </a:rPr>
              <a:t>Официальным днём создания Ивановского зоопарка считается 1 апреля 1994 года. Тогда это был не зоопарк, а «Городской детский зоологический парк».  </a:t>
            </a:r>
          </a:p>
          <a:p>
            <a:r>
              <a:rPr lang="ru-RU" sz="2000" dirty="0" smtClean="0">
                <a:solidFill>
                  <a:schemeClr val="accent2">
                    <a:lumMod val="50000"/>
                  </a:schemeClr>
                </a:solidFill>
              </a:rPr>
              <a:t>14 сентября 1996 года зоопарк открыл свои двери для посетителей.</a:t>
            </a:r>
          </a:p>
          <a:p>
            <a:endParaRPr lang="ru-RU" sz="2000" dirty="0" smtClean="0">
              <a:solidFill>
                <a:schemeClr val="accent2">
                  <a:lumMod val="50000"/>
                </a:schemeClr>
              </a:solidFill>
            </a:endParaRPr>
          </a:p>
          <a:p>
            <a:r>
              <a:rPr lang="ru-RU" sz="2000" dirty="0" smtClean="0">
                <a:solidFill>
                  <a:schemeClr val="accent2">
                    <a:lumMod val="50000"/>
                  </a:schemeClr>
                </a:solidFill>
              </a:rPr>
              <a:t>Период становления зоопарка был очень тяжелым: не хватало денег на корма, оборудование клеток. Сотрудники зоопарка прилагали большие усилия, чтобы коллекция вновь созданного зоопарка не только сохранилась, но и пополнилась новыми экземплярами. Коллекция животных пополнялась благодаря посетителям и размножению животных.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1262741" y="1236705"/>
            <a:ext cx="10000343" cy="2554545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r>
              <a:rPr lang="ru-RU" sz="2000" dirty="0" smtClean="0">
                <a:solidFill>
                  <a:schemeClr val="accent2">
                    <a:lumMod val="50000"/>
                  </a:schemeClr>
                </a:solidFill>
              </a:rPr>
              <a:t>В конце 1980-х годов во Дворце пионеров и школьников в Иванове был организован кружок юннатов. Коллекция располагалась всего в двух комнатах. Первыми питомцами стали не только самые обычные домашние животные, которых знает каждый, но ещё и  экзотические животные. Постепенно коллекция стала расти, поэтому в 1992 году специально для кружка юннатов было арендовано здание животноводческого комплекса на территории станции юных натуралистов на Рабочем поселке. Постепенно к животноводческому комплексу стали прирастать уличные вольеры для птиц и зверей. Также приобретались новые животные.</a:t>
            </a:r>
            <a:endParaRPr lang="ru-RU" sz="2000" dirty="0">
              <a:solidFill>
                <a:schemeClr val="accent2">
                  <a:lumMod val="50000"/>
                </a:schemeClr>
              </a:solidFill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33915" y="4217613"/>
            <a:ext cx="3963057" cy="2640387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28854" y="3881407"/>
            <a:ext cx="3418992" cy="2976593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4189644"/>
            <a:ext cx="4957763" cy="2788742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863669" y="4183598"/>
            <a:ext cx="3703548" cy="2777661"/>
          </a:xfrm>
          <a:prstGeom prst="rect">
            <a:avLst/>
          </a:prstGeom>
        </p:spPr>
      </p:pic>
      <p:sp>
        <p:nvSpPr>
          <p:cNvPr id="9" name="Стрелка вправо 8">
            <a:hlinkClick r:id="rId6" action="ppaction://hlinksldjump"/>
          </p:cNvPr>
          <p:cNvSpPr/>
          <p:nvPr/>
        </p:nvSpPr>
        <p:spPr>
          <a:xfrm flipH="1">
            <a:off x="6248400" y="6179127"/>
            <a:ext cx="387927" cy="263237"/>
          </a:xfrm>
          <a:prstGeom prst="rightArrow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3753618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4" presetClass="entr" presetSubtype="1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4" presetClass="entr" presetSubtype="1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6" presetClass="exit" presetSubtype="21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1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6" presetClass="exit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6" presetClass="exit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2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500"/>
                            </p:stCondLst>
                            <p:childTnLst>
                              <p:par>
                                <p:cTn id="28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6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7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500"/>
                            </p:stCondLst>
                            <p:childTnLst>
                              <p:par>
                                <p:cTn id="45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4" grpId="1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442711" y="4157238"/>
            <a:ext cx="3712786" cy="2700762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8011"/>
            <a:ext cx="3712786" cy="2700762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157238"/>
            <a:ext cx="3712786" cy="2700762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477250" y="37137"/>
            <a:ext cx="3714750" cy="2701636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1988457" y="2542739"/>
            <a:ext cx="8548914" cy="3046988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r>
              <a:rPr lang="ru-RU" sz="2400" dirty="0" smtClean="0">
                <a:solidFill>
                  <a:schemeClr val="accent2">
                    <a:lumMod val="50000"/>
                  </a:schemeClr>
                </a:solidFill>
              </a:rPr>
              <a:t>Герб Ивановского зоопарка – рысь. Животное в качестве символа выбрано не случайно. В начале 90-х годов Зообаза Мосфильма подарила Ивановскому зоопарку двадцатилетнюю рысь по кличке Вася (Кунак). В первой половине 80-х годов именно он стал главным героем фильма «Рысь возвращается» (Режиссер </a:t>
            </a:r>
            <a:r>
              <a:rPr lang="ru-RU" sz="2400" dirty="0" err="1" smtClean="0">
                <a:solidFill>
                  <a:schemeClr val="accent2">
                    <a:lumMod val="50000"/>
                  </a:schemeClr>
                </a:solidFill>
              </a:rPr>
              <a:t>Агасий</a:t>
            </a:r>
            <a:r>
              <a:rPr lang="ru-RU" sz="2400" dirty="0" smtClean="0">
                <a:solidFill>
                  <a:schemeClr val="accent2">
                    <a:lumMod val="50000"/>
                  </a:schemeClr>
                </a:solidFill>
              </a:rPr>
              <a:t> Бабаян,1986г). Вася прожил в нашем зоопарке более 10 лет. Сейчас в Ивановском зоопарке живет пара рысей. Ежегодно у них рождаются котята.</a:t>
            </a:r>
            <a:endParaRPr lang="ru-RU" sz="2400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090057" y="972457"/>
            <a:ext cx="4847772" cy="830997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ru-RU" sz="4800" dirty="0" smtClean="0">
                <a:solidFill>
                  <a:srgbClr val="C00000"/>
                </a:solidFill>
              </a:rPr>
              <a:t>Интересный факт</a:t>
            </a:r>
            <a:endParaRPr lang="ru-RU" sz="4800" dirty="0">
              <a:solidFill>
                <a:srgbClr val="C00000"/>
              </a:solidFill>
            </a:endParaRPr>
          </a:p>
        </p:txBody>
      </p:sp>
      <p:pic>
        <p:nvPicPr>
          <p:cNvPr id="4" name="Рисунок 3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754711" y="6050544"/>
            <a:ext cx="408467" cy="2987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9197578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3468914" y="406400"/>
            <a:ext cx="6473370" cy="923330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ru-RU" sz="5400" dirty="0" smtClean="0">
                <a:solidFill>
                  <a:srgbClr val="C00000"/>
                </a:solidFill>
              </a:rPr>
              <a:t>Коллекция животных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943429" y="1857607"/>
            <a:ext cx="10450284" cy="38472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 smtClean="0">
                <a:solidFill>
                  <a:srgbClr val="FF0000"/>
                </a:solidFill>
              </a:rPr>
              <a:t>Сейчас в коллекции зоопарка насчитывается более 150 видов – это свыше 1000 экземпляров.</a:t>
            </a:r>
            <a:r>
              <a:rPr lang="ru-RU" sz="2400" dirty="0" smtClean="0"/>
              <a:t> </a:t>
            </a:r>
          </a:p>
          <a:p>
            <a:endParaRPr lang="ru-RU" dirty="0" smtClean="0"/>
          </a:p>
          <a:p>
            <a:endParaRPr lang="ru-RU" dirty="0" smtClean="0"/>
          </a:p>
          <a:p>
            <a:r>
              <a:rPr lang="ru-RU" sz="3200" dirty="0" smtClean="0">
                <a:solidFill>
                  <a:schemeClr val="accent2">
                    <a:lumMod val="50000"/>
                  </a:schemeClr>
                </a:solidFill>
              </a:rPr>
              <a:t>В коллекцию входят разные виды животных: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ru-RU" sz="3200" dirty="0" smtClean="0">
                <a:solidFill>
                  <a:schemeClr val="accent2">
                    <a:lumMod val="50000"/>
                  </a:schemeClr>
                </a:solidFill>
              </a:rPr>
              <a:t>Хищники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ru-RU" sz="3200" dirty="0" smtClean="0">
                <a:solidFill>
                  <a:schemeClr val="accent2">
                    <a:lumMod val="50000"/>
                  </a:schemeClr>
                </a:solidFill>
              </a:rPr>
              <a:t>Птицы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ru-RU" sz="3200" dirty="0" smtClean="0">
                <a:solidFill>
                  <a:schemeClr val="accent2">
                    <a:lumMod val="50000"/>
                  </a:schemeClr>
                </a:solidFill>
              </a:rPr>
              <a:t>Копытные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ru-RU" sz="3200" dirty="0" smtClean="0">
                <a:solidFill>
                  <a:schemeClr val="accent2">
                    <a:lumMod val="50000"/>
                  </a:schemeClr>
                </a:solidFill>
              </a:rPr>
              <a:t>Грызуны</a:t>
            </a:r>
            <a:endParaRPr lang="ru-RU" sz="3200" dirty="0">
              <a:solidFill>
                <a:schemeClr val="accent2">
                  <a:lumMod val="50000"/>
                </a:schemeClr>
              </a:solidFill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58025" y="1223097"/>
            <a:ext cx="4335688" cy="3251766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9110" y="1329730"/>
            <a:ext cx="5839606" cy="3480953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628198" y="3162844"/>
            <a:ext cx="5521036" cy="3679792"/>
          </a:xfrm>
          <a:prstGeom prst="rect">
            <a:avLst/>
          </a:prstGeom>
        </p:spPr>
      </p:pic>
      <p:pic>
        <p:nvPicPr>
          <p:cNvPr id="8" name="Рисунок 7">
            <a:hlinkClick r:id="rId5" action="ppaction://hlinksldjump"/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837839" y="6124360"/>
            <a:ext cx="408467" cy="2987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2224938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1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37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345866" y="483934"/>
            <a:ext cx="9635330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4000" dirty="0" smtClean="0">
                <a:solidFill>
                  <a:srgbClr val="C00000"/>
                </a:solidFill>
              </a:rPr>
              <a:t>Плюсы и минусы зоопарка в центре города</a:t>
            </a:r>
            <a:endParaRPr lang="ru-RU" sz="4000" dirty="0">
              <a:solidFill>
                <a:srgbClr val="C00000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537028" y="1849773"/>
            <a:ext cx="838925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 smtClean="0">
                <a:solidFill>
                  <a:srgbClr val="00B050"/>
                </a:solidFill>
              </a:rPr>
              <a:t>Главный плюс нахождения зоопарка в центре города – доступность.</a:t>
            </a:r>
            <a:endParaRPr lang="ru-RU" sz="3200" dirty="0">
              <a:solidFill>
                <a:srgbClr val="00B050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537028" y="3535011"/>
            <a:ext cx="7953829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 smtClean="0">
                <a:solidFill>
                  <a:srgbClr val="7030A0"/>
                </a:solidFill>
              </a:rPr>
              <a:t>Ну а самый главный минус – это то, что рядом много жилых домов, магазинов. И все крики животных неприятные запахи очень мешают простым людям. </a:t>
            </a:r>
            <a:endParaRPr lang="ru-RU" sz="2800" dirty="0">
              <a:solidFill>
                <a:srgbClr val="7030A0"/>
              </a:solidFill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88750" y="3726440"/>
            <a:ext cx="4403250" cy="2937597"/>
          </a:xfrm>
          <a:prstGeom prst="rect">
            <a:avLst/>
          </a:prstGeom>
        </p:spPr>
      </p:pic>
      <p:pic>
        <p:nvPicPr>
          <p:cNvPr id="8" name="Рисунок 7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37399" y="6161380"/>
            <a:ext cx="408467" cy="2987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8465808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14197" y="1680682"/>
            <a:ext cx="5515084" cy="4211348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3477492" y="152401"/>
            <a:ext cx="448887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6000" dirty="0" smtClean="0">
                <a:solidFill>
                  <a:srgbClr val="C00000"/>
                </a:solidFill>
              </a:rPr>
              <a:t>Заключение</a:t>
            </a:r>
            <a:endParaRPr lang="ru-RU" sz="6000" dirty="0">
              <a:solidFill>
                <a:srgbClr val="C00000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01781" y="1431865"/>
            <a:ext cx="4946073" cy="4708981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ru-RU" sz="2000" dirty="0" smtClean="0">
                <a:solidFill>
                  <a:schemeClr val="accent2">
                    <a:lumMod val="50000"/>
                  </a:schemeClr>
                </a:solidFill>
              </a:rPr>
              <a:t>Несмотря на все трудности, Ивановский зоопарк всё равно остаётся одним из лучших достопримечательностей города Иваново. </a:t>
            </a:r>
          </a:p>
          <a:p>
            <a:r>
              <a:rPr lang="ru-RU" sz="2000" dirty="0" smtClean="0">
                <a:solidFill>
                  <a:schemeClr val="accent2">
                    <a:lumMod val="50000"/>
                  </a:schemeClr>
                </a:solidFill>
              </a:rPr>
              <a:t>Ежесезонно зоопарк просит о помощи бескорыстных людей. Например, той осенью Ивановский зоопарк обратился за помощью к жителям города Иваново. Нужны были ненужные ванны и подстилки в виде хвои или сена. </a:t>
            </a:r>
          </a:p>
          <a:p>
            <a:r>
              <a:rPr lang="ru-RU" sz="2000" dirty="0" smtClean="0">
                <a:solidFill>
                  <a:schemeClr val="accent2">
                    <a:lumMod val="50000"/>
                  </a:schemeClr>
                </a:solidFill>
              </a:rPr>
              <a:t>Я вас призываю помочь Ивановскому зоопарку и не игнорировать такие просьбы!</a:t>
            </a:r>
          </a:p>
          <a:p>
            <a:r>
              <a:rPr lang="ru-RU" sz="2000" dirty="0" smtClean="0">
                <a:solidFill>
                  <a:schemeClr val="accent2">
                    <a:lumMod val="50000"/>
                  </a:schemeClr>
                </a:solidFill>
              </a:rPr>
              <a:t>Ну и конечно же посещайте зоопарк. Там интересно и взрослым, и детям!</a:t>
            </a:r>
            <a:endParaRPr lang="ru-RU" sz="2000" dirty="0">
              <a:solidFill>
                <a:schemeClr val="accent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2229212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67183" y="2524990"/>
            <a:ext cx="11648642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8800" dirty="0" smtClean="0">
                <a:solidFill>
                  <a:srgbClr val="FF0000"/>
                </a:solidFill>
              </a:rPr>
              <a:t>Спасибо за внимание!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2571750" y="5272088"/>
            <a:ext cx="714375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dirty="0" smtClean="0">
                <a:solidFill>
                  <a:schemeClr val="accent2">
                    <a:lumMod val="50000"/>
                  </a:schemeClr>
                </a:solidFill>
              </a:rPr>
              <a:t>Выполнила Коновалова Екатерина</a:t>
            </a:r>
          </a:p>
          <a:p>
            <a:pPr algn="ctr"/>
            <a:r>
              <a:rPr lang="ru-RU" sz="2000" dirty="0" smtClean="0">
                <a:solidFill>
                  <a:schemeClr val="accent2">
                    <a:lumMod val="50000"/>
                  </a:schemeClr>
                </a:solidFill>
              </a:rPr>
              <a:t>МБУ ДО ЦПР  </a:t>
            </a:r>
            <a:r>
              <a:rPr lang="ru-RU" sz="2000" dirty="0" smtClean="0">
                <a:solidFill>
                  <a:schemeClr val="accent2">
                    <a:lumMod val="50000"/>
                  </a:schemeClr>
                </a:solidFill>
              </a:rPr>
              <a:t>«Перспектива»</a:t>
            </a:r>
          </a:p>
          <a:p>
            <a:pPr algn="ctr"/>
            <a:r>
              <a:rPr lang="ru-RU" sz="2000" dirty="0" smtClean="0">
                <a:solidFill>
                  <a:schemeClr val="accent2">
                    <a:lumMod val="50000"/>
                  </a:schemeClr>
                </a:solidFill>
              </a:rPr>
              <a:t>Педагог Иванчихина Надежда Вадимовна</a:t>
            </a:r>
          </a:p>
          <a:p>
            <a:pPr algn="ctr"/>
            <a:r>
              <a:rPr lang="ru-RU" sz="2000" dirty="0" smtClean="0">
                <a:solidFill>
                  <a:schemeClr val="accent2">
                    <a:lumMod val="50000"/>
                  </a:schemeClr>
                </a:solidFill>
              </a:rPr>
              <a:t>19.09.2021</a:t>
            </a:r>
            <a:endParaRPr lang="ru-RU" sz="2000" dirty="0">
              <a:solidFill>
                <a:schemeClr val="accent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2686026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177</TotalTime>
  <Words>439</Words>
  <Application>Microsoft Office PowerPoint</Application>
  <PresentationFormat>Произвольный</PresentationFormat>
  <Paragraphs>39</Paragraphs>
  <Slides>8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9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</vt:vector>
  </TitlesOfParts>
  <Company>SPecialiST RePack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Галина Волкова</dc:creator>
  <cp:lastModifiedBy>Надежда</cp:lastModifiedBy>
  <cp:revision>16</cp:revision>
  <dcterms:created xsi:type="dcterms:W3CDTF">2021-04-22T16:33:29Z</dcterms:created>
  <dcterms:modified xsi:type="dcterms:W3CDTF">2021-10-21T07:30:31Z</dcterms:modified>
</cp:coreProperties>
</file>