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2" r:id="rId5"/>
    <p:sldId id="263" r:id="rId6"/>
    <p:sldId id="265" r:id="rId7"/>
    <p:sldId id="266" r:id="rId8"/>
    <p:sldId id="267" r:id="rId9"/>
    <p:sldId id="268" r:id="rId10"/>
    <p:sldId id="274" r:id="rId11"/>
    <p:sldId id="273" r:id="rId12"/>
    <p:sldId id="276" r:id="rId13"/>
    <p:sldId id="275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45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96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88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757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18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045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207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376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612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48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32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332D33F-2370-435D-99EB-58934B67500A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7A7966-B047-4B49-A136-715611EBAD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618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11255774" y="6278335"/>
            <a:ext cx="914398" cy="54277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10237969" y="6237514"/>
            <a:ext cx="1017814" cy="60415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9222896" y="6237513"/>
            <a:ext cx="1017814" cy="60415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8205091" y="6237514"/>
            <a:ext cx="1017814" cy="60415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7187268" y="6253843"/>
            <a:ext cx="1017814" cy="60415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6169466" y="6278335"/>
            <a:ext cx="1017814" cy="60415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5151661" y="6242617"/>
            <a:ext cx="1017814" cy="60415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4133832" y="6270172"/>
            <a:ext cx="1017814" cy="6041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3116035" y="6242617"/>
            <a:ext cx="1017814" cy="60415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2098221" y="6270172"/>
            <a:ext cx="1017814" cy="60415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1080407" y="6242617"/>
            <a:ext cx="1017814" cy="60415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62593" y="6253843"/>
            <a:ext cx="1017814" cy="6041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0" y="0"/>
            <a:ext cx="1017814" cy="6041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1017814" y="-4422"/>
            <a:ext cx="1017814" cy="6041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3050720" y="-9636"/>
            <a:ext cx="1017814" cy="6041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5078186" y="-11906"/>
            <a:ext cx="1017814" cy="6041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4068534" y="4423"/>
            <a:ext cx="1017814" cy="6041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2035628" y="4423"/>
            <a:ext cx="1017814" cy="6041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5900" y="592251"/>
            <a:ext cx="8441871" cy="1212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6096000" y="8733"/>
            <a:ext cx="1017814" cy="60415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7105652" y="4423"/>
            <a:ext cx="1017814" cy="60415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8147959" y="4423"/>
            <a:ext cx="1017814" cy="60415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9165773" y="4423"/>
            <a:ext cx="1017814" cy="60415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>
            <a:off x="10183587" y="10319"/>
            <a:ext cx="1017814" cy="60415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4" t="55229" b="-4043"/>
          <a:stretch/>
        </p:blipFill>
        <p:spPr>
          <a:xfrm rot="10800000">
            <a:off x="11201401" y="-35981"/>
            <a:ext cx="976991" cy="57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1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5719" y="751660"/>
            <a:ext cx="9144000" cy="53344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Муниципальное бюджетное учреждение дополнительного образования</a:t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«Станция юных техников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5651" y="2687358"/>
            <a:ext cx="8950310" cy="1782154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Педагогический совет</a:t>
            </a:r>
          </a:p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«Интеграция воспитательного компонента в образовательный процесс»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253"/>
            <a:ext cx="1934690" cy="193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31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5719" y="751660"/>
            <a:ext cx="9144000" cy="53344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Муниципальное бюджетное учреждение дополнительного образования</a:t>
            </a:r>
            <a:br>
              <a:rPr lang="ru-RU" sz="1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«Станция юных техников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5651" y="2687358"/>
            <a:ext cx="8950310" cy="1782154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Педагогический совет</a:t>
            </a:r>
          </a:p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«Интеграция воспитательного компонента в образовательный процесс»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253"/>
            <a:ext cx="1934690" cy="193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583" y="925551"/>
            <a:ext cx="11121082" cy="10147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  <a:t>График проведения открытых воспитательных мероприятий</a:t>
            </a:r>
            <a:br>
              <a:rPr lang="ru-RU" sz="31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502254"/>
              </p:ext>
            </p:extLst>
          </p:nvPr>
        </p:nvGraphicFramePr>
        <p:xfrm>
          <a:off x="376328" y="1003612"/>
          <a:ext cx="11307337" cy="51630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10106"/>
                <a:gridCol w="1862254"/>
                <a:gridCol w="1438507"/>
                <a:gridCol w="1271239"/>
                <a:gridCol w="1204332"/>
                <a:gridCol w="2720899"/>
              </a:tblGrid>
              <a:tr h="7375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Наименование ТОУ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Руководитель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Дата занятия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Возрастная категория 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Время 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Тема занятия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Калейдоскоп»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Судьбина Л.А.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03.03.2024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(воскресенье)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6-8 лет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13:40-15:00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«День кошек»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Исследователи природы»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Моисеенко В.Н.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03.03.2024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(воскресенье)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10-13 лет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16:00-17:40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«Творческая мастерская «Подарок моей маме»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Волшебная иголочка»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Масленникова Л.А.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21.03.2024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(четверг)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7-10 лет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17:00-18:40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«Семейные ценности»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Флористика и творчество»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Валентионок С.В.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23.03.2024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(суббота)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10-13 лет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13:30-15:10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«Международный день цветов»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Лаборатория чудес»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Гамзатова К.К.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30.03.2024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(суббота)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10-13 лет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14:00-15:40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«День Земли»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75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j-lt"/>
                        </a:rPr>
                        <a:t>Юный 3Д мастер»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Даутова И.Р.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13.04.2024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(суббота)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11-17 лет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+mj-lt"/>
                        </a:rPr>
                        <a:t>14:00-15:40</a:t>
                      </a:r>
                      <a:endParaRPr lang="ru-RU" sz="16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j-lt"/>
                        </a:rPr>
                        <a:t>«День рождения мобильного телефона»</a:t>
                      </a:r>
                      <a:endParaRPr lang="ru-RU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91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улинарный поединок Заставк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616618"/>
            <a:ext cx="12192000" cy="7474618"/>
          </a:xfrm>
        </p:spPr>
      </p:pic>
    </p:spTree>
    <p:extLst>
      <p:ext uri="{BB962C8B-B14F-4D97-AF65-F5344CB8AC3E}">
        <p14:creationId xmlns:p14="http://schemas.microsoft.com/office/powerpoint/2010/main" val="72510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563" y="475554"/>
            <a:ext cx="11251580" cy="5237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Решение педагогического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совета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Провести открытые воспитательные мероприятия в рамках образовательных программ в период с 13.02.2024 по 12.04.2024 согласно графику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Пополнять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методический кейс необходимыми материалами в помощь педагогам для подготовки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 воспитательным мероприятиям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Разработать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Программу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профессионального роста, включающую обучающие мероприятия, направленные на повышение уровня педагогического мастерства педагогов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Разработать Положение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 проведении конкурса педагогического мастерства в </a:t>
            </a:r>
            <a:r>
              <a:rPr lang="ru-RU" sz="28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рамках </a:t>
            </a:r>
            <a:r>
              <a:rPr lang="ru-RU" sz="28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Программы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профессионального роста</a:t>
            </a:r>
          </a:p>
        </p:txBody>
      </p:sp>
    </p:spTree>
    <p:extLst>
      <p:ext uri="{BB962C8B-B14F-4D97-AF65-F5344CB8AC3E}">
        <p14:creationId xmlns:p14="http://schemas.microsoft.com/office/powerpoint/2010/main" val="232453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Обратная связь по итогам педагогического совета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latin typeface="+mj-lt"/>
            </a:endParaRPr>
          </a:p>
          <a:p>
            <a:pPr marL="0" indent="0" algn="ctr">
              <a:buNone/>
            </a:pPr>
            <a:endParaRPr lang="ru-RU" sz="4800" b="1" dirty="0">
              <a:latin typeface="+mj-lt"/>
            </a:endParaRPr>
          </a:p>
          <a:p>
            <a:pPr marL="0" indent="0" algn="ctr">
              <a:buNone/>
            </a:pPr>
            <a:r>
              <a:rPr lang="en-US" sz="4800" b="1" dirty="0" smtClean="0">
                <a:latin typeface="+mj-lt"/>
              </a:rPr>
              <a:t>QR</a:t>
            </a:r>
            <a:r>
              <a:rPr lang="ru-RU" sz="4800" b="1" dirty="0" smtClean="0">
                <a:latin typeface="+mj-lt"/>
              </a:rPr>
              <a:t> – код </a:t>
            </a:r>
            <a:endParaRPr lang="ru-RU" sz="4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639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432" y="524506"/>
            <a:ext cx="9457037" cy="640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1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улинарный поединок Заставк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616618"/>
            <a:ext cx="12192000" cy="7474618"/>
          </a:xfrm>
        </p:spPr>
      </p:pic>
    </p:spTree>
    <p:extLst>
      <p:ext uri="{BB962C8B-B14F-4D97-AF65-F5344CB8AC3E}">
        <p14:creationId xmlns:p14="http://schemas.microsoft.com/office/powerpoint/2010/main" val="35508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catherineasquithgallery.com/uploads/posts/2021-03/1614598474_8-p-vremya-na-belom-fone-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384" y="3596982"/>
            <a:ext cx="4704170" cy="264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6349" y="371295"/>
            <a:ext cx="8441871" cy="121273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Правила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0245" y="4819318"/>
            <a:ext cx="8134797" cy="3409001"/>
          </a:xfrm>
          <a:prstGeom prst="rect">
            <a:avLst/>
          </a:prstGeom>
        </p:spPr>
      </p:pic>
      <p:pic>
        <p:nvPicPr>
          <p:cNvPr id="2050" name="Picture 2" descr="https://avatars.mds.yandex.net/i?id=9929ddb286b07f32d189355bf495038cf11f1f2a-9104009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579" y="957320"/>
            <a:ext cx="2358566" cy="238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pamur.ru/wp-content/uploads/2019/05/Ludi_v_krug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075" y="3345238"/>
            <a:ext cx="3649569" cy="268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219236584c09041cdd85fab283a8f59ae1d3610c-1035056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686" y="1363059"/>
            <a:ext cx="2818765" cy="2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3850" y="977662"/>
            <a:ext cx="1779002" cy="256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8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307" y="2573852"/>
            <a:ext cx="10348331" cy="121273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это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отн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</a:rPr>
              <a:t>Воспитательное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 мероприятие –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</a:rPr>
              <a:t>осительно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завершенная совместная деятельность детей в определенный фиксированный промежуток времени, организованная педагогом с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воспитательной целью </a:t>
            </a:r>
          </a:p>
        </p:txBody>
      </p:sp>
    </p:spTree>
    <p:extLst>
      <p:ext uri="{BB962C8B-B14F-4D97-AF65-F5344CB8AC3E}">
        <p14:creationId xmlns:p14="http://schemas.microsoft.com/office/powerpoint/2010/main" val="12861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09600" y="2078331"/>
            <a:ext cx="11222144" cy="25250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Основные части воспитательного мероприятия 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base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Подготовка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base"/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Проведение </a:t>
            </a:r>
          </a:p>
          <a:p>
            <a:pPr marL="571500" indent="-571500" fontAlgn="base"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Организационный этап (приветствие, знакомство, правила)</a:t>
            </a:r>
          </a:p>
          <a:p>
            <a:pPr marL="571500" indent="-571500" fontAlgn="base"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Подготовительный этап (тема, цель, задачи)</a:t>
            </a:r>
          </a:p>
          <a:p>
            <a:pPr marL="571500" indent="-571500" fontAlgn="base"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Основной этап (ход мероприятия)</a:t>
            </a:r>
          </a:p>
          <a:p>
            <a:pPr marL="571500" indent="-571500" fontAlgn="base">
              <a:buFontTx/>
              <a:buChar char="-"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Итоговый этап (рефлексия)</a:t>
            </a:r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base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3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</a:rPr>
              <a:t>. Завершение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5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886" y="1219199"/>
            <a:ext cx="11121082" cy="423424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Структура воспитательного мероприятия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название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цель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задачи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аудитория (особенности)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формы и методы проведения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место проведения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оборудование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- план и ход мероприятия (сюжет)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5625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5762" y="1385974"/>
            <a:ext cx="9457038" cy="62405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Ф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орма воспитательного мероприятия -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9382" y="2530121"/>
            <a:ext cx="9753600" cy="350108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это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доступный внешнему восприятию образ взаимодействия детей с педагогом, сложившийся благодаря системе используемых средств, выстраиваемых в определенном логическом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обеспечен и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метода работы с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детьми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7514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211299"/>
              </p:ext>
            </p:extLst>
          </p:nvPr>
        </p:nvGraphicFramePr>
        <p:xfrm>
          <a:off x="416828" y="549535"/>
          <a:ext cx="11338560" cy="5685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3818"/>
                <a:gridCol w="5947794"/>
                <a:gridCol w="2946948"/>
              </a:tblGrid>
              <a:tr h="4862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ФОРМЫ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ВИДЫ 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(примеры)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МЕТОДЫ 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И ПРИЕМЫ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7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ДИСКУССИОННЫЕ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диспут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, дискуссия, дебаты, беседа, конференция, круглый стол…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беседа, диалог,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элементы театрализации, моделирование,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наблюдения,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столкновения взглядов и позиций, проектный,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>
                          <a:effectLst/>
                          <a:latin typeface="+mj-lt"/>
                        </a:rPr>
                        <a:t>поисковый и др.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7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СОСТЯЗАТЕЛЬНЫЕ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конкурс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, викторина, КВН, </a:t>
                      </a:r>
                      <a:r>
                        <a:rPr lang="ru-RU" sz="1800" b="1" dirty="0" err="1">
                          <a:effectLst/>
                          <a:latin typeface="+mj-lt"/>
                        </a:rPr>
                        <a:t>брейн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-ринг, турнир, олимпиада, конференция, битва…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ИГРОВЫЕ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ролевые 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игры, интерактивные игры, интеллектуальные игры, настольные игры…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ПОЗНАВАТЕЛЬНЫЕ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устный 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журнал, поход, экскурсия, проект, радиогазета, тематический вечер…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2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ТВОРЧЕСКИЕ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800" b="1" dirty="0" smtClean="0">
                        <a:effectLst/>
                        <a:latin typeface="+mj-lt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j-lt"/>
                        </a:rPr>
                        <a:t>мастерская</a:t>
                      </a:r>
                      <a:r>
                        <a:rPr lang="ru-RU" sz="1800" b="1" dirty="0">
                          <a:effectLst/>
                          <a:latin typeface="+mj-lt"/>
                        </a:rPr>
                        <a:t>, праздник, фестиваль, выставка, концерт, спектакль, сказка, гостиная…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03350" y="29352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9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imes New Roman/Arial">
      <a:maj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</TotalTime>
  <Words>370</Words>
  <Application>Microsoft Office PowerPoint</Application>
  <PresentationFormat>Широкоэкранный</PresentationFormat>
  <Paragraphs>114</Paragraphs>
  <Slides>14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Муниципальное бюджетное учреждение дополнительного образования «Станция юных техников»</vt:lpstr>
      <vt:lpstr>Презентация PowerPoint</vt:lpstr>
      <vt:lpstr>Презентация PowerPoint</vt:lpstr>
      <vt:lpstr>Правила</vt:lpstr>
      <vt:lpstr> это отнВоспитательное мероприятие – осительно завершенная совместная деятельность детей в определенный фиксированный промежуток времени, организованная педагогом с воспитательной целью </vt:lpstr>
      <vt:lpstr>Презентация PowerPoint</vt:lpstr>
      <vt:lpstr>Структура воспитательного мероприятия  - название - цель - задачи - аудитория (особенности) - формы и методы проведения - место проведения - оборудование - план и ход мероприятия (сюжет) </vt:lpstr>
      <vt:lpstr>   Форма воспитательного мероприятия - </vt:lpstr>
      <vt:lpstr>Презентация PowerPoint</vt:lpstr>
      <vt:lpstr>Муниципальное бюджетное учреждение дополнительного образования «Станция юных техников»</vt:lpstr>
      <vt:lpstr>График проведения открытых воспитательных мероприятий   </vt:lpstr>
      <vt:lpstr>Презентация PowerPoint</vt:lpstr>
      <vt:lpstr>Презентация PowerPoint</vt:lpstr>
      <vt:lpstr>Обратная связь по итогам педагогического совета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75</cp:revision>
  <dcterms:created xsi:type="dcterms:W3CDTF">2024-01-17T04:13:21Z</dcterms:created>
  <dcterms:modified xsi:type="dcterms:W3CDTF">2024-02-06T11:02:08Z</dcterms:modified>
</cp:coreProperties>
</file>