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78" r:id="rId4"/>
    <p:sldId id="279" r:id="rId5"/>
    <p:sldId id="258" r:id="rId6"/>
    <p:sldId id="260" r:id="rId7"/>
    <p:sldId id="259" r:id="rId8"/>
    <p:sldId id="261" r:id="rId9"/>
    <p:sldId id="262" r:id="rId10"/>
    <p:sldId id="280" r:id="rId11"/>
    <p:sldId id="283" r:id="rId12"/>
    <p:sldId id="263" r:id="rId13"/>
    <p:sldId id="277" r:id="rId14"/>
    <p:sldId id="271" r:id="rId15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Вероника Лушникова" initials="" lastIdx="6" clrIdx="0"/>
  <p:cmAuthor id="1" name="Elena Anisimova" initials="" lastIdx="4" clrIdx="1"/>
  <p:cmAuthor id="2" name="ea@dabb.ru" initials="e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A0B8C27-202C-41C0-A809-E557C33F3BE0}">
  <a:tblStyle styleId="{AA0B8C27-202C-41C0-A809-E557C33F3BE0}" styleName="Table_0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/>
                      <a:t>47%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2328-488F-BCCD-0ED1BBAF3F8E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328-488F-BCCD-0ED1BBAF3F8E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/>
                      <a:t>19%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2328-488F-BCCD-0ED1BBAF3F8E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328-488F-BCCD-0ED1BBAF3F8E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328-488F-BCCD-0ED1BBAF3F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0.36222</cdr:x>
      <cdr:y>0.0617</cdr:y>
    </cdr:from>
    <cdr:to>
      <cdr:x>0.44544</cdr:x>
      <cdr:y>0.24066</cdr:y>
    </cdr:to>
    <cdr:sp macro="" textlink="">
      <cdr:nvSpPr>
        <cdr:cNvPr id="5" name="Прямая соединительная линия 4"/>
        <cdr:cNvSpPr/>
      </cdr:nvSpPr>
      <cdr:spPr>
        <a:xfrm xmlns:a="http://schemas.openxmlformats.org/drawingml/2006/main">
          <a:off x="3137193" y="285904"/>
          <a:ext cx="720850" cy="829234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0.19929</cdr:x>
      <cdr:y>0.22173</cdr:y>
    </cdr:from>
    <cdr:to>
      <cdr:x>0.35561</cdr:x>
      <cdr:y>0.30304</cdr:y>
    </cdr:to>
    <cdr:sp macro="" textlink="">
      <cdr:nvSpPr>
        <cdr:cNvPr id="7" name="Прямая соединительная линия 6"/>
        <cdr:cNvSpPr/>
      </cdr:nvSpPr>
      <cdr:spPr>
        <a:xfrm xmlns:a="http://schemas.openxmlformats.org/drawingml/2006/main">
          <a:off x="1726057" y="1027417"/>
          <a:ext cx="1353935" cy="37675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dirty="0"/>
            <a:t> </a:t>
          </a:r>
        </a:p>
      </cdr:txBody>
    </cdr:sp>
  </cdr:relSizeAnchor>
  <cdr:relSizeAnchor xmlns:cdr="http://schemas.openxmlformats.org/drawingml/2006/chartDrawing">
    <cdr:from>
      <cdr:x>0.16772</cdr:x>
      <cdr:y>0.6332</cdr:y>
    </cdr:from>
    <cdr:to>
      <cdr:x>0.33989</cdr:x>
      <cdr:y>0.67527</cdr:y>
    </cdr:to>
    <cdr:sp macro="" textlink="">
      <cdr:nvSpPr>
        <cdr:cNvPr id="8" name="Прямая соединительная линия 7"/>
        <cdr:cNvSpPr/>
      </cdr:nvSpPr>
      <cdr:spPr>
        <a:xfrm xmlns:a="http://schemas.openxmlformats.org/drawingml/2006/main" flipV="1">
          <a:off x="1366463" y="2726427"/>
          <a:ext cx="1402740" cy="181160"/>
        </a:xfrm>
        <a:prstGeom xmlns:a="http://schemas.openxmlformats.org/drawingml/2006/main" prst="line">
          <a:avLst/>
        </a:prstGeom>
        <a:noFill xmlns:a="http://schemas.openxmlformats.org/drawingml/2006/main"/>
        <a:ln xmlns:a="http://schemas.openxmlformats.org/drawingml/2006/main" w="9525" cap="flat" cmpd="sng" algn="ctr">
          <a:solidFill>
            <a:srgbClr val="4F81BD">
              <a:shade val="95000"/>
              <a:satMod val="105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rgbClr val="000000"/>
              </a:solidFill>
              <a:latin typeface="Arial"/>
            </a:defRPr>
          </a:lvl1pPr>
          <a:lvl2pPr marL="457200" indent="0">
            <a:defRPr sz="1100">
              <a:solidFill>
                <a:srgbClr val="000000"/>
              </a:solidFill>
              <a:latin typeface="Arial"/>
            </a:defRPr>
          </a:lvl2pPr>
          <a:lvl3pPr marL="914400" indent="0">
            <a:defRPr sz="1100">
              <a:solidFill>
                <a:srgbClr val="000000"/>
              </a:solidFill>
              <a:latin typeface="Arial"/>
            </a:defRPr>
          </a:lvl3pPr>
          <a:lvl4pPr marL="1371600" indent="0">
            <a:defRPr sz="1100">
              <a:solidFill>
                <a:srgbClr val="000000"/>
              </a:solidFill>
              <a:latin typeface="Arial"/>
            </a:defRPr>
          </a:lvl4pPr>
          <a:lvl5pPr marL="1828800" indent="0">
            <a:defRPr sz="1100">
              <a:solidFill>
                <a:srgbClr val="000000"/>
              </a:solidFill>
              <a:latin typeface="Arial"/>
            </a:defRPr>
          </a:lvl5pPr>
          <a:lvl6pPr marL="2286000" indent="0">
            <a:defRPr sz="1100">
              <a:solidFill>
                <a:srgbClr val="000000"/>
              </a:solidFill>
              <a:latin typeface="Arial"/>
            </a:defRPr>
          </a:lvl6pPr>
          <a:lvl7pPr marL="2743200" indent="0">
            <a:defRPr sz="1100">
              <a:solidFill>
                <a:srgbClr val="000000"/>
              </a:solidFill>
              <a:latin typeface="Arial"/>
            </a:defRPr>
          </a:lvl7pPr>
          <a:lvl8pPr marL="3200400" indent="0">
            <a:defRPr sz="1100">
              <a:solidFill>
                <a:srgbClr val="000000"/>
              </a:solidFill>
              <a:latin typeface="Arial"/>
            </a:defRPr>
          </a:lvl8pPr>
          <a:lvl9pPr marL="3657600" indent="0">
            <a:defRPr sz="1100">
              <a:solidFill>
                <a:srgbClr val="000000"/>
              </a:solidFill>
              <a:latin typeface="Arial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0.07117</cdr:x>
      <cdr:y>0.05765</cdr:y>
    </cdr:from>
    <cdr:to>
      <cdr:x>0.36062</cdr:x>
      <cdr:y>0.14412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616448" y="267129"/>
          <a:ext cx="2506895" cy="40069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0.09253</cdr:x>
      <cdr:y>0.05543</cdr:y>
    </cdr:from>
    <cdr:to>
      <cdr:x>0.35824</cdr:x>
      <cdr:y>0.14191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801383" y="256854"/>
          <a:ext cx="2301411" cy="4006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b="1" dirty="0"/>
            <a:t>Знают, что такое вложение денег</a:t>
          </a:r>
          <a:endParaRPr lang="ru-RU" sz="1100" b="1" dirty="0"/>
        </a:p>
      </cdr:txBody>
    </cdr:sp>
  </cdr:relSizeAnchor>
  <cdr:relSizeAnchor xmlns:cdr="http://schemas.openxmlformats.org/drawingml/2006/chartDrawing">
    <cdr:from>
      <cdr:x>0.06168</cdr:x>
      <cdr:y>0.21951</cdr:y>
    </cdr:from>
    <cdr:to>
      <cdr:x>0.27639</cdr:x>
      <cdr:y>0.29268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534255" y="1017143"/>
          <a:ext cx="1859623" cy="339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0.00712</cdr:x>
      <cdr:y>0.20177</cdr:y>
    </cdr:from>
    <cdr:to>
      <cdr:x>0.23606</cdr:x>
      <cdr:y>0.27938</cdr:y>
    </cdr:to>
    <cdr:sp macro="" textlink="">
      <cdr:nvSpPr>
        <cdr:cNvPr id="13" name="TextBox 12"/>
        <cdr:cNvSpPr txBox="1"/>
      </cdr:nvSpPr>
      <cdr:spPr>
        <a:xfrm xmlns:a="http://schemas.openxmlformats.org/drawingml/2006/main">
          <a:off x="61643" y="934951"/>
          <a:ext cx="1982913" cy="3595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/>
            <a:t>Имеют сбережения</a:t>
          </a:r>
        </a:p>
      </cdr:txBody>
    </cdr:sp>
  </cdr:relSizeAnchor>
  <cdr:relSizeAnchor xmlns:cdr="http://schemas.openxmlformats.org/drawingml/2006/chartDrawing">
    <cdr:from>
      <cdr:x>0.00712</cdr:x>
      <cdr:y>0.60089</cdr:y>
    </cdr:from>
    <cdr:to>
      <cdr:x>0.1898</cdr:x>
      <cdr:y>0.69401</cdr:y>
    </cdr:to>
    <cdr:sp macro="" textlink="">
      <cdr:nvSpPr>
        <cdr:cNvPr id="14" name="TextBox 13"/>
        <cdr:cNvSpPr txBox="1"/>
      </cdr:nvSpPr>
      <cdr:spPr>
        <a:xfrm xmlns:a="http://schemas.openxmlformats.org/drawingml/2006/main">
          <a:off x="61643" y="2784298"/>
          <a:ext cx="1582219" cy="4315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/>
            <a:t>Имеют непогашенные долги</a:t>
          </a:r>
        </a:p>
      </cdr:txBody>
    </cdr:sp>
  </cdr:relSizeAnchor>
  <cdr:relSizeAnchor xmlns:cdr="http://schemas.openxmlformats.org/drawingml/2006/chartDrawing">
    <cdr:from>
      <cdr:x>0.707</cdr:x>
      <cdr:y>0.58758</cdr:y>
    </cdr:from>
    <cdr:to>
      <cdr:x>1</cdr:x>
      <cdr:y>0.68071</cdr:y>
    </cdr:to>
    <cdr:sp macro="" textlink="">
      <cdr:nvSpPr>
        <cdr:cNvPr id="15" name="TextBox 14"/>
        <cdr:cNvSpPr txBox="1"/>
      </cdr:nvSpPr>
      <cdr:spPr>
        <a:xfrm xmlns:a="http://schemas.openxmlformats.org/drawingml/2006/main">
          <a:off x="6123397" y="2722653"/>
          <a:ext cx="2537717" cy="4315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100" b="1" dirty="0"/>
            <a:t>           Имеют мечту, но всё время </a:t>
          </a:r>
        </a:p>
        <a:p xmlns:a="http://schemas.openxmlformats.org/drawingml/2006/main">
          <a:r>
            <a:rPr lang="ru-RU" b="1" dirty="0"/>
            <a:t>                        </a:t>
          </a:r>
          <a:r>
            <a:rPr lang="ru-RU" sz="1100" b="1" dirty="0"/>
            <a:t>откладывают</a:t>
          </a:r>
        </a:p>
      </cdr:txBody>
    </cdr:sp>
  </cdr:relSizeAnchor>
  <cdr:relSizeAnchor xmlns:cdr="http://schemas.openxmlformats.org/drawingml/2006/chartDrawing">
    <cdr:from>
      <cdr:x>0.70449</cdr:x>
      <cdr:y>0.54332</cdr:y>
    </cdr:from>
    <cdr:to>
      <cdr:x>0.82472</cdr:x>
      <cdr:y>0.58527</cdr:y>
    </cdr:to>
    <cdr:sp macro="" textlink="">
      <cdr:nvSpPr>
        <cdr:cNvPr id="17" name="Прямая соединительная линия 16"/>
        <cdr:cNvSpPr/>
      </cdr:nvSpPr>
      <cdr:spPr>
        <a:xfrm xmlns:a="http://schemas.openxmlformats.org/drawingml/2006/main">
          <a:off x="6441897" y="2794571"/>
          <a:ext cx="1099334" cy="21575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2286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4572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6858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9144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11430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13716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16002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1828800" algn="l" rtl="0">
              <a:spcBef>
                <a:spcPts val="0"/>
              </a:spcBef>
              <a:buNone/>
              <a:defRPr sz="12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915073317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Сейчас вы в том возрасте, когда перед вами открывается большое количество возможностей. Впереди много целей: кто-то хочет поступить в престижный вуз, кто-то мечтает об успешной карьере, кто-то хочет обзавестись собственной квартирой или машиной.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Всё это достойные задачи, осталось понять, как достичь желаемого? Что на этом пути может помочь, а что помешать? 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Быть с деньгами на ты - не означает, что к ним можно относиться легкомысленно. Прямая аналогия с правилами дорожного движения и с обращением с огнем. 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/>
              <a:t>Интерактивный вопрос</a:t>
            </a:r>
            <a:r>
              <a:rPr lang="en-US" i="1"/>
              <a:t>: </a:t>
            </a:r>
            <a:r>
              <a:rPr lang="en-US"/>
              <a:t>Итак, чему вы сегодня научитесь? 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Далее перечисляем основные пункты слайда.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/>
              <a:t>Переходный интерактивный вопрос:</a:t>
            </a:r>
            <a:r>
              <a:rPr lang="en-US"/>
              <a:t> Как вы думаете, какие качества свойственны финансово грамотному человеку?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Финансовая грамотность – одно из условий, позволяющих добиваться успеха. Заработать деньги сложно, хотя в этом может и повезти, но сохранить их – тоже весьма непростая задача, универсального решения у которой нет. Для начала давайте разберемся, чем финансово грамотные люди отличаются от тех, которые ничего не знают о финансах.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Финансово грамотные люди: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1.	</a:t>
            </a:r>
            <a:r>
              <a:rPr lang="en-US" b="1"/>
              <a:t>Ведут учёт доходов и расходов.</a:t>
            </a:r>
            <a:r>
              <a:rPr lang="en-US"/>
              <a:t> Чтобы оценить свои возможности и запланировать покупку, записывайте информацию обо всех ваших расходах. Подумайте о том, как сделать так, чтобы ваши доходы превышали расходы.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2.	</a:t>
            </a:r>
            <a:r>
              <a:rPr lang="en-US" b="1"/>
              <a:t>Тратят меньше, чем зарабатывают.</a:t>
            </a:r>
            <a:r>
              <a:rPr lang="en-US"/>
              <a:t> Нужно стараться тратить меньше, чем зарабатываешь, а если уж пришлось взять в долг – точно просчитать, что сможешь вернуть его вовремя и в полном объёме.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3.	</a:t>
            </a:r>
            <a:r>
              <a:rPr lang="en-US" b="1"/>
              <a:t>Знают свои права.</a:t>
            </a:r>
            <a:r>
              <a:rPr lang="en-US"/>
              <a:t> Вы всегда должны знать, куда обратиться за помощью, если ваши права были нарушены. Например, с вашими деньгами совершили незаконные действия или вам навязывают покупку финансовых услуг. Кроме того, если вы знаете свои права, то риск, что вас обманут, значительно снижается.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4.	</a:t>
            </a:r>
            <a:r>
              <a:rPr lang="en-US" b="1"/>
              <a:t>Имеют сбережения.</a:t>
            </a:r>
            <a:r>
              <a:rPr lang="en-US"/>
              <a:t> В жизни случаются ситуации, когда вам могут понадобиться накопленные деньги (финансовая подушка безопасности): поступление в вуз, увольнение с работы, больничный и т.д. Это не всегда просто сделать, но вы должны стараться откладывать деньги уже сейчас – они могут вам пригодиться.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5.	</a:t>
            </a:r>
            <a:r>
              <a:rPr lang="en-US" b="1"/>
              <a:t>Владеют информацией.</a:t>
            </a:r>
            <a:r>
              <a:rPr lang="en-US"/>
              <a:t> Вы должны знать о том, где можно получить полезную и достоверную информацию о финансовых услугах и инструментах, уметь анализировать её.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6.	</a:t>
            </a:r>
            <a:r>
              <a:rPr lang="en-US" b="1"/>
              <a:t>Умеют выбирать финансовые услуги.</a:t>
            </a:r>
            <a:r>
              <a:rPr lang="en-US"/>
              <a:t> Прежде чем выбрать услугу, необходимо проверить надёжность компании, которая её предлагает. Работайте только с теми компаниями, которые имеют лицензию и внесены в государственный реестр. Сравнивайте условия, предлагаемые различными компаниями, выбирайте наиболее оптимальный вариант.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5" name="Shape 115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Чтобы понять, как управлять своими доходами и расходами, давайте посмотрим, как распоряжаются деньгами взрослые.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>
                <a:solidFill>
                  <a:schemeClr val="dk1"/>
                </a:solidFill>
              </a:rPr>
              <a:t>Интерактивный вопрос:</a:t>
            </a:r>
            <a:r>
              <a:rPr lang="en-US">
                <a:solidFill>
                  <a:schemeClr val="dk1"/>
                </a:solidFill>
              </a:rPr>
              <a:t> А на что тратите деньги вы? Вам хватает на все «хотелки»?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Наверняка вы уже замечали, что нам всегда хочется чего-нибудь нового: смартфон, велосипед, модные джинсы, лонгборд. Но, к сожалению, денег хватает далеко не на все наши желания и мечты.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>
                <a:solidFill>
                  <a:schemeClr val="dk1"/>
                </a:solidFill>
              </a:rPr>
              <a:t>Интерактивный вопрос:</a:t>
            </a:r>
            <a:r>
              <a:rPr lang="en-US">
                <a:solidFill>
                  <a:schemeClr val="dk1"/>
                </a:solidFill>
              </a:rPr>
              <a:t> Что же делать в такой ситуации?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Важно расставлять приоритеты и планировать значимую покупку заранее.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/>
              <a:t>Интерактивный вопрос:</a:t>
            </a:r>
            <a:r>
              <a:rPr lang="en-US"/>
              <a:t> Как вы думаете, сколько процентов населения Земли имеют способности к ведению собственного бизнеса?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Всего 2% людей склоны создавать собственный бизнес и вести предпринимательскую деятельность. Если вы уверены в своей бизнес-идее, то действуйте – создавайте своё дело. Это ваше решение.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Но что делать, если у вас нет склонности к ведению самостоятельного бизнеса, и вы предпочитаете стать хорошим специалистом и работать в какой-нибудь компании? Как тогда достичь финансовой уверенности? Необходимо соблюдать три обязательных правила: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1.	Дисциплина (удержаться от соблазна сразу потратить деньги)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2.	Расстановка приоритетов (знать, что тебе действительно нужно)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3.	Контроль рисков (выбор компании, чтение договора, сравнение альтернатив)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98" name="Shape 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С возрастом наши цели меняются и становятся масштабнее. Примерно вот так это происходит на протяжении жизни человека.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/>
              <a:t>Интерактивный вопрос</a:t>
            </a:r>
            <a:r>
              <a:rPr lang="en-US"/>
              <a:t>: Как вы думаете, когда вы создадите свою семью, что правильнее – взять ипотеку, снять квартиру или жить с родителями? 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На самом деле, единственно верного ответа на этот вопрос не существует, у всех свои жизненные обстоятельства и за любое из этих решений нужно платить – деньгами за ипотечный кредит или съёмную квартиру, ограничением свободы за жизнь с родителями.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Это решение – ваше, каким бы оно ни было, и именно вы несёте за него ответственность.</a:t>
            </a:r>
          </a:p>
          <a:p>
            <a:pPr marL="0" marR="0" lvl="0" indent="-69850" algn="l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1" name="Shape 171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Итак, цель определена. Теперь давайте разберёмся, с чего необходимо начинать планирование желанной покупки, или как составить личный финансовый план. 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Личный финансовый план - это план действий, который поможет вам накопить или заработать деньги на желанную вещь (цель).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>
                <a:solidFill>
                  <a:schemeClr val="dk1"/>
                </a:solidFill>
              </a:rPr>
              <a:t>Интерактивный вопрос:</a:t>
            </a:r>
            <a:r>
              <a:rPr lang="en-US">
                <a:solidFill>
                  <a:schemeClr val="dk1"/>
                </a:solidFill>
              </a:rPr>
              <a:t> Вы пытались вести учёт ваших карманных денег?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Что такое финансовая цель? Сумма денег, необходимая для осуществления задуманного. Теперь давайте поймём, что нам необходимо сделать, чтобы приблизиться к своей цели? (Далее перечисляем этапы планирования, указанные на слайде.) 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Давайте рассмотрим простой пример личного финансового плана. Задумывались ли вы когда-нибудь, что было бы, если бы вы тратили только часть карманных денег, а остаток откладывали – копили? Предположим, что каждый день вы получаете 100 рублей (сумма может быть разной, в зависимости от уровня школы). Тратьте 50 рублей, а оставшиеся 50 – откладывайте. За 5 дней учебной недели вы накопите 250 рублей. За 4 недели у вас накопится 1 000 рублей. За 9 месяцев учебного года у вас будет 9 000 рублей. Достаточная сумма для покупки, например, электронной книги (в зависимости от уровня школы предметы могут меняться). Может быть  и ещё больше. Например, если вы получаете подарки деньгами. Сложив те суммы, которые мы с вами видим в таблице, мы получаем 15 000 свободных денег, которые можем потратить на свою цель или продолжить копить. Заметьте, мы не выпрашиваем у родителей купить нам какую-либо вещь, мы можем сделать это сами, исходя из наших накоплений. 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>
                <a:solidFill>
                  <a:schemeClr val="dk1"/>
                </a:solidFill>
              </a:rPr>
              <a:t>Интерактивный вопрос</a:t>
            </a:r>
            <a:r>
              <a:rPr lang="en-US">
                <a:solidFill>
                  <a:schemeClr val="dk1"/>
                </a:solidFill>
              </a:rPr>
              <a:t>: А если покупать нам ничего не нужно, то что же нам делать с накопленными деньгами – держать их под подушкой? </a:t>
            </a: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Помимо покупки нужной вещи, мы также можем заставить деньги немного поработать.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Shape 387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Давайте подведём итог нашего занятия. Чтобы реализовать свои финансовые цели, необходимо хорошо разбираться в теме финансов. Если вы начнёте интересоваться финансовым миром уже сейчас, то вы скорее научитесь управлять своими финансами.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 u="sng"/>
              <a:t>Интерактивный вопрос:</a:t>
            </a:r>
            <a:r>
              <a:rPr lang="en-US"/>
              <a:t> Что именно нам необходимо делать, чтобы стать финансово грамотным человеком?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r>
              <a:rPr lang="en-US"/>
              <a:t>Сегодня мы поговорили о базовых вещах, которые должен знать каждый финансово грамотный человек. Пусть у вас всё получится. Спасибо за ваше внимание!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91666"/>
              <a:buFont typeface="Arial"/>
              <a:buNone/>
            </a:pPr>
            <a:endParaRPr/>
          </a:p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8" name="Shape 3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Shape 305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1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/>
              <a:t>Чтобы не потерять деньги, вам необходимо запомнить несколько обязательных правил. (Перечисляем основные правила.)</a:t>
            </a:r>
          </a:p>
        </p:txBody>
      </p:sp>
      <p:sp>
        <p:nvSpPr>
          <p:cNvPr id="306" name="Shape 30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>
            <a:spLocks noGrp="1"/>
          </p:cNvSpPr>
          <p:nvPr>
            <p:ph type="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body" idx="1"/>
          </p:nvPr>
        </p:nvSpPr>
        <p:spPr>
          <a:xfrm>
            <a:off x="1371600" y="2914650"/>
            <a:ext cx="6400799" cy="13144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45720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91440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137160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1828800" algn="ctr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722312" y="3305176"/>
            <a:ext cx="7772400" cy="102155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722312" y="2180033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4572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9144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1371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18288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599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651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90575" marR="0" lvl="1" indent="-15557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34439" marR="0" lvl="2" indent="-142239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27200" marR="0" lvl="3" indent="-1778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84400" marR="0" lvl="4" indent="-1778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Ca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>
            <a:spLocks noGrp="1"/>
          </p:cNvSpPr>
          <p:nvPr>
            <p:ph type="title"/>
          </p:nvPr>
        </p:nvSpPr>
        <p:spPr>
          <a:xfrm>
            <a:off x="457200" y="204785"/>
            <a:ext cx="3008314" cy="87153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314" cy="35182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icture with Capti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0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20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Shape 42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4572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9144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13716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18288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Vertical Tex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ertical Title and 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>
            <a:spLocks noGrp="1"/>
          </p:cNvSpPr>
          <p:nvPr>
            <p:ph type="title"/>
          </p:nvPr>
        </p:nvSpPr>
        <p:spPr>
          <a:xfrm>
            <a:off x="6629400" y="205978"/>
            <a:ext cx="2057400" cy="438864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body" idx="1"/>
          </p:nvPr>
        </p:nvSpPr>
        <p:spPr>
          <a:xfrm>
            <a:off x="457200" y="205978"/>
            <a:ext cx="6019799" cy="438864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783771" marR="0" lvl="1" indent="-123371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219200" marR="0" lvl="2" indent="-101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737360" marR="0" lvl="3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–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194560" marR="0" lvl="4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»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651760" marR="0" lvl="5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108960" marR="0" lvl="6" indent="-16256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566159" marR="0" lvl="7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023359" marR="0" lvl="8" indent="-162559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22817" y="4769564"/>
            <a:ext cx="263982" cy="26924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ct val="250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88888"/>
                </a:buClr>
                <a:buSzPct val="25000"/>
                <a:buFont typeface="Calibri"/>
                <a:buNone/>
              </a:pPr>
              <a:t>‹#›</a:t>
            </a:fld>
            <a:endParaRPr lang="en-US"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5" r:id="rId6"/>
    <p:sldLayoutId id="2147483656" r:id="rId7"/>
    <p:sldLayoutId id="2147483657" r:id="rId8"/>
    <p:sldLayoutId id="2147483658" r:id="rId9"/>
  </p:sldLayoutIdLst>
  <p:transition spd="med">
    <p:wipe dir="r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2311125" y="234675"/>
            <a:ext cx="4521600" cy="4521600"/>
          </a:xfrm>
          <a:prstGeom prst="ellipse">
            <a:avLst/>
          </a:prstGeom>
          <a:solidFill>
            <a:srgbClr val="F3D9C7">
              <a:alpha val="4085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pic>
        <p:nvPicPr>
          <p:cNvPr id="58" name="Shape 58"/>
          <p:cNvPicPr preferRelativeResize="0"/>
          <p:nvPr/>
        </p:nvPicPr>
        <p:blipFill rotWithShape="1">
          <a:blip r:embed="rId3">
            <a:alphaModFix/>
          </a:blip>
          <a:srcRect r="42831"/>
          <a:stretch/>
        </p:blipFill>
        <p:spPr>
          <a:xfrm>
            <a:off x="844600" y="427220"/>
            <a:ext cx="1906150" cy="39948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Shape 59"/>
          <p:cNvPicPr preferRelativeResize="0"/>
          <p:nvPr/>
        </p:nvPicPr>
        <p:blipFill rotWithShape="1">
          <a:blip r:embed="rId3">
            <a:alphaModFix/>
          </a:blip>
          <a:srcRect l="64237" r="-1783"/>
          <a:stretch/>
        </p:blipFill>
        <p:spPr>
          <a:xfrm>
            <a:off x="6544650" y="232348"/>
            <a:ext cx="1276000" cy="4099809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Shape 60"/>
          <p:cNvSpPr txBox="1"/>
          <p:nvPr/>
        </p:nvSpPr>
        <p:spPr>
          <a:xfrm>
            <a:off x="2570812" y="3462728"/>
            <a:ext cx="5074171" cy="147653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1000"/>
              </a:spcBef>
              <a:spcAft>
                <a:spcPts val="2000"/>
              </a:spcAft>
              <a:buNone/>
            </a:pPr>
            <a:r>
              <a:rPr lang="en-US" sz="2000" b="1" i="1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Зачем</a:t>
            </a:r>
            <a:r>
              <a:rPr lang="en-US" sz="2000" b="1" i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000" b="1" i="1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быть</a:t>
            </a:r>
            <a:r>
              <a:rPr lang="en-US" sz="2000" b="1" i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 </a:t>
            </a:r>
            <a:r>
              <a:rPr lang="en-US" sz="2000" b="1" i="1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финансово</a:t>
            </a:r>
            <a:r>
              <a:rPr lang="en-US" sz="2000" b="1" i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/>
            </a:r>
            <a:br>
              <a:rPr lang="en-US" sz="2000" b="1" i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</a:br>
            <a:r>
              <a:rPr lang="en-US" sz="2000" b="1" i="1" dirty="0" err="1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грамотным</a:t>
            </a:r>
            <a:r>
              <a:rPr lang="en-US" sz="2000" b="1" i="1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?</a:t>
            </a:r>
            <a:endParaRPr lang="ru-RU" sz="2000" b="1" i="1" dirty="0">
              <a:solidFill>
                <a:schemeClr val="dk1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lvl="0" algn="ctr" rtl="0">
              <a:spcBef>
                <a:spcPts val="1000"/>
              </a:spcBef>
              <a:spcAft>
                <a:spcPts val="2000"/>
              </a:spcAft>
              <a:buNone/>
            </a:pPr>
            <a:endParaRPr lang="en-US" b="1" i="1" dirty="0">
              <a:solidFill>
                <a:schemeClr val="dk1"/>
              </a:solidFill>
              <a:latin typeface="Times New Roman" pitchFamily="18" charset="0"/>
              <a:ea typeface="Georgia"/>
              <a:cs typeface="Times New Roman" pitchFamily="18" charset="0"/>
              <a:sym typeface="Georgia"/>
            </a:endParaRPr>
          </a:p>
        </p:txBody>
      </p:sp>
      <p:sp>
        <p:nvSpPr>
          <p:cNvPr id="61" name="Shape 61"/>
          <p:cNvSpPr txBox="1"/>
          <p:nvPr/>
        </p:nvSpPr>
        <p:spPr>
          <a:xfrm>
            <a:off x="2357850" y="1304200"/>
            <a:ext cx="4428300" cy="1248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1000"/>
              </a:spcBef>
              <a:spcAft>
                <a:spcPts val="2000"/>
              </a:spcAft>
              <a:buNone/>
            </a:pPr>
            <a:r>
              <a:rPr lang="en-US" sz="3500" b="1" dirty="0">
                <a:solidFill>
                  <a:schemeClr val="dk1"/>
                </a:solidFill>
              </a:rPr>
              <a:t>С ДЕНЬГАМИ</a:t>
            </a:r>
          </a:p>
        </p:txBody>
      </p:sp>
      <p:sp>
        <p:nvSpPr>
          <p:cNvPr id="62" name="Shape 62"/>
          <p:cNvSpPr txBox="1"/>
          <p:nvPr/>
        </p:nvSpPr>
        <p:spPr>
          <a:xfrm>
            <a:off x="2357850" y="1987000"/>
            <a:ext cx="4428300" cy="1248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spcBef>
                <a:spcPts val="1000"/>
              </a:spcBef>
              <a:spcAft>
                <a:spcPts val="2000"/>
              </a:spcAft>
              <a:buNone/>
            </a:pPr>
            <a:r>
              <a:rPr lang="en-US" sz="7500" b="1" dirty="0">
                <a:solidFill>
                  <a:schemeClr val="dk1"/>
                </a:solidFill>
              </a:rPr>
              <a:t>НА</a:t>
            </a:r>
            <a:r>
              <a:rPr lang="en-US" sz="3600" b="1" dirty="0">
                <a:solidFill>
                  <a:schemeClr val="dk1"/>
                </a:solidFill>
              </a:rPr>
              <a:t> </a:t>
            </a:r>
            <a:r>
              <a:rPr lang="en-US" sz="7500" b="1" dirty="0">
                <a:solidFill>
                  <a:schemeClr val="dk1"/>
                </a:solidFill>
              </a:rPr>
              <a:t>ТЫ</a:t>
            </a:r>
          </a:p>
        </p:txBody>
      </p:sp>
      <p:cxnSp>
        <p:nvCxnSpPr>
          <p:cNvPr id="63" name="Shape 63"/>
          <p:cNvCxnSpPr/>
          <p:nvPr/>
        </p:nvCxnSpPr>
        <p:spPr>
          <a:xfrm>
            <a:off x="4143475" y="3197100"/>
            <a:ext cx="857100" cy="0"/>
          </a:xfrm>
          <a:prstGeom prst="straightConnector1">
            <a:avLst/>
          </a:prstGeom>
          <a:noFill/>
          <a:ln w="19050" cap="flat" cmpd="sng">
            <a:solidFill>
              <a:srgbClr val="999999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  <p:transition spd="med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ctrTitle" idx="4294967295"/>
          </p:nvPr>
        </p:nvSpPr>
        <p:spPr>
          <a:xfrm>
            <a:off x="0" y="35225"/>
            <a:ext cx="91440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3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</a:t>
            </a:r>
            <a:r>
              <a:rPr lang="en-US" sz="3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узнаете</a:t>
            </a:r>
            <a:r>
              <a:rPr lang="en-US" sz="3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000" i="1" u="none" strike="noStrike" cap="none" dirty="0" err="1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как</a:t>
            </a:r>
            <a:r>
              <a:rPr lang="en-US" sz="3000" i="1" u="none" strike="noStrike" cap="none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:</a:t>
            </a:r>
          </a:p>
        </p:txBody>
      </p:sp>
      <p:sp>
        <p:nvSpPr>
          <p:cNvPr id="70" name="Shape 70"/>
          <p:cNvSpPr/>
          <p:nvPr/>
        </p:nvSpPr>
        <p:spPr>
          <a:xfrm>
            <a:off x="428400" y="1126700"/>
            <a:ext cx="1457100" cy="780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 b="0" i="0" u="none" strike="noStrike" cap="none" dirty="0" err="1">
                <a:solidFill>
                  <a:srgbClr val="000000"/>
                </a:solidFill>
              </a:rPr>
              <a:t>Управлять</a:t>
            </a:r>
            <a:r>
              <a:rPr lang="en-US" b="0" i="0" u="none" strike="noStrike" cap="none" dirty="0">
                <a:solidFill>
                  <a:srgbClr val="000000"/>
                </a:solidFill>
              </a:rPr>
              <a:t> </a:t>
            </a:r>
            <a:r>
              <a:rPr lang="en-US" b="0" i="0" u="none" strike="noStrike" cap="none" dirty="0" err="1">
                <a:solidFill>
                  <a:srgbClr val="000000"/>
                </a:solidFill>
              </a:rPr>
              <a:t>расходами</a:t>
            </a:r>
            <a:r>
              <a:rPr lang="en-US" b="0" i="0" u="none" strike="noStrike" cap="none" dirty="0">
                <a:solidFill>
                  <a:srgbClr val="000000"/>
                </a:solidFill>
              </a:rPr>
              <a:t> </a:t>
            </a:r>
            <a:br>
              <a:rPr lang="en-US" b="0" i="0" u="none" strike="noStrike" cap="none" dirty="0">
                <a:solidFill>
                  <a:srgbClr val="000000"/>
                </a:solidFill>
              </a:rPr>
            </a:br>
            <a:r>
              <a:rPr lang="en-US" b="0" i="0" u="none" strike="noStrike" cap="none" dirty="0">
                <a:solidFill>
                  <a:srgbClr val="000000"/>
                </a:solidFill>
              </a:rPr>
              <a:t>и </a:t>
            </a:r>
            <a:r>
              <a:rPr lang="en-US" b="0" i="0" u="none" strike="noStrike" cap="none" dirty="0" err="1">
                <a:solidFill>
                  <a:srgbClr val="000000"/>
                </a:solidFill>
              </a:rPr>
              <a:t>доходами</a:t>
            </a:r>
            <a:endParaRPr lang="en-US" b="0" i="0" u="none" strike="noStrike" cap="none" dirty="0">
              <a:solidFill>
                <a:srgbClr val="000000"/>
              </a:solidFill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dirty="0"/>
          </a:p>
        </p:txBody>
      </p:sp>
      <p:pic>
        <p:nvPicPr>
          <p:cNvPr id="71" name="Shape 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65699" y="2318625"/>
            <a:ext cx="5046873" cy="2530149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Shape 72"/>
          <p:cNvSpPr/>
          <p:nvPr/>
        </p:nvSpPr>
        <p:spPr>
          <a:xfrm>
            <a:off x="2036175" y="1126700"/>
            <a:ext cx="1344900" cy="780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Составлять финансовый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план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3304725" y="1126700"/>
            <a:ext cx="2186700" cy="780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Пользоваться 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финансовыми инструментами 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и услугами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74" name="Shape 74"/>
          <p:cNvSpPr/>
          <p:nvPr/>
        </p:nvSpPr>
        <p:spPr>
          <a:xfrm>
            <a:off x="5415225" y="1126700"/>
            <a:ext cx="1597500" cy="780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Избегать финансовых ошибок и понимать риски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75" name="Shape 75"/>
          <p:cNvSpPr/>
          <p:nvPr/>
        </p:nvSpPr>
        <p:spPr>
          <a:xfrm>
            <a:off x="7069600" y="1126700"/>
            <a:ext cx="1693500" cy="780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Отстаивать свои права в мире финансов</a:t>
            </a:r>
          </a:p>
        </p:txBody>
      </p:sp>
    </p:spTree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latin typeface="Arial" pitchFamily="34" charset="0"/>
                <a:cs typeface="Arial" pitchFamily="34" charset="0"/>
              </a:rPr>
              <a:t>Цель и задачи проекта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ru-RU" sz="2000" b="1" dirty="0">
                <a:latin typeface="+mn-lt"/>
              </a:rPr>
              <a:t>Цель</a:t>
            </a:r>
            <a:r>
              <a:rPr lang="ru-RU" sz="2000" dirty="0">
                <a:latin typeface="+mn-lt"/>
              </a:rPr>
              <a:t>: формирование основ грамотного финансового поведения и стратегического мышления подростков</a:t>
            </a:r>
          </a:p>
          <a:p>
            <a:pPr>
              <a:buNone/>
            </a:pPr>
            <a:r>
              <a:rPr lang="ru-RU" sz="2000" b="1" dirty="0">
                <a:latin typeface="+mn-lt"/>
              </a:rPr>
              <a:t>Задачи: 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1. Рассмотреть понятие финансовой грамотности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2. Сформировать правильное отношение к деньгам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3. Выяснить способы повышения финансовой грамотности</a:t>
            </a:r>
          </a:p>
          <a:p>
            <a:pPr>
              <a:buNone/>
            </a:pPr>
            <a:endParaRPr lang="ru-RU" sz="2000" dirty="0">
              <a:latin typeface="+mn-lt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>
                <a:latin typeface="+mn-lt"/>
              </a:rPr>
              <a:t>Определение финансовой грамотности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4715" y="1200150"/>
            <a:ext cx="8252085" cy="3394472"/>
          </a:xfrm>
        </p:spPr>
        <p:txBody>
          <a:bodyPr/>
          <a:lstStyle/>
          <a:p>
            <a:pPr>
              <a:buNone/>
            </a:pPr>
            <a:r>
              <a:rPr lang="ru-RU" sz="2000" dirty="0">
                <a:latin typeface="+mn-lt"/>
              </a:rPr>
              <a:t>  это способность глубоко понимать законы денег и действовать согласно им;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  это желание учиться и улучшать свои знания в области финансов;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  это отсутствие боязни вложить средства во что-либо или воспользоваться выгодным предложением;</a:t>
            </a:r>
          </a:p>
          <a:p>
            <a:pPr>
              <a:buNone/>
            </a:pPr>
            <a:r>
              <a:rPr lang="ru-RU" sz="2000" dirty="0">
                <a:latin typeface="+mn-lt"/>
              </a:rPr>
              <a:t>  это знание того, что у финансовой грамотности огромное количество составляющих, каждая из которых ведет к тому, чтобы успешно управлять своими деньгами и зарабатывать пассивный доход;</a:t>
            </a:r>
          </a:p>
          <a:p>
            <a:pPr>
              <a:buNone/>
            </a:pPr>
            <a:endParaRPr lang="ru-RU" sz="2000" dirty="0">
              <a:latin typeface="+mn-lt"/>
            </a:endParaRPr>
          </a:p>
          <a:p>
            <a:pPr>
              <a:buNone/>
            </a:pPr>
            <a:endParaRPr lang="ru-RU" sz="3000" dirty="0">
              <a:latin typeface="+mn-lt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ctrTitle" idx="4294967295"/>
          </p:nvPr>
        </p:nvSpPr>
        <p:spPr>
          <a:xfrm>
            <a:off x="0" y="-14350"/>
            <a:ext cx="91440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Что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отличает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i="1" u="none" strike="noStrike" cap="none" dirty="0" err="1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финансово</a:t>
            </a: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грамотного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человека</a:t>
            </a:r>
            <a:r>
              <a:rPr lang="ru-RU" sz="2000" b="1" dirty="0">
                <a:latin typeface="Arial"/>
                <a:ea typeface="Arial"/>
                <a:cs typeface="Arial"/>
                <a:sym typeface="Arial"/>
              </a:rPr>
              <a:t> или главные </a:t>
            </a:r>
            <a:br>
              <a:rPr lang="ru-RU" sz="2000" b="1" dirty="0">
                <a:latin typeface="Arial"/>
                <a:ea typeface="Arial"/>
                <a:cs typeface="Arial"/>
                <a:sym typeface="Arial"/>
              </a:rPr>
            </a:br>
            <a:r>
              <a:rPr lang="ru-RU" sz="2000" b="1" dirty="0">
                <a:latin typeface="Arial"/>
                <a:ea typeface="Arial"/>
                <a:cs typeface="Arial"/>
                <a:sym typeface="Arial"/>
              </a:rPr>
              <a:t>навыки финансово грамотных подростков?</a:t>
            </a:r>
            <a:endParaRPr lang="en-US" sz="20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" name="Shape 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6916" y="1136929"/>
            <a:ext cx="1202692" cy="3280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Shape 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6532" y="1118737"/>
            <a:ext cx="733765" cy="73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Shape 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50258" y="2006453"/>
            <a:ext cx="733765" cy="73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Shape 8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253882" y="3177056"/>
            <a:ext cx="733765" cy="73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Shape 8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463510" y="1118737"/>
            <a:ext cx="733765" cy="73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Shape 8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043568" y="2026062"/>
            <a:ext cx="733765" cy="733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Shape 8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545402" y="3214615"/>
            <a:ext cx="733765" cy="73376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Shape 89"/>
          <p:cNvSpPr/>
          <p:nvPr/>
        </p:nvSpPr>
        <p:spPr>
          <a:xfrm>
            <a:off x="1790649" y="1906475"/>
            <a:ext cx="1748100" cy="719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Ведёт учет доходов </a:t>
            </a:r>
            <a:br>
              <a:rPr lang="en-US"/>
            </a:br>
            <a:r>
              <a:rPr lang="en-US"/>
              <a:t>и расходов</a:t>
            </a:r>
          </a:p>
        </p:txBody>
      </p:sp>
      <p:sp>
        <p:nvSpPr>
          <p:cNvPr id="90" name="Shape 90"/>
          <p:cNvSpPr/>
          <p:nvPr/>
        </p:nvSpPr>
        <p:spPr>
          <a:xfrm>
            <a:off x="555982" y="2821614"/>
            <a:ext cx="1343100" cy="4377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Знает свои права</a:t>
            </a:r>
          </a:p>
        </p:txBody>
      </p:sp>
      <p:sp>
        <p:nvSpPr>
          <p:cNvPr id="91" name="Shape 91"/>
          <p:cNvSpPr/>
          <p:nvPr/>
        </p:nvSpPr>
        <p:spPr>
          <a:xfrm>
            <a:off x="1710775" y="4010175"/>
            <a:ext cx="1797000" cy="719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Владеет актуальной информацией </a:t>
            </a:r>
            <a:br>
              <a:rPr lang="en-US"/>
            </a:br>
            <a:r>
              <a:rPr lang="en-US"/>
              <a:t>о финансах</a:t>
            </a:r>
          </a:p>
        </p:txBody>
      </p:sp>
      <p:sp>
        <p:nvSpPr>
          <p:cNvPr id="92" name="Shape 92"/>
          <p:cNvSpPr/>
          <p:nvPr/>
        </p:nvSpPr>
        <p:spPr>
          <a:xfrm>
            <a:off x="5109225" y="4010175"/>
            <a:ext cx="1662600" cy="719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Умеет выбирать финансовые услуги</a:t>
            </a:r>
          </a:p>
        </p:txBody>
      </p:sp>
      <p:sp>
        <p:nvSpPr>
          <p:cNvPr id="93" name="Shape 93"/>
          <p:cNvSpPr/>
          <p:nvPr/>
        </p:nvSpPr>
        <p:spPr>
          <a:xfrm>
            <a:off x="6533400" y="2821625"/>
            <a:ext cx="1748100" cy="4377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Тратит меньше, </a:t>
            </a:r>
            <a:br>
              <a:rPr lang="en-US"/>
            </a:br>
            <a:r>
              <a:rPr lang="en-US"/>
              <a:t>чем зарабатывает</a:t>
            </a:r>
          </a:p>
        </p:txBody>
      </p:sp>
      <p:sp>
        <p:nvSpPr>
          <p:cNvPr id="94" name="Shape 94"/>
          <p:cNvSpPr/>
          <p:nvPr/>
        </p:nvSpPr>
        <p:spPr>
          <a:xfrm>
            <a:off x="5164580" y="1906478"/>
            <a:ext cx="1343100" cy="719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/>
              <a:t>Имеет</a:t>
            </a:r>
            <a:br>
              <a:rPr lang="en-US"/>
            </a:br>
            <a:r>
              <a:rPr lang="en-US"/>
              <a:t>сбережения</a:t>
            </a:r>
          </a:p>
        </p:txBody>
      </p:sp>
    </p:spTree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Shape 1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24225" y="1887700"/>
            <a:ext cx="2517201" cy="274374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Shape 118"/>
          <p:cNvSpPr/>
          <p:nvPr/>
        </p:nvSpPr>
        <p:spPr>
          <a:xfrm>
            <a:off x="1545200" y="2228525"/>
            <a:ext cx="1077600" cy="3243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Транспорт</a:t>
            </a: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9" name="Shape 1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33850" y="2081900"/>
            <a:ext cx="2040550" cy="1769174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Shape 121"/>
          <p:cNvSpPr txBox="1">
            <a:spLocks noGrp="1"/>
          </p:cNvSpPr>
          <p:nvPr>
            <p:ph type="ctrTitle" idx="4294967295"/>
          </p:nvPr>
        </p:nvSpPr>
        <p:spPr>
          <a:xfrm>
            <a:off x="0" y="-14350"/>
            <a:ext cx="91440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 dirty="0" err="1">
                <a:latin typeface="Arial"/>
                <a:ea typeface="Arial"/>
                <a:cs typeface="Arial"/>
                <a:sym typeface="Arial"/>
              </a:rPr>
              <a:t>Как</a:t>
            </a: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dirty="0" err="1">
                <a:latin typeface="Arial"/>
                <a:ea typeface="Arial"/>
                <a:cs typeface="Arial"/>
                <a:sym typeface="Arial"/>
              </a:rPr>
              <a:t>распоряжаются</a:t>
            </a:r>
            <a:r>
              <a:rPr lang="en-US" sz="2000" b="1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dirty="0" err="1">
                <a:latin typeface="Arial"/>
                <a:ea typeface="Arial"/>
                <a:cs typeface="Arial"/>
                <a:sym typeface="Arial"/>
              </a:rPr>
              <a:t>деньгами</a:t>
            </a:r>
            <a:r>
              <a:rPr lang="en-US" sz="20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i="1" dirty="0" err="1">
                <a:latin typeface="Georgia"/>
                <a:ea typeface="Georgia"/>
                <a:cs typeface="Georgia"/>
                <a:sym typeface="Georgia"/>
              </a:rPr>
              <a:t>взрослые</a:t>
            </a:r>
            <a:r>
              <a:rPr lang="en-US" sz="2000" i="1" u="none" strike="noStrike" cap="none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?</a:t>
            </a:r>
          </a:p>
        </p:txBody>
      </p:sp>
      <p:sp>
        <p:nvSpPr>
          <p:cNvPr id="122" name="Shape 122"/>
          <p:cNvSpPr/>
          <p:nvPr/>
        </p:nvSpPr>
        <p:spPr>
          <a:xfrm>
            <a:off x="491725" y="1719700"/>
            <a:ext cx="2950500" cy="300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Развлечения и путешествия</a:t>
            </a:r>
          </a:p>
          <a:p>
            <a:pPr lvl="0" algn="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algn="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lvl="0" algn="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R="0" lvl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Shape 123"/>
          <p:cNvSpPr txBox="1"/>
          <p:nvPr/>
        </p:nvSpPr>
        <p:spPr>
          <a:xfrm>
            <a:off x="5838875" y="1296025"/>
            <a:ext cx="3000900" cy="747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>
                <a:solidFill>
                  <a:schemeClr val="dk1"/>
                </a:solidFill>
              </a:rPr>
              <a:t>Оплата товаров и услуг 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(продукты, одежда, парикмахер)</a:t>
            </a:r>
          </a:p>
        </p:txBody>
      </p:sp>
      <p:cxnSp>
        <p:nvCxnSpPr>
          <p:cNvPr id="124" name="Shape 124"/>
          <p:cNvCxnSpPr/>
          <p:nvPr/>
        </p:nvCxnSpPr>
        <p:spPr>
          <a:xfrm rot="10800000" flipH="1">
            <a:off x="5210375" y="1572800"/>
            <a:ext cx="628500" cy="6024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25" name="Shape 125"/>
          <p:cNvCxnSpPr/>
          <p:nvPr/>
        </p:nvCxnSpPr>
        <p:spPr>
          <a:xfrm flipH="1">
            <a:off x="2725650" y="3416400"/>
            <a:ext cx="154200" cy="345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26" name="Shape 126"/>
          <p:cNvCxnSpPr/>
          <p:nvPr/>
        </p:nvCxnSpPr>
        <p:spPr>
          <a:xfrm rot="10800000">
            <a:off x="2675125" y="2386025"/>
            <a:ext cx="372300" cy="1296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sp>
        <p:nvSpPr>
          <p:cNvPr id="127" name="Shape 127"/>
          <p:cNvSpPr txBox="1"/>
          <p:nvPr/>
        </p:nvSpPr>
        <p:spPr>
          <a:xfrm>
            <a:off x="122825" y="3380550"/>
            <a:ext cx="2571300" cy="641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>
                <a:solidFill>
                  <a:schemeClr val="dk1"/>
                </a:solidFill>
              </a:rPr>
              <a:t>Обязательные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платежи и взносы (коммунальные услуги)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4415544" y="3051432"/>
            <a:ext cx="1111978" cy="29914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chemeClr val="dk1"/>
                </a:solidFill>
                <a:latin typeface="Georgia"/>
                <a:ea typeface="Georgia"/>
                <a:cs typeface="Georgia"/>
                <a:sym typeface="Georgia"/>
              </a:rPr>
              <a:t>60 %</a:t>
            </a:r>
          </a:p>
        </p:txBody>
      </p:sp>
      <p:sp>
        <p:nvSpPr>
          <p:cNvPr id="129" name="Shape 129"/>
          <p:cNvSpPr txBox="1"/>
          <p:nvPr/>
        </p:nvSpPr>
        <p:spPr>
          <a:xfrm>
            <a:off x="3365825" y="3255123"/>
            <a:ext cx="831300" cy="299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15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18</a:t>
            </a:r>
            <a:r>
              <a:rPr lang="en-US" sz="1500" dirty="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%</a:t>
            </a:r>
          </a:p>
        </p:txBody>
      </p:sp>
      <p:sp>
        <p:nvSpPr>
          <p:cNvPr id="130" name="Shape 130"/>
          <p:cNvSpPr txBox="1"/>
          <p:nvPr/>
        </p:nvSpPr>
        <p:spPr>
          <a:xfrm>
            <a:off x="3365816" y="2682984"/>
            <a:ext cx="831300" cy="299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1500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10 %</a:t>
            </a:r>
          </a:p>
        </p:txBody>
      </p:sp>
      <p:sp>
        <p:nvSpPr>
          <p:cNvPr id="131" name="Shape 131"/>
          <p:cNvSpPr txBox="1"/>
          <p:nvPr/>
        </p:nvSpPr>
        <p:spPr>
          <a:xfrm>
            <a:off x="3643851" y="2301565"/>
            <a:ext cx="699900" cy="2991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rPr>
              <a:t>7 %</a:t>
            </a:r>
          </a:p>
        </p:txBody>
      </p:sp>
      <p:sp>
        <p:nvSpPr>
          <p:cNvPr id="132" name="Shape 132"/>
          <p:cNvSpPr txBox="1"/>
          <p:nvPr/>
        </p:nvSpPr>
        <p:spPr>
          <a:xfrm>
            <a:off x="3365725" y="1019125"/>
            <a:ext cx="1457100" cy="276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>
                <a:solidFill>
                  <a:schemeClr val="dk1"/>
                </a:solidFill>
              </a:rPr>
              <a:t>Сбережения</a:t>
            </a:r>
          </a:p>
        </p:txBody>
      </p:sp>
      <p:sp>
        <p:nvSpPr>
          <p:cNvPr id="133" name="Shape 133"/>
          <p:cNvSpPr txBox="1"/>
          <p:nvPr/>
        </p:nvSpPr>
        <p:spPr>
          <a:xfrm>
            <a:off x="2675125" y="1378812"/>
            <a:ext cx="1344600" cy="300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15000"/>
              </a:lnSpc>
              <a:spcBef>
                <a:spcPts val="0"/>
              </a:spcBef>
              <a:buNone/>
            </a:pPr>
            <a:r>
              <a:rPr lang="en-US">
                <a:solidFill>
                  <a:schemeClr val="dk1"/>
                </a:solidFill>
              </a:rPr>
              <a:t>Образование</a:t>
            </a:r>
          </a:p>
        </p:txBody>
      </p:sp>
      <p:cxnSp>
        <p:nvCxnSpPr>
          <p:cNvPr id="134" name="Shape 134"/>
          <p:cNvCxnSpPr/>
          <p:nvPr/>
        </p:nvCxnSpPr>
        <p:spPr>
          <a:xfrm>
            <a:off x="3442225" y="1921000"/>
            <a:ext cx="70500" cy="987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35" name="Shape 135"/>
          <p:cNvCxnSpPr/>
          <p:nvPr/>
        </p:nvCxnSpPr>
        <p:spPr>
          <a:xfrm>
            <a:off x="3873250" y="1651075"/>
            <a:ext cx="38400" cy="1734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36" name="Shape 136"/>
          <p:cNvCxnSpPr>
            <a:endCxn id="132" idx="2"/>
          </p:cNvCxnSpPr>
          <p:nvPr/>
        </p:nvCxnSpPr>
        <p:spPr>
          <a:xfrm rot="10800000">
            <a:off x="4094275" y="1296025"/>
            <a:ext cx="26700" cy="5022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</p:spTree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/>
        </p:nvSpPr>
        <p:spPr>
          <a:xfrm>
            <a:off x="691550" y="1088150"/>
            <a:ext cx="3605700" cy="3605700"/>
          </a:xfrm>
          <a:prstGeom prst="ellipse">
            <a:avLst/>
          </a:prstGeom>
          <a:solidFill>
            <a:srgbClr val="F3D9C7">
              <a:alpha val="4085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1" name="Shape 101"/>
          <p:cNvSpPr/>
          <p:nvPr/>
        </p:nvSpPr>
        <p:spPr>
          <a:xfrm>
            <a:off x="5720824" y="3435212"/>
            <a:ext cx="1358699" cy="410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ru-RU" sz="17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Выбирать лучшее</a:t>
            </a:r>
            <a:r>
              <a:rPr lang="en-US" sz="17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700" dirty="0"/>
          </a:p>
        </p:txBody>
      </p:sp>
      <p:sp>
        <p:nvSpPr>
          <p:cNvPr id="102" name="Shape 102"/>
          <p:cNvSpPr txBox="1">
            <a:spLocks noGrp="1"/>
          </p:cNvSpPr>
          <p:nvPr>
            <p:ph type="ctrTitle" idx="4294967295"/>
          </p:nvPr>
        </p:nvSpPr>
        <p:spPr>
          <a:xfrm>
            <a:off x="0" y="-14350"/>
            <a:ext cx="91440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ru-RU" sz="2000" b="1" dirty="0">
                <a:latin typeface="Arial"/>
                <a:ea typeface="Arial"/>
                <a:cs typeface="Arial"/>
                <a:sym typeface="Arial"/>
              </a:rPr>
              <a:t>Способы повышения финансовой грамотности</a:t>
            </a:r>
            <a:endParaRPr lang="en-US" sz="20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Shape 104"/>
          <p:cNvSpPr/>
          <p:nvPr/>
        </p:nvSpPr>
        <p:spPr>
          <a:xfrm>
            <a:off x="5720824" y="2540012"/>
            <a:ext cx="2771999" cy="6522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ru-RU" sz="1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Отдавать, получая</a:t>
            </a:r>
            <a:endParaRPr lang="en-US"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 rtl="0"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 sz="17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Shape 105"/>
          <p:cNvSpPr/>
          <p:nvPr/>
        </p:nvSpPr>
        <p:spPr>
          <a:xfrm>
            <a:off x="5720824" y="1599500"/>
            <a:ext cx="1771799" cy="3606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rtl="0">
              <a:spcBef>
                <a:spcPts val="0"/>
              </a:spcBef>
              <a:buClr>
                <a:schemeClr val="dk1"/>
              </a:buClr>
              <a:buSzPct val="25000"/>
              <a:buFont typeface="Calibri"/>
              <a:buNone/>
            </a:pPr>
            <a:r>
              <a:rPr lang="ru-RU" sz="17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Установить приоритеты</a:t>
            </a:r>
            <a:endParaRPr lang="en-US"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Shape 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8846" y="2502362"/>
            <a:ext cx="462299" cy="46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8846" y="1564099"/>
            <a:ext cx="462299" cy="46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Shape 1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8846" y="3409137"/>
            <a:ext cx="462299" cy="46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Shape 10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60475" y="1391872"/>
            <a:ext cx="2994550" cy="245095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0" name="Shape 110"/>
          <p:cNvCxnSpPr/>
          <p:nvPr/>
        </p:nvCxnSpPr>
        <p:spPr>
          <a:xfrm flipH="1">
            <a:off x="4406087" y="1903275"/>
            <a:ext cx="515400" cy="1974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11" name="Shape 111"/>
          <p:cNvCxnSpPr/>
          <p:nvPr/>
        </p:nvCxnSpPr>
        <p:spPr>
          <a:xfrm rot="10800000">
            <a:off x="4505144" y="2733500"/>
            <a:ext cx="380700" cy="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12" name="Shape 112"/>
          <p:cNvCxnSpPr/>
          <p:nvPr/>
        </p:nvCxnSpPr>
        <p:spPr>
          <a:xfrm rot="10800000">
            <a:off x="4410377" y="3393800"/>
            <a:ext cx="508800" cy="194700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cxnSp>
        <p:nvCxnSpPr>
          <p:cNvPr id="14" name="Shape 112"/>
          <p:cNvCxnSpPr/>
          <p:nvPr/>
        </p:nvCxnSpPr>
        <p:spPr>
          <a:xfrm flipH="1" flipV="1">
            <a:off x="4150547" y="3943439"/>
            <a:ext cx="503898" cy="276292"/>
          </a:xfrm>
          <a:prstGeom prst="straightConnector1">
            <a:avLst/>
          </a:prstGeom>
          <a:noFill/>
          <a:ln w="28575" cap="flat" cmpd="sng">
            <a:solidFill>
              <a:srgbClr val="F3D9C7"/>
            </a:solidFill>
            <a:prstDash val="solid"/>
            <a:round/>
            <a:headEnd type="none" w="lg" len="lg"/>
            <a:tailEnd type="none" w="lg" len="lg"/>
          </a:ln>
        </p:spPr>
      </p:cxnSp>
      <p:pic>
        <p:nvPicPr>
          <p:cNvPr id="16" name="Shape 10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6656" y="4204741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Shape 101"/>
          <p:cNvSpPr/>
          <p:nvPr/>
        </p:nvSpPr>
        <p:spPr>
          <a:xfrm>
            <a:off x="5763718" y="4197246"/>
            <a:ext cx="1468205" cy="404734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ru-RU" sz="17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Быть благодарным</a:t>
            </a:r>
            <a:endParaRPr lang="en-US" sz="17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 sz="1700" dirty="0"/>
          </a:p>
        </p:txBody>
      </p:sp>
      <p:pic>
        <p:nvPicPr>
          <p:cNvPr id="18" name="Shape 19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52478" y="936884"/>
            <a:ext cx="1244185" cy="3964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Shape 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94437" y="1393925"/>
            <a:ext cx="1540875" cy="1001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Shape 1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1525" y="1470224"/>
            <a:ext cx="1481024" cy="1001562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Shape 143"/>
          <p:cNvSpPr/>
          <p:nvPr/>
        </p:nvSpPr>
        <p:spPr>
          <a:xfrm>
            <a:off x="1617219" y="2214461"/>
            <a:ext cx="1062600" cy="231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Велосипед</a:t>
            </a:r>
          </a:p>
        </p:txBody>
      </p:sp>
      <p:sp>
        <p:nvSpPr>
          <p:cNvPr id="144" name="Shape 144"/>
          <p:cNvSpPr/>
          <p:nvPr/>
        </p:nvSpPr>
        <p:spPr>
          <a:xfrm>
            <a:off x="2884812" y="3588475"/>
            <a:ext cx="1259700" cy="3708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Телефон</a:t>
            </a: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300" b="1">
                <a:latin typeface="Calibri"/>
                <a:ea typeface="Calibri"/>
                <a:cs typeface="Calibri"/>
                <a:sym typeface="Calibri"/>
              </a:rPr>
            </a:b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и планшет</a:t>
            </a:r>
          </a:p>
        </p:txBody>
      </p:sp>
      <p:sp>
        <p:nvSpPr>
          <p:cNvPr id="145" name="Shape 145"/>
          <p:cNvSpPr/>
          <p:nvPr/>
        </p:nvSpPr>
        <p:spPr>
          <a:xfrm>
            <a:off x="6401944" y="2163678"/>
            <a:ext cx="1062600" cy="231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Машина</a:t>
            </a:r>
          </a:p>
        </p:txBody>
      </p:sp>
      <p:sp>
        <p:nvSpPr>
          <p:cNvPr id="146" name="Shape 146"/>
          <p:cNvSpPr/>
          <p:nvPr/>
        </p:nvSpPr>
        <p:spPr>
          <a:xfrm>
            <a:off x="4833946" y="3277378"/>
            <a:ext cx="1062600" cy="231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Образование</a:t>
            </a:r>
          </a:p>
        </p:txBody>
      </p:sp>
      <p:sp>
        <p:nvSpPr>
          <p:cNvPr id="147" name="Shape 147"/>
          <p:cNvSpPr/>
          <p:nvPr/>
        </p:nvSpPr>
        <p:spPr>
          <a:xfrm>
            <a:off x="4817641" y="1951872"/>
            <a:ext cx="1062600" cy="231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>
                <a:latin typeface="Calibri"/>
                <a:ea typeface="Calibri"/>
                <a:cs typeface="Calibri"/>
                <a:sym typeface="Calibri"/>
              </a:rPr>
              <a:t>Отдых</a:t>
            </a:r>
          </a:p>
        </p:txBody>
      </p:sp>
      <p:sp>
        <p:nvSpPr>
          <p:cNvPr id="148" name="Shape 148"/>
          <p:cNvSpPr txBox="1">
            <a:spLocks noGrp="1"/>
          </p:cNvSpPr>
          <p:nvPr>
            <p:ph type="ctrTitle" idx="4294967295"/>
          </p:nvPr>
        </p:nvSpPr>
        <p:spPr>
          <a:xfrm>
            <a:off x="1532401" y="-14350"/>
            <a:ext cx="57375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>
                <a:latin typeface="Arial"/>
                <a:ea typeface="Arial"/>
                <a:cs typeface="Arial"/>
                <a:sym typeface="Arial"/>
              </a:rPr>
              <a:t>Как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i="1">
                <a:latin typeface="Georgia"/>
                <a:ea typeface="Georgia"/>
                <a:cs typeface="Georgia"/>
                <a:sym typeface="Georgia"/>
              </a:rPr>
              <a:t>меняются</a:t>
            </a:r>
            <a:r>
              <a:rPr lang="en-US" sz="2000" b="1">
                <a:latin typeface="Arial"/>
                <a:ea typeface="Arial"/>
                <a:cs typeface="Arial"/>
                <a:sym typeface="Arial"/>
              </a:rPr>
              <a:t> наши цели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</p:txBody>
      </p:sp>
      <p:pic>
        <p:nvPicPr>
          <p:cNvPr id="149" name="Shape 14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1875" y="2076075"/>
            <a:ext cx="796400" cy="2750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Shape 1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55974" y="1868240"/>
            <a:ext cx="981000" cy="304688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Shape 151"/>
          <p:cNvSpPr/>
          <p:nvPr/>
        </p:nvSpPr>
        <p:spPr>
          <a:xfrm>
            <a:off x="3286303" y="2077509"/>
            <a:ext cx="1062600" cy="2310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Скутер</a:t>
            </a:r>
          </a:p>
        </p:txBody>
      </p:sp>
      <p:pic>
        <p:nvPicPr>
          <p:cNvPr id="152" name="Shape 1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785074" y="2599587"/>
            <a:ext cx="1540874" cy="8547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Shape 15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31802" y="1165337"/>
            <a:ext cx="1371625" cy="865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Shape 15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757739" y="1199048"/>
            <a:ext cx="1259700" cy="70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Shape 15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501299" y="2319300"/>
            <a:ext cx="1656875" cy="958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Shape 156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197471" y="2536750"/>
            <a:ext cx="587606" cy="37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Shape 157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045149" y="2243100"/>
            <a:ext cx="489587" cy="308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Shape 15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171649" y="2471775"/>
            <a:ext cx="263882" cy="166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Shape 15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534724" y="2580750"/>
            <a:ext cx="263882" cy="166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Shape 16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741037" y="1195925"/>
            <a:ext cx="263882" cy="166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Shape 16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501299" y="3503512"/>
            <a:ext cx="373865" cy="23592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2" name="Shape 162"/>
          <p:cNvCxnSpPr/>
          <p:nvPr/>
        </p:nvCxnSpPr>
        <p:spPr>
          <a:xfrm>
            <a:off x="2801375" y="2308500"/>
            <a:ext cx="263400" cy="237600"/>
          </a:xfrm>
          <a:prstGeom prst="straightConnector1">
            <a:avLst/>
          </a:prstGeom>
          <a:noFill/>
          <a:ln w="19050" cap="flat" cmpd="sng">
            <a:solidFill>
              <a:srgbClr val="C9DAF8"/>
            </a:solidFill>
            <a:prstDash val="dash"/>
            <a:round/>
            <a:headEnd type="none" w="lg" len="lg"/>
            <a:tailEnd type="none" w="lg" len="lg"/>
          </a:ln>
        </p:spPr>
      </p:cxnSp>
      <p:cxnSp>
        <p:nvCxnSpPr>
          <p:cNvPr id="163" name="Shape 163"/>
          <p:cNvCxnSpPr/>
          <p:nvPr/>
        </p:nvCxnSpPr>
        <p:spPr>
          <a:xfrm rot="10800000" flipH="1">
            <a:off x="3618862" y="2377312"/>
            <a:ext cx="129600" cy="192900"/>
          </a:xfrm>
          <a:prstGeom prst="straightConnector1">
            <a:avLst/>
          </a:prstGeom>
          <a:noFill/>
          <a:ln w="19050" cap="flat" cmpd="sng">
            <a:solidFill>
              <a:srgbClr val="C9DAF8"/>
            </a:solidFill>
            <a:prstDash val="dash"/>
            <a:round/>
            <a:headEnd type="none" w="lg" len="lg"/>
            <a:tailEnd type="none" w="lg" len="lg"/>
          </a:ln>
        </p:spPr>
      </p:cxnSp>
      <p:cxnSp>
        <p:nvCxnSpPr>
          <p:cNvPr id="164" name="Shape 164"/>
          <p:cNvCxnSpPr/>
          <p:nvPr/>
        </p:nvCxnSpPr>
        <p:spPr>
          <a:xfrm>
            <a:off x="4487875" y="2009575"/>
            <a:ext cx="436800" cy="327600"/>
          </a:xfrm>
          <a:prstGeom prst="straightConnector1">
            <a:avLst/>
          </a:prstGeom>
          <a:noFill/>
          <a:ln w="19050" cap="flat" cmpd="sng">
            <a:solidFill>
              <a:srgbClr val="C9DAF8"/>
            </a:solidFill>
            <a:prstDash val="dash"/>
            <a:round/>
            <a:headEnd type="none" w="lg" len="lg"/>
            <a:tailEnd type="none" w="lg" len="lg"/>
          </a:ln>
        </p:spPr>
      </p:cxnSp>
      <p:cxnSp>
        <p:nvCxnSpPr>
          <p:cNvPr id="165" name="Shape 165"/>
          <p:cNvCxnSpPr/>
          <p:nvPr/>
        </p:nvCxnSpPr>
        <p:spPr>
          <a:xfrm rot="10800000" flipH="1">
            <a:off x="5675825" y="1971075"/>
            <a:ext cx="64200" cy="192600"/>
          </a:xfrm>
          <a:prstGeom prst="straightConnector1">
            <a:avLst/>
          </a:prstGeom>
          <a:noFill/>
          <a:ln w="19050" cap="flat" cmpd="sng">
            <a:solidFill>
              <a:srgbClr val="C9DAF8"/>
            </a:solidFill>
            <a:prstDash val="dash"/>
            <a:round/>
            <a:headEnd type="none" w="lg" len="lg"/>
            <a:tailEnd type="none" w="lg" len="lg"/>
          </a:ln>
        </p:spPr>
      </p:cxnSp>
      <p:cxnSp>
        <p:nvCxnSpPr>
          <p:cNvPr id="166" name="Shape 166"/>
          <p:cNvCxnSpPr>
            <a:endCxn id="141" idx="1"/>
          </p:cNvCxnSpPr>
          <p:nvPr/>
        </p:nvCxnSpPr>
        <p:spPr>
          <a:xfrm>
            <a:off x="6061237" y="1804100"/>
            <a:ext cx="133200" cy="90600"/>
          </a:xfrm>
          <a:prstGeom prst="straightConnector1">
            <a:avLst/>
          </a:prstGeom>
          <a:noFill/>
          <a:ln w="19050" cap="flat" cmpd="sng">
            <a:solidFill>
              <a:srgbClr val="C9DAF8"/>
            </a:solidFill>
            <a:prstDash val="dash"/>
            <a:round/>
            <a:headEnd type="none" w="lg" len="lg"/>
            <a:tailEnd type="none" w="lg" len="lg"/>
          </a:ln>
        </p:spPr>
      </p:cxnSp>
      <p:pic>
        <p:nvPicPr>
          <p:cNvPr id="167" name="Shape 167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883053" y="1068875"/>
            <a:ext cx="366070" cy="2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Shape 16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194449" y="3309621"/>
            <a:ext cx="183300" cy="115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Shape 173"/>
          <p:cNvSpPr/>
          <p:nvPr/>
        </p:nvSpPr>
        <p:spPr>
          <a:xfrm>
            <a:off x="1749850" y="233375"/>
            <a:ext cx="5601900" cy="4437000"/>
          </a:xfrm>
          <a:prstGeom prst="rect">
            <a:avLst/>
          </a:prstGeom>
          <a:solidFill>
            <a:srgbClr val="FFFFFF"/>
          </a:solidFill>
          <a:ln w="152400" cap="flat" cmpd="sng">
            <a:solidFill>
              <a:srgbClr val="EFEFEF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74" name="Shape 174"/>
          <p:cNvSpPr/>
          <p:nvPr/>
        </p:nvSpPr>
        <p:spPr>
          <a:xfrm>
            <a:off x="2434700" y="3616275"/>
            <a:ext cx="2064000" cy="6612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r>
              <a:rPr lang="en-US">
                <a:solidFill>
                  <a:schemeClr val="dk1"/>
                </a:solidFill>
              </a:rPr>
              <a:t>Составьте план доходов и расходов</a:t>
            </a:r>
          </a:p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/>
          </a:p>
        </p:txBody>
      </p:sp>
      <p:sp>
        <p:nvSpPr>
          <p:cNvPr id="175" name="Shape 175"/>
          <p:cNvSpPr txBox="1">
            <a:spLocks noGrp="1"/>
          </p:cNvSpPr>
          <p:nvPr>
            <p:ph type="ctrTitle" idx="4294967295"/>
          </p:nvPr>
        </p:nvSpPr>
        <p:spPr>
          <a:xfrm>
            <a:off x="1684801" y="290450"/>
            <a:ext cx="57375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>
                <a:latin typeface="Arial"/>
                <a:ea typeface="Arial"/>
                <a:cs typeface="Arial"/>
                <a:sym typeface="Arial"/>
              </a:rPr>
              <a:t>Как добиться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i="1">
                <a:latin typeface="Georgia"/>
                <a:ea typeface="Georgia"/>
                <a:cs typeface="Georgia"/>
                <a:sym typeface="Georgia"/>
              </a:rPr>
              <a:t>цели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</p:txBody>
      </p:sp>
      <p:sp>
        <p:nvSpPr>
          <p:cNvPr id="176" name="Shape 176"/>
          <p:cNvSpPr/>
          <p:nvPr/>
        </p:nvSpPr>
        <p:spPr>
          <a:xfrm>
            <a:off x="2527850" y="1871921"/>
            <a:ext cx="1848300" cy="9231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 b="0" i="0" u="none" strike="noStrike" cap="none">
                <a:solidFill>
                  <a:srgbClr val="000000"/>
                </a:solidFill>
              </a:rPr>
              <a:t>Оцените текущие доходы: карманные деньги, подработка 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/>
          </a:p>
        </p:txBody>
      </p:sp>
      <p:sp>
        <p:nvSpPr>
          <p:cNvPr id="177" name="Shape 177"/>
          <p:cNvSpPr/>
          <p:nvPr/>
        </p:nvSpPr>
        <p:spPr>
          <a:xfrm>
            <a:off x="4976900" y="1871925"/>
            <a:ext cx="1542600" cy="6909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r>
              <a:rPr lang="en-US" b="0" i="0" u="none" strike="noStrike" cap="none">
                <a:solidFill>
                  <a:srgbClr val="000000"/>
                </a:solidFill>
              </a:rPr>
              <a:t>Определите цель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/>
          </a:p>
        </p:txBody>
      </p:sp>
      <p:sp>
        <p:nvSpPr>
          <p:cNvPr id="178" name="Shape 178"/>
          <p:cNvSpPr/>
          <p:nvPr/>
        </p:nvSpPr>
        <p:spPr>
          <a:xfrm>
            <a:off x="4854025" y="3616271"/>
            <a:ext cx="1745100" cy="5649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Calibri"/>
              <a:buNone/>
            </a:pPr>
            <a:r>
              <a:rPr lang="en-US">
                <a:solidFill>
                  <a:schemeClr val="dk1"/>
                </a:solidFill>
              </a:rPr>
              <a:t>Начните копить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на свою цель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Calibri"/>
              <a:buNone/>
            </a:pPr>
            <a:endParaRPr/>
          </a:p>
        </p:txBody>
      </p:sp>
      <p:sp>
        <p:nvSpPr>
          <p:cNvPr id="179" name="Shape 179"/>
          <p:cNvSpPr/>
          <p:nvPr/>
        </p:nvSpPr>
        <p:spPr>
          <a:xfrm>
            <a:off x="3229100" y="1414796"/>
            <a:ext cx="445800" cy="445800"/>
          </a:xfrm>
          <a:prstGeom prst="ellipse">
            <a:avLst/>
          </a:prstGeom>
          <a:solidFill>
            <a:srgbClr val="FDCC5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0" name="Shape 180"/>
          <p:cNvSpPr/>
          <p:nvPr/>
        </p:nvSpPr>
        <p:spPr>
          <a:xfrm>
            <a:off x="3229100" y="1374146"/>
            <a:ext cx="445800" cy="3276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400" i="1">
                <a:latin typeface="Georgia"/>
                <a:ea typeface="Georgia"/>
                <a:cs typeface="Georgia"/>
                <a:sym typeface="Georgia"/>
              </a:rPr>
              <a:t>1</a:t>
            </a:r>
          </a:p>
        </p:txBody>
      </p:sp>
      <p:cxnSp>
        <p:nvCxnSpPr>
          <p:cNvPr id="181" name="Shape 181"/>
          <p:cNvCxnSpPr/>
          <p:nvPr/>
        </p:nvCxnSpPr>
        <p:spPr>
          <a:xfrm>
            <a:off x="3983625" y="1637496"/>
            <a:ext cx="1154700" cy="0"/>
          </a:xfrm>
          <a:prstGeom prst="straightConnector1">
            <a:avLst/>
          </a:prstGeom>
          <a:noFill/>
          <a:ln w="19050" cap="flat" cmpd="sng">
            <a:solidFill>
              <a:srgbClr val="FDCC59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182" name="Shape 182"/>
          <p:cNvCxnSpPr/>
          <p:nvPr/>
        </p:nvCxnSpPr>
        <p:spPr>
          <a:xfrm>
            <a:off x="4011937" y="3312896"/>
            <a:ext cx="1154700" cy="0"/>
          </a:xfrm>
          <a:prstGeom prst="straightConnector1">
            <a:avLst/>
          </a:prstGeom>
          <a:noFill/>
          <a:ln w="19050" cap="flat" cmpd="sng">
            <a:solidFill>
              <a:srgbClr val="FDCC59"/>
            </a:solidFill>
            <a:prstDash val="solid"/>
            <a:round/>
            <a:headEnd type="none" w="lg" len="lg"/>
            <a:tailEnd type="triangle" w="lg" len="lg"/>
          </a:ln>
        </p:spPr>
      </p:cxnSp>
      <p:cxnSp>
        <p:nvCxnSpPr>
          <p:cNvPr id="183" name="Shape 183"/>
          <p:cNvCxnSpPr/>
          <p:nvPr/>
        </p:nvCxnSpPr>
        <p:spPr>
          <a:xfrm flipH="1">
            <a:off x="3999950" y="2313900"/>
            <a:ext cx="1053000" cy="732000"/>
          </a:xfrm>
          <a:prstGeom prst="straightConnector1">
            <a:avLst/>
          </a:prstGeom>
          <a:noFill/>
          <a:ln w="19050" cap="flat" cmpd="sng">
            <a:solidFill>
              <a:srgbClr val="FDCC59"/>
            </a:solidFill>
            <a:prstDash val="solid"/>
            <a:round/>
            <a:headEnd type="none" w="lg" len="lg"/>
            <a:tailEnd type="triangle" w="lg" len="lg"/>
          </a:ln>
        </p:spPr>
      </p:cxnSp>
      <p:sp>
        <p:nvSpPr>
          <p:cNvPr id="184" name="Shape 184"/>
          <p:cNvSpPr/>
          <p:nvPr/>
        </p:nvSpPr>
        <p:spPr>
          <a:xfrm>
            <a:off x="5503675" y="1414796"/>
            <a:ext cx="445800" cy="445800"/>
          </a:xfrm>
          <a:prstGeom prst="ellipse">
            <a:avLst/>
          </a:prstGeom>
          <a:solidFill>
            <a:srgbClr val="FDCC5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5" name="Shape 185"/>
          <p:cNvSpPr/>
          <p:nvPr/>
        </p:nvSpPr>
        <p:spPr>
          <a:xfrm>
            <a:off x="5503675" y="1374146"/>
            <a:ext cx="445800" cy="3276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400" i="1">
                <a:latin typeface="Georgia"/>
                <a:ea typeface="Georgia"/>
                <a:cs typeface="Georgia"/>
                <a:sym typeface="Georgia"/>
              </a:rPr>
              <a:t>2</a:t>
            </a:r>
          </a:p>
        </p:txBody>
      </p:sp>
      <p:sp>
        <p:nvSpPr>
          <p:cNvPr id="186" name="Shape 186"/>
          <p:cNvSpPr/>
          <p:nvPr/>
        </p:nvSpPr>
        <p:spPr>
          <a:xfrm>
            <a:off x="3229100" y="3110321"/>
            <a:ext cx="445800" cy="445799"/>
          </a:xfrm>
          <a:prstGeom prst="ellipse">
            <a:avLst/>
          </a:prstGeom>
          <a:solidFill>
            <a:srgbClr val="FDCC5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7" name="Shape 187"/>
          <p:cNvSpPr/>
          <p:nvPr/>
        </p:nvSpPr>
        <p:spPr>
          <a:xfrm>
            <a:off x="3229100" y="3069671"/>
            <a:ext cx="445800" cy="327599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400" i="1">
                <a:latin typeface="Georgia"/>
                <a:ea typeface="Georgia"/>
                <a:cs typeface="Georgia"/>
                <a:sym typeface="Georgia"/>
              </a:rPr>
              <a:t>3</a:t>
            </a:r>
          </a:p>
        </p:txBody>
      </p:sp>
      <p:sp>
        <p:nvSpPr>
          <p:cNvPr id="188" name="Shape 188"/>
          <p:cNvSpPr/>
          <p:nvPr/>
        </p:nvSpPr>
        <p:spPr>
          <a:xfrm>
            <a:off x="5503700" y="3110321"/>
            <a:ext cx="445800" cy="445799"/>
          </a:xfrm>
          <a:prstGeom prst="ellipse">
            <a:avLst/>
          </a:prstGeom>
          <a:solidFill>
            <a:srgbClr val="FDCC59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9" name="Shape 189"/>
          <p:cNvSpPr/>
          <p:nvPr/>
        </p:nvSpPr>
        <p:spPr>
          <a:xfrm>
            <a:off x="5503700" y="3069671"/>
            <a:ext cx="445800" cy="327599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400" i="1">
                <a:latin typeface="Georgia"/>
                <a:ea typeface="Georgia"/>
                <a:cs typeface="Georgia"/>
                <a:sym typeface="Georgia"/>
              </a:rPr>
              <a:t>4</a:t>
            </a:r>
          </a:p>
        </p:txBody>
      </p:sp>
      <p:pic>
        <p:nvPicPr>
          <p:cNvPr id="191" name="Shape 1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8600" y="461500"/>
            <a:ext cx="1670574" cy="1024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Shape 19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950" y="1860599"/>
            <a:ext cx="1705490" cy="3141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>
                <a:latin typeface="Arial" pitchFamily="34" charset="0"/>
                <a:cs typeface="Arial" pitchFamily="34" charset="0"/>
              </a:rPr>
              <a:t>Характерны ли для Вас следующие утверждения?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У вас есть непогашенные долги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Вы не знаете, сколько на данный момент денег в вашем кошельке и на картах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Вы давно хотите осуществить какую-либо мечту (поехать на море, купить что-либо дорогостоящее, …), но откладываете по причине нехватки денег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У вас нет сбережений, вы не копите на что-то крупное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Вы не имеете подушки безопасности на непредвиденный случай</a:t>
            </a:r>
          </a:p>
          <a:p>
            <a:pPr lvl="0"/>
            <a:r>
              <a:rPr lang="ru-RU" sz="1800" dirty="0">
                <a:latin typeface="Arial" pitchFamily="34" charset="0"/>
                <a:cs typeface="Arial" pitchFamily="34" charset="0"/>
              </a:rPr>
              <a:t>Вы не знаете, что такое вложение и не вкладываете деньги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3434" y="205483"/>
          <a:ext cx="7983019" cy="4377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0" y="0"/>
          <a:ext cx="9144000" cy="5143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 txBox="1">
            <a:spLocks noGrp="1"/>
          </p:cNvSpPr>
          <p:nvPr>
            <p:ph type="ctrTitle" idx="4294967295"/>
          </p:nvPr>
        </p:nvSpPr>
        <p:spPr>
          <a:xfrm>
            <a:off x="1532401" y="-14350"/>
            <a:ext cx="57375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en-US" sz="2000" b="1">
                <a:latin typeface="Arial"/>
                <a:ea typeface="Arial"/>
                <a:cs typeface="Arial"/>
                <a:sym typeface="Arial"/>
              </a:rPr>
              <a:t>Как выглядит </a:t>
            </a:r>
            <a:r>
              <a:rPr lang="en-US" sz="2000" i="1">
                <a:latin typeface="Georgia"/>
                <a:ea typeface="Georgia"/>
                <a:cs typeface="Georgia"/>
                <a:sym typeface="Georgia"/>
              </a:rPr>
              <a:t>личный </a:t>
            </a:r>
            <a:r>
              <a:rPr lang="en-US" sz="2000" b="1">
                <a:latin typeface="Arial"/>
                <a:ea typeface="Arial"/>
                <a:cs typeface="Arial"/>
                <a:sym typeface="Arial"/>
              </a:rPr>
              <a:t>финансовый план</a:t>
            </a:r>
            <a:r>
              <a:rPr lang="en-US" sz="20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</p:txBody>
      </p:sp>
      <p:pic>
        <p:nvPicPr>
          <p:cNvPr id="199" name="Shape 1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825" y="1548299"/>
            <a:ext cx="1068325" cy="278829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01" name="Shape 201"/>
          <p:cNvGraphicFramePr/>
          <p:nvPr/>
        </p:nvGraphicFramePr>
        <p:xfrm>
          <a:off x="1839275" y="927484"/>
          <a:ext cx="5231475" cy="3880225"/>
        </p:xfrm>
        <a:graphic>
          <a:graphicData uri="http://schemas.openxmlformats.org/drawingml/2006/table">
            <a:tbl>
              <a:tblPr>
                <a:noFill/>
                <a:tableStyleId>{AA0B8C27-202C-41C0-A809-E557C33F3BE0}</a:tableStyleId>
              </a:tblPr>
              <a:tblGrid>
                <a:gridCol w="1102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1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6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9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endParaRPr sz="1000" u="none" strike="noStrike" cap="none"/>
                    </a:p>
                  </a:txBody>
                  <a:tcPr marL="66000" marR="66000" marT="72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100" b="1" u="none" strike="noStrike" cap="none"/>
                        <a:t>Доходы</a:t>
                      </a:r>
                    </a:p>
                  </a:txBody>
                  <a:tcPr marL="72000" marR="66000" marT="7200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100" b="1" u="none" strike="noStrike" cap="none"/>
                        <a:t>Расходы</a:t>
                      </a:r>
                    </a:p>
                  </a:txBody>
                  <a:tcPr marL="72000" marR="66000" marT="7200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100" b="1" u="none" strike="noStrike" cap="none"/>
                        <a:t>Баланс</a:t>
                      </a:r>
                    </a:p>
                  </a:txBody>
                  <a:tcPr marL="72000" marR="66000" marT="7200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endParaRPr sz="700" u="none" strike="noStrike" cap="none"/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700" b="1" u="none" strike="noStrike" cap="none">
                          <a:solidFill>
                            <a:srgbClr val="000000"/>
                          </a:solidFill>
                        </a:rPr>
                        <a:t>Деньги на карманные расходы</a:t>
                      </a:r>
                    </a:p>
                  </a:txBody>
                  <a:tcPr marL="66000" marR="66000" marT="0" marB="3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700" b="1" u="none" strike="noStrike" cap="none"/>
                        <a:t>Подарки</a:t>
                      </a:r>
                    </a:p>
                  </a:txBody>
                  <a:tcPr marL="66000" marR="66000" marT="0" marB="3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700" b="1" u="none" strike="noStrike" cap="none"/>
                        <a:t>Желания</a:t>
                      </a:r>
                    </a:p>
                  </a:txBody>
                  <a:tcPr marL="66000" marR="66000" marT="0" marB="3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700" b="1" u="none" strike="noStrike" cap="none"/>
                        <a:t>Накопления</a:t>
                      </a:r>
                    </a:p>
                  </a:txBody>
                  <a:tcPr marL="66000" marR="66000" marT="0" marB="3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Сентябрь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Октябрь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Ноябрь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3 000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Декабрь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4 000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3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Январь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6 000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Февраль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7 000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Март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5 000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13 000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Апрель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14 000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6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/>
                        <a:t>Май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2 000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u="none" strike="noStrike" cap="none">
                          <a:solidFill>
                            <a:srgbClr val="000000"/>
                          </a:solidFill>
                        </a:rPr>
                        <a:t>15 000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9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endParaRPr sz="1000" u="none" strike="noStrike" cap="none"/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b="1" u="none" strike="noStrike" cap="none"/>
                        <a:t>18 000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000" b="1" u="none" strike="noStrike" cap="none"/>
                        <a:t>7 000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endParaRPr sz="1000" u="none" strike="noStrike" cap="none"/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endParaRPr sz="1000" u="none" strike="noStrike" cap="none"/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1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300" b="1" u="none" strike="noStrike" cap="none"/>
                        <a:t>Итог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300" b="1" u="none" strike="noStrike" cap="none"/>
                        <a:t>25 000 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300" b="1" u="none" strike="noStrike" cap="none">
                          <a:solidFill>
                            <a:srgbClr val="000000"/>
                          </a:solidFill>
                        </a:rPr>
                        <a:t>10 000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ct val="25000"/>
                        <a:buFont typeface="Arial"/>
                        <a:buNone/>
                      </a:pPr>
                      <a:r>
                        <a:rPr lang="en-US" sz="1300" b="1" u="none" strike="noStrike" cap="none">
                          <a:solidFill>
                            <a:srgbClr val="980000"/>
                          </a:solidFill>
                        </a:rPr>
                        <a:t>15 000</a:t>
                      </a:r>
                    </a:p>
                  </a:txBody>
                  <a:tcPr marL="66000" marR="66000" marT="66000" marB="66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D9C7">
                        <a:alpha val="4085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02" name="Shape 202"/>
          <p:cNvSpPr txBox="1"/>
          <p:nvPr/>
        </p:nvSpPr>
        <p:spPr>
          <a:xfrm>
            <a:off x="7292600" y="2452200"/>
            <a:ext cx="1751400" cy="69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300" b="1">
                <a:solidFill>
                  <a:schemeClr val="dk1"/>
                </a:solidFill>
              </a:rPr>
              <a:t>Доходы</a:t>
            </a:r>
          </a:p>
          <a:p>
            <a:pPr lvl="0" rtl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300">
                <a:solidFill>
                  <a:schemeClr val="dk1"/>
                </a:solidFill>
              </a:rPr>
              <a:t>100 — в день</a:t>
            </a:r>
            <a:br>
              <a:rPr lang="en-US" sz="1300">
                <a:solidFill>
                  <a:schemeClr val="dk1"/>
                </a:solidFill>
              </a:rPr>
            </a:br>
            <a:r>
              <a:rPr lang="en-US" sz="1300">
                <a:solidFill>
                  <a:schemeClr val="dk1"/>
                </a:solidFill>
              </a:rPr>
              <a:t>500 — в неделю</a:t>
            </a:r>
            <a:br>
              <a:rPr lang="en-US" sz="1300">
                <a:solidFill>
                  <a:schemeClr val="dk1"/>
                </a:solidFill>
              </a:rPr>
            </a:br>
            <a:r>
              <a:rPr lang="en-US" sz="1300">
                <a:solidFill>
                  <a:schemeClr val="dk1"/>
                </a:solidFill>
              </a:rPr>
              <a:t>2 000 — в месяц</a:t>
            </a:r>
          </a:p>
          <a:p>
            <a:pPr lvl="0" rtl="0">
              <a:lnSpc>
                <a:spcPct val="120000"/>
              </a:lnSpc>
              <a:spcBef>
                <a:spcPts val="0"/>
              </a:spcBef>
              <a:buNone/>
            </a:pPr>
            <a:endParaRPr sz="1300">
              <a:solidFill>
                <a:schemeClr val="dk1"/>
              </a:solidFill>
            </a:endParaRPr>
          </a:p>
          <a:p>
            <a:pPr lvl="0" rtl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300" b="1">
                <a:solidFill>
                  <a:schemeClr val="dk1"/>
                </a:solidFill>
              </a:rPr>
              <a:t>Баланс</a:t>
            </a:r>
          </a:p>
          <a:p>
            <a:pPr lvl="0" rtl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1300">
                <a:solidFill>
                  <a:schemeClr val="dk1"/>
                </a:solidFill>
              </a:rPr>
              <a:t>50 — в день</a:t>
            </a:r>
            <a:br>
              <a:rPr lang="en-US" sz="1300">
                <a:solidFill>
                  <a:schemeClr val="dk1"/>
                </a:solidFill>
              </a:rPr>
            </a:br>
            <a:r>
              <a:rPr lang="en-US" sz="1300">
                <a:solidFill>
                  <a:schemeClr val="dk1"/>
                </a:solidFill>
              </a:rPr>
              <a:t>250 — в неделю</a:t>
            </a:r>
            <a:br>
              <a:rPr lang="en-US" sz="1300">
                <a:solidFill>
                  <a:schemeClr val="dk1"/>
                </a:solidFill>
              </a:rPr>
            </a:br>
            <a:r>
              <a:rPr lang="en-US" sz="1300">
                <a:solidFill>
                  <a:schemeClr val="dk1"/>
                </a:solidFill>
              </a:rPr>
              <a:t>1 000 — в месяц</a:t>
            </a:r>
          </a:p>
        </p:txBody>
      </p:sp>
    </p:spTree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/>
          <p:nvPr/>
        </p:nvSpPr>
        <p:spPr>
          <a:xfrm>
            <a:off x="407625" y="2072775"/>
            <a:ext cx="2457300" cy="12279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Вести уч</a:t>
            </a:r>
            <a:r>
              <a:rPr lang="en-US"/>
              <a:t>ё</a:t>
            </a:r>
            <a:r>
              <a:rPr lang="en-US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 доходов</a:t>
            </a:r>
            <a:r>
              <a:rPr lang="en-US"/>
              <a:t/>
            </a:r>
            <a:br>
              <a:rPr lang="en-US"/>
            </a:br>
            <a:r>
              <a:rPr lang="en-US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и расходов, иметь финансовую «подушку безопасности»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391" name="Shape 391"/>
          <p:cNvSpPr txBox="1">
            <a:spLocks noGrp="1"/>
          </p:cNvSpPr>
          <p:nvPr>
            <p:ph type="ctrTitle" idx="4294967295"/>
          </p:nvPr>
        </p:nvSpPr>
        <p:spPr>
          <a:xfrm>
            <a:off x="1525351" y="183675"/>
            <a:ext cx="57375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ru-RU" sz="2000" b="1" dirty="0">
                <a:latin typeface="Arial"/>
                <a:ea typeface="Arial"/>
                <a:cs typeface="Arial"/>
                <a:sym typeface="Arial"/>
              </a:rPr>
              <a:t>Заключение</a:t>
            </a:r>
            <a:endParaRPr lang="en-US" sz="2000" i="1" dirty="0"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93" name="Shape 393"/>
          <p:cNvSpPr/>
          <p:nvPr/>
        </p:nvSpPr>
        <p:spPr>
          <a:xfrm>
            <a:off x="657825" y="3880425"/>
            <a:ext cx="1956900" cy="6657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Изучать финансовые услуги и инструменты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394" name="Shape 394"/>
          <p:cNvSpPr/>
          <p:nvPr/>
        </p:nvSpPr>
        <p:spPr>
          <a:xfrm>
            <a:off x="6376050" y="2072775"/>
            <a:ext cx="1956900" cy="499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Избегать финансовых ошибок и помнить </a:t>
            </a: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о рисках </a:t>
            </a:r>
          </a:p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/>
          </a:p>
        </p:txBody>
      </p:sp>
      <p:sp>
        <p:nvSpPr>
          <p:cNvPr id="395" name="Shape 395"/>
          <p:cNvSpPr/>
          <p:nvPr/>
        </p:nvSpPr>
        <p:spPr>
          <a:xfrm>
            <a:off x="6440550" y="3880425"/>
            <a:ext cx="1827900" cy="12279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lvl="0" algn="ctr" rtl="0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Знать и отстаивать свои права</a:t>
            </a:r>
          </a:p>
        </p:txBody>
      </p:sp>
      <p:pic>
        <p:nvPicPr>
          <p:cNvPr id="396" name="Shape 3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1625" y="1527999"/>
            <a:ext cx="449300" cy="44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Shape 3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11625" y="3369149"/>
            <a:ext cx="449300" cy="44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Shape 3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29850" y="1527999"/>
            <a:ext cx="449300" cy="44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Shape 39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29850" y="3369149"/>
            <a:ext cx="449300" cy="44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Shape 40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32224" y="1286172"/>
            <a:ext cx="3645987" cy="35578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Shape 308" descr="BR_k16.png"/>
          <p:cNvPicPr preferRelativeResize="0"/>
          <p:nvPr/>
        </p:nvPicPr>
        <p:blipFill rotWithShape="1">
          <a:blip r:embed="rId3">
            <a:alphaModFix/>
          </a:blip>
          <a:srcRect b="9412"/>
          <a:stretch/>
        </p:blipFill>
        <p:spPr>
          <a:xfrm>
            <a:off x="92553" y="1499015"/>
            <a:ext cx="7410024" cy="2930577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Shape 309"/>
          <p:cNvSpPr/>
          <p:nvPr/>
        </p:nvSpPr>
        <p:spPr>
          <a:xfrm>
            <a:off x="307298" y="1474975"/>
            <a:ext cx="2398427" cy="2599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3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Shape 310"/>
          <p:cNvSpPr txBox="1">
            <a:spLocks noGrp="1"/>
          </p:cNvSpPr>
          <p:nvPr>
            <p:ph type="ctrTitle" idx="4294967295"/>
          </p:nvPr>
        </p:nvSpPr>
        <p:spPr>
          <a:xfrm>
            <a:off x="1532401" y="19550"/>
            <a:ext cx="5737500" cy="1102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ctr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Calibri"/>
              <a:buNone/>
            </a:pPr>
            <a:r>
              <a:rPr lang="ru-RU" sz="2000" b="1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СПАСИБО ЗА ВНИМАНИЕ!</a:t>
            </a:r>
            <a:endParaRPr lang="en-US" sz="2000" b="1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Shape 313"/>
          <p:cNvSpPr/>
          <p:nvPr/>
        </p:nvSpPr>
        <p:spPr>
          <a:xfrm>
            <a:off x="6673300" y="1474975"/>
            <a:ext cx="2163300" cy="2599500"/>
          </a:xfrm>
          <a:prstGeom prst="rect">
            <a:avLst/>
          </a:prstGeom>
          <a:noFill/>
          <a:ln>
            <a:noFill/>
          </a:ln>
        </p:spPr>
        <p:txBody>
          <a:bodyPr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300" dirty="0"/>
          </a:p>
        </p:txBody>
      </p:sp>
      <p:pic>
        <p:nvPicPr>
          <p:cNvPr id="17" name="Shape 3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7532557" y="3035508"/>
            <a:ext cx="1521502" cy="1521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Shape 38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658787" y="157397"/>
            <a:ext cx="3829988" cy="27656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wipe dir="r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1346</Words>
  <Application>Microsoft Office PowerPoint</Application>
  <PresentationFormat>Экран (16:9)</PresentationFormat>
  <Paragraphs>203</Paragraphs>
  <Slides>14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Georgia</vt:lpstr>
      <vt:lpstr>Times New Roman</vt:lpstr>
      <vt:lpstr>Office Theme</vt:lpstr>
      <vt:lpstr>Презентация PowerPoint</vt:lpstr>
      <vt:lpstr>Вы узнаете, как:</vt:lpstr>
      <vt:lpstr>Цель и задачи проекта</vt:lpstr>
      <vt:lpstr>Определение финансовой грамотности</vt:lpstr>
      <vt:lpstr>Что отличает финансово грамотного человека или главные  навыки финансово грамотных подростков?</vt:lpstr>
      <vt:lpstr>Как распоряжаются деньгами взрослые?</vt:lpstr>
      <vt:lpstr>Способы повышения финансовой грамотности</vt:lpstr>
      <vt:lpstr>Как меняются наши цели?</vt:lpstr>
      <vt:lpstr>Как добиться цели?</vt:lpstr>
      <vt:lpstr>Характерны ли для Вас следующие утверждения?</vt:lpstr>
      <vt:lpstr>Презентация PowerPoint</vt:lpstr>
      <vt:lpstr>Как выглядит личный финансовый план?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26</cp:revision>
  <dcterms:modified xsi:type="dcterms:W3CDTF">2025-12-23T07:50:56Z</dcterms:modified>
</cp:coreProperties>
</file>