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59" r:id="rId4"/>
    <p:sldId id="257" r:id="rId5"/>
    <p:sldId id="258" r:id="rId6"/>
    <p:sldId id="261" r:id="rId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howGuides="1">
      <p:cViewPr varScale="1">
        <p:scale>
          <a:sx n="58" d="100"/>
          <a:sy n="58" d="100"/>
        </p:scale>
        <p:origin x="330" y="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994D2E-8EC9-4791-AB30-EE8D883B1EAB}" type="datetimeFigureOut">
              <a:rPr lang="ru-RU" smtClean="0"/>
              <a:t>08.12.2024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070E6-F1B5-48D0-A820-806D3C87BF4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28163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994D2E-8EC9-4791-AB30-EE8D883B1EAB}" type="datetimeFigureOut">
              <a:rPr lang="ru-RU" smtClean="0"/>
              <a:t>08.12.2024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070E6-F1B5-48D0-A820-806D3C87BF4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90933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994D2E-8EC9-4791-AB30-EE8D883B1EAB}" type="datetimeFigureOut">
              <a:rPr lang="ru-RU" smtClean="0"/>
              <a:t>08.12.2024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070E6-F1B5-48D0-A820-806D3C87BF4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37800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994D2E-8EC9-4791-AB30-EE8D883B1EAB}" type="datetimeFigureOut">
              <a:rPr lang="ru-RU" smtClean="0"/>
              <a:t>08.12.2024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070E6-F1B5-48D0-A820-806D3C87BF4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48504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994D2E-8EC9-4791-AB30-EE8D883B1EAB}" type="datetimeFigureOut">
              <a:rPr lang="ru-RU" smtClean="0"/>
              <a:t>08.12.2024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070E6-F1B5-48D0-A820-806D3C87BF4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92755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994D2E-8EC9-4791-AB30-EE8D883B1EAB}" type="datetimeFigureOut">
              <a:rPr lang="ru-RU" smtClean="0"/>
              <a:t>08.12.2024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070E6-F1B5-48D0-A820-806D3C87BF4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31017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994D2E-8EC9-4791-AB30-EE8D883B1EAB}" type="datetimeFigureOut">
              <a:rPr lang="ru-RU" smtClean="0"/>
              <a:t>08.12.2024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070E6-F1B5-48D0-A820-806D3C87BF4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40308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994D2E-8EC9-4791-AB30-EE8D883B1EAB}" type="datetimeFigureOut">
              <a:rPr lang="ru-RU" smtClean="0"/>
              <a:t>08.12.2024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070E6-F1B5-48D0-A820-806D3C87BF4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4832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994D2E-8EC9-4791-AB30-EE8D883B1EAB}" type="datetimeFigureOut">
              <a:rPr lang="ru-RU" smtClean="0"/>
              <a:t>08.12.2024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070E6-F1B5-48D0-A820-806D3C87BF4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74558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994D2E-8EC9-4791-AB30-EE8D883B1EAB}" type="datetimeFigureOut">
              <a:rPr lang="ru-RU" smtClean="0"/>
              <a:t>08.12.2024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070E6-F1B5-48D0-A820-806D3C87BF4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48557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994D2E-8EC9-4791-AB30-EE8D883B1EAB}" type="datetimeFigureOut">
              <a:rPr lang="ru-RU" smtClean="0"/>
              <a:t>08.12.2024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070E6-F1B5-48D0-A820-806D3C87BF4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25291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994D2E-8EC9-4791-AB30-EE8D883B1EAB}" type="datetimeFigureOut">
              <a:rPr lang="ru-RU" smtClean="0"/>
              <a:t>08.12.2024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D070E6-F1B5-48D0-A820-806D3C87BF4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42774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93963" y="3163177"/>
            <a:ext cx="9144000" cy="1315403"/>
          </a:xfrm>
        </p:spPr>
        <p:txBody>
          <a:bodyPr>
            <a:normAutofit fontScale="90000"/>
          </a:bodyPr>
          <a:lstStyle/>
          <a:p>
            <a:r>
              <a:rPr lang="en-US" sz="7200" dirty="0" smtClean="0">
                <a:latin typeface="Algerian" panose="04020705040A02060702" pitchFamily="82" charset="0"/>
              </a:rPr>
              <a:t/>
            </a:r>
            <a:br>
              <a:rPr lang="en-US" sz="7200" dirty="0" smtClean="0">
                <a:latin typeface="Algerian" panose="04020705040A02060702" pitchFamily="82" charset="0"/>
              </a:rPr>
            </a:br>
            <a:r>
              <a:rPr lang="en-US" sz="8000" dirty="0" smtClean="0">
                <a:latin typeface="Algerian" panose="04020705040A02060702" pitchFamily="82" charset="0"/>
              </a:rPr>
              <a:t>GREENHOUSE </a:t>
            </a:r>
            <a:br>
              <a:rPr lang="en-US" sz="8000" dirty="0" smtClean="0">
                <a:latin typeface="Algerian" panose="04020705040A02060702" pitchFamily="82" charset="0"/>
              </a:rPr>
            </a:br>
            <a:r>
              <a:rPr lang="en-US" sz="8000" dirty="0" smtClean="0">
                <a:latin typeface="Algerian" panose="04020705040A02060702" pitchFamily="82" charset="0"/>
              </a:rPr>
              <a:t>EFFECT</a:t>
            </a:r>
            <a:endParaRPr lang="ru-RU" sz="80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2833" y="1263535"/>
            <a:ext cx="3707775" cy="53659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60941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399011"/>
            <a:ext cx="10515600" cy="5777952"/>
          </a:xfrm>
        </p:spPr>
        <p:txBody>
          <a:bodyPr/>
          <a:lstStyle/>
          <a:p>
            <a:pPr marL="0" indent="0">
              <a:buNone/>
            </a:pPr>
            <a:r>
              <a:rPr lang="ru-RU" b="1" dirty="0" smtClean="0"/>
              <a:t>Цел</a:t>
            </a:r>
            <a:r>
              <a:rPr lang="ru-RU" dirty="0" smtClean="0"/>
              <a:t>ь – развитие навыков </a:t>
            </a:r>
            <a:r>
              <a:rPr lang="ru-RU" dirty="0" err="1" smtClean="0"/>
              <a:t>аудирования</a:t>
            </a:r>
            <a:r>
              <a:rPr lang="ru-RU" dirty="0" smtClean="0"/>
              <a:t> и совершенствование навыков говорения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b="1" dirty="0" smtClean="0"/>
              <a:t>Задачи:</a:t>
            </a:r>
          </a:p>
          <a:p>
            <a:pPr marL="514350" indent="-514350">
              <a:buAutoNum type="arabicPeriod"/>
            </a:pPr>
            <a:r>
              <a:rPr lang="ru-RU" dirty="0" smtClean="0"/>
              <a:t>Определить тему урока</a:t>
            </a:r>
          </a:p>
          <a:p>
            <a:pPr marL="514350" indent="-514350">
              <a:buAutoNum type="arabicPeriod"/>
            </a:pPr>
            <a:r>
              <a:rPr lang="ru-RU" dirty="0" smtClean="0"/>
              <a:t>Использовать новые лексические единицы в своей речи</a:t>
            </a:r>
          </a:p>
          <a:p>
            <a:pPr marL="514350" indent="-514350">
              <a:buAutoNum type="arabicPeriod"/>
            </a:pPr>
            <a:r>
              <a:rPr lang="ru-RU" dirty="0" smtClean="0"/>
              <a:t>Заполнить пропуски недостающими словами из видео сюжета</a:t>
            </a:r>
          </a:p>
          <a:p>
            <a:pPr marL="514350" indent="-514350">
              <a:buAutoNum type="arabicPeriod"/>
            </a:pPr>
            <a:r>
              <a:rPr lang="ru-RU" dirty="0" smtClean="0"/>
              <a:t>Ответить на вопросы по теме</a:t>
            </a:r>
          </a:p>
          <a:p>
            <a:pPr marL="514350" indent="-514350">
              <a:buAutoNum type="arabicPeriod"/>
            </a:pPr>
            <a:endParaRPr lang="ru-RU" dirty="0" smtClean="0"/>
          </a:p>
          <a:p>
            <a:pPr marL="514350" indent="-514350">
              <a:buAutoNum type="arabicPeriod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886140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65653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NEW WORDS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030778"/>
            <a:ext cx="10515600" cy="5146185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 smtClean="0"/>
              <a:t>To propose</a:t>
            </a:r>
            <a:r>
              <a:rPr lang="ru-RU" dirty="0" smtClean="0"/>
              <a:t> - предлагать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Scholar</a:t>
            </a:r>
            <a:r>
              <a:rPr lang="ru-RU" dirty="0" smtClean="0"/>
              <a:t> – ученый, исследователь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To absorb</a:t>
            </a:r>
            <a:r>
              <a:rPr lang="ru-RU" dirty="0" smtClean="0"/>
              <a:t> - поглощать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To accumulate</a:t>
            </a:r>
            <a:r>
              <a:rPr lang="ru-RU" dirty="0" smtClean="0"/>
              <a:t> - накапливать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To trap</a:t>
            </a:r>
            <a:r>
              <a:rPr lang="ru-RU" dirty="0" smtClean="0"/>
              <a:t> – </a:t>
            </a:r>
            <a:r>
              <a:rPr lang="ru-RU" smtClean="0"/>
              <a:t>поймать в </a:t>
            </a:r>
            <a:r>
              <a:rPr lang="ru-RU" dirty="0" smtClean="0"/>
              <a:t>ловушку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Trapped – </a:t>
            </a:r>
            <a:r>
              <a:rPr lang="ru-RU" dirty="0" smtClean="0"/>
              <a:t>застрявший, пойманный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Ray</a:t>
            </a:r>
            <a:r>
              <a:rPr lang="ru-RU" dirty="0" smtClean="0"/>
              <a:t> - луч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Increase</a:t>
            </a:r>
            <a:r>
              <a:rPr lang="ru-RU" dirty="0" smtClean="0"/>
              <a:t> - увеличение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To reduce</a:t>
            </a:r>
            <a:r>
              <a:rPr lang="ru-RU" dirty="0" smtClean="0"/>
              <a:t> - сократить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To reuse</a:t>
            </a:r>
            <a:r>
              <a:rPr lang="ru-RU" dirty="0" smtClean="0"/>
              <a:t> – использовать повторно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To recycle</a:t>
            </a:r>
            <a:r>
              <a:rPr lang="ru-RU" dirty="0" smtClean="0"/>
              <a:t> - перерабатывать</a:t>
            </a: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8178" y="1159322"/>
            <a:ext cx="4889096" cy="4889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76239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881784"/>
          </a:xfrm>
        </p:spPr>
        <p:txBody>
          <a:bodyPr/>
          <a:lstStyle/>
          <a:p>
            <a:r>
              <a:rPr lang="en-US" dirty="0" smtClean="0"/>
              <a:t>TASK : fill in the gaps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246910"/>
            <a:ext cx="10515600" cy="5220392"/>
          </a:xfrm>
        </p:spPr>
        <p:txBody>
          <a:bodyPr/>
          <a:lstStyle/>
          <a:p>
            <a:pPr marL="514350" indent="-514350">
              <a:buAutoNum type="arabicPeriod"/>
            </a:pPr>
            <a:r>
              <a:rPr lang="en-US" dirty="0" smtClean="0"/>
              <a:t>Greenhouse effect was first proposed by a French _____.</a:t>
            </a:r>
          </a:p>
          <a:p>
            <a:pPr marL="514350" indent="-514350">
              <a:buAutoNum type="arabicPeriod"/>
            </a:pPr>
            <a:r>
              <a:rPr lang="en-US" dirty="0" smtClean="0"/>
              <a:t>The greenhouse effect is a warming of earth’s ________</a:t>
            </a:r>
          </a:p>
          <a:p>
            <a:pPr marL="514350" indent="-514350">
              <a:buAutoNum type="arabicPeriod"/>
            </a:pPr>
            <a:r>
              <a:rPr lang="en-US" dirty="0" smtClean="0"/>
              <a:t>The gases _____ energy from the sun.</a:t>
            </a:r>
          </a:p>
          <a:p>
            <a:pPr marL="514350" indent="-514350">
              <a:buAutoNum type="arabicPeriod"/>
            </a:pPr>
            <a:r>
              <a:rPr lang="en-US" dirty="0" smtClean="0"/>
              <a:t>Sun ______ enter the earth’s atmosphere.</a:t>
            </a:r>
          </a:p>
          <a:p>
            <a:pPr marL="514350" indent="-514350">
              <a:buAutoNum type="arabicPeriod"/>
            </a:pPr>
            <a:r>
              <a:rPr lang="en-US" dirty="0" smtClean="0"/>
              <a:t>The earth’s surface ________ the energy from the sun.</a:t>
            </a:r>
          </a:p>
          <a:p>
            <a:pPr marL="514350" indent="-514350">
              <a:buAutoNum type="arabicPeriod"/>
            </a:pPr>
            <a:r>
              <a:rPr lang="en-US" dirty="0" smtClean="0"/>
              <a:t>Most of energy remains _______ in the atmosphere.</a:t>
            </a:r>
          </a:p>
          <a:p>
            <a:pPr marL="514350" indent="-514350">
              <a:buAutoNum type="arabicPeriod"/>
            </a:pPr>
            <a:r>
              <a:rPr lang="en-US" dirty="0" smtClean="0"/>
              <a:t>Negative human activities add _____ greenhouse gases.</a:t>
            </a:r>
          </a:p>
          <a:p>
            <a:pPr marL="514350" indent="-514350">
              <a:buAutoNum type="arabicPeriod"/>
            </a:pPr>
            <a:r>
              <a:rPr lang="en-US" dirty="0" smtClean="0"/>
              <a:t>The increasing amount of greenhouse gases causes ____ ____.</a:t>
            </a:r>
          </a:p>
          <a:p>
            <a:pPr marL="514350" indent="-514350">
              <a:buAutoNum type="arabicPeriod"/>
            </a:pPr>
            <a:r>
              <a:rPr lang="en-US" dirty="0" smtClean="0"/>
              <a:t>We should buy energy ______ products.</a:t>
            </a:r>
          </a:p>
          <a:p>
            <a:pPr marL="514350" indent="-514350">
              <a:buAutoNum type="arabicPeriod"/>
            </a:pPr>
            <a:r>
              <a:rPr lang="en-US" dirty="0" smtClean="0"/>
              <a:t>Trees ______ carbon dioxide.</a:t>
            </a:r>
          </a:p>
          <a:p>
            <a:pPr marL="514350" indent="-514350">
              <a:buAutoNum type="arabicPeriod"/>
            </a:pPr>
            <a:endParaRPr lang="en-US" dirty="0" smtClean="0"/>
          </a:p>
          <a:p>
            <a:pPr marL="514350" indent="-514350">
              <a:buAutoNum type="arabicPeriod"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7515655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15529"/>
          </a:xfrm>
        </p:spPr>
        <p:txBody>
          <a:bodyPr/>
          <a:lstStyle/>
          <a:p>
            <a:r>
              <a:rPr lang="en-US" b="1" dirty="0" smtClean="0"/>
              <a:t>Task: answer the questions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080655"/>
            <a:ext cx="10515600" cy="5096308"/>
          </a:xfrm>
        </p:spPr>
        <p:txBody>
          <a:bodyPr>
            <a:normAutofit lnSpcReduction="10000"/>
          </a:bodyPr>
          <a:lstStyle/>
          <a:p>
            <a:pPr marL="514350" indent="-514350">
              <a:buAutoNum type="arabicPeriod"/>
            </a:pPr>
            <a:r>
              <a:rPr lang="en-US" dirty="0" smtClean="0"/>
              <a:t>When was the notion “greenhouse effect” proposed?</a:t>
            </a:r>
          </a:p>
          <a:p>
            <a:pPr marL="514350" indent="-514350">
              <a:buAutoNum type="arabicPeriod"/>
            </a:pPr>
            <a:r>
              <a:rPr lang="en-US" dirty="0" smtClean="0"/>
              <a:t>What is greenhouse effect?</a:t>
            </a:r>
          </a:p>
          <a:p>
            <a:pPr marL="514350" indent="-514350">
              <a:buAutoNum type="arabicPeriod"/>
            </a:pPr>
            <a:r>
              <a:rPr lang="en-US" dirty="0" smtClean="0"/>
              <a:t>How are harmful gases in the atmosphere called?</a:t>
            </a:r>
          </a:p>
          <a:p>
            <a:pPr marL="514350" indent="-514350">
              <a:buAutoNum type="arabicPeriod"/>
            </a:pPr>
            <a:r>
              <a:rPr lang="en-US" dirty="0" smtClean="0"/>
              <a:t>What is a positive influence of greenhouse effect?</a:t>
            </a:r>
          </a:p>
          <a:p>
            <a:pPr marL="514350" indent="-514350">
              <a:buAutoNum type="arabicPeriod"/>
            </a:pPr>
            <a:r>
              <a:rPr lang="en-US" dirty="0" smtClean="0"/>
              <a:t>What can happen without the greenhouse effect?</a:t>
            </a:r>
          </a:p>
          <a:p>
            <a:pPr marL="514350" indent="-514350">
              <a:buAutoNum type="arabicPeriod"/>
            </a:pPr>
            <a:r>
              <a:rPr lang="en-US" dirty="0" smtClean="0"/>
              <a:t>How do sun  rays reach the earth’s atmosphere?</a:t>
            </a:r>
          </a:p>
          <a:p>
            <a:pPr marL="514350" indent="-514350">
              <a:buAutoNum type="arabicPeriod"/>
            </a:pPr>
            <a:r>
              <a:rPr lang="en-US" dirty="0" smtClean="0"/>
              <a:t>How is global warming caused?</a:t>
            </a:r>
          </a:p>
          <a:p>
            <a:pPr marL="514350" indent="-514350">
              <a:buAutoNum type="arabicPeriod"/>
            </a:pPr>
            <a:r>
              <a:rPr lang="en-US" dirty="0" smtClean="0"/>
              <a:t>What stopped the natural process and balance of energy and heat in the environment?</a:t>
            </a:r>
          </a:p>
          <a:p>
            <a:pPr marL="514350" indent="-514350">
              <a:buAutoNum type="arabicPeriod"/>
            </a:pPr>
            <a:r>
              <a:rPr lang="en-US" dirty="0" smtClean="0"/>
              <a:t>What is the reason of the earth’s temperature increase?</a:t>
            </a:r>
          </a:p>
          <a:p>
            <a:pPr marL="514350" indent="-514350">
              <a:buAutoNum type="arabicPeriod"/>
            </a:pPr>
            <a:r>
              <a:rPr lang="en-US" dirty="0" smtClean="0"/>
              <a:t>How can we help the earth?</a:t>
            </a:r>
          </a:p>
          <a:p>
            <a:pPr marL="514350" indent="-514350">
              <a:buAutoNum type="arabicPeriod"/>
            </a:pPr>
            <a:endParaRPr lang="en-US" dirty="0" smtClean="0"/>
          </a:p>
          <a:p>
            <a:pPr marL="514350" indent="-514350">
              <a:buAutoNum type="arabicPeriod"/>
            </a:pP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27128" y="365126"/>
            <a:ext cx="2760373" cy="36792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84444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399011"/>
            <a:ext cx="10515600" cy="5777952"/>
          </a:xfrm>
        </p:spPr>
        <p:txBody>
          <a:bodyPr/>
          <a:lstStyle/>
          <a:p>
            <a:pPr marL="0" indent="0">
              <a:buNone/>
            </a:pPr>
            <a:r>
              <a:rPr lang="en-US" sz="4000" b="1" dirty="0" smtClean="0"/>
              <a:t>Speaking</a:t>
            </a:r>
            <a:r>
              <a:rPr lang="en-US" sz="4000" dirty="0" smtClean="0"/>
              <a:t>: make a conclusion about greenhouse effect using all your notes</a:t>
            </a:r>
          </a:p>
          <a:p>
            <a:pPr marL="0" indent="0">
              <a:buNone/>
            </a:pPr>
            <a:endParaRPr lang="en-US" sz="4000" dirty="0"/>
          </a:p>
          <a:p>
            <a:pPr marL="0" indent="0">
              <a:buNone/>
            </a:pPr>
            <a:endParaRPr lang="en-US" sz="4000" dirty="0" smtClean="0"/>
          </a:p>
          <a:p>
            <a:pPr marL="0" indent="0">
              <a:buNone/>
            </a:pPr>
            <a:r>
              <a:rPr lang="ru-RU" sz="4000" dirty="0" smtClean="0"/>
              <a:t>РЕФЛЕКСИЯ – </a:t>
            </a:r>
            <a:r>
              <a:rPr lang="en-US" sz="4000" dirty="0" smtClean="0"/>
              <a:t>What was the most difficult task for you? What was the most interesting task</a:t>
            </a:r>
            <a:r>
              <a:rPr lang="en-US" sz="4000" smtClean="0"/>
              <a:t>? 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412931485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164</TotalTime>
  <Words>292</Words>
  <Application>Microsoft Office PowerPoint</Application>
  <PresentationFormat>Широкоэкранный</PresentationFormat>
  <Paragraphs>49</Paragraphs>
  <Slides>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1" baseType="lpstr">
      <vt:lpstr>Algerian</vt:lpstr>
      <vt:lpstr>Arial</vt:lpstr>
      <vt:lpstr>Calibri</vt:lpstr>
      <vt:lpstr>Calibri Light</vt:lpstr>
      <vt:lpstr>Тема Office</vt:lpstr>
      <vt:lpstr> GREENHOUSE  EFFECT</vt:lpstr>
      <vt:lpstr>Презентация PowerPoint</vt:lpstr>
      <vt:lpstr>NEW WORDS</vt:lpstr>
      <vt:lpstr>TASK : fill in the gaps</vt:lpstr>
      <vt:lpstr>Task: answer the questions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GREENHOUSE  EFFECT</dc:title>
  <dc:creator>Анна</dc:creator>
  <cp:lastModifiedBy>Анна</cp:lastModifiedBy>
  <cp:revision>14</cp:revision>
  <dcterms:created xsi:type="dcterms:W3CDTF">2008-12-31T21:49:10Z</dcterms:created>
  <dcterms:modified xsi:type="dcterms:W3CDTF">2024-12-08T09:40:09Z</dcterms:modified>
</cp:coreProperties>
</file>