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16"/>
  </p:notesMasterIdLst>
  <p:sldIdLst>
    <p:sldId id="256" r:id="rId2"/>
    <p:sldId id="257" r:id="rId3"/>
    <p:sldId id="258" r:id="rId4"/>
    <p:sldId id="259" r:id="rId5"/>
    <p:sldId id="260" r:id="rId6"/>
    <p:sldId id="264" r:id="rId7"/>
    <p:sldId id="265" r:id="rId8"/>
    <p:sldId id="266" r:id="rId9"/>
    <p:sldId id="267" r:id="rId10"/>
    <p:sldId id="269" r:id="rId11"/>
    <p:sldId id="261" r:id="rId12"/>
    <p:sldId id="262" r:id="rId13"/>
    <p:sldId id="263" r:id="rId14"/>
    <p:sldId id="268" r:id="rId15"/>
  </p:sldIdLst>
  <p:sldSz cx="9144000" cy="6858000" type="screen4x3"/>
  <p:notesSz cx="6858000" cy="994727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78" autoAdjust="0"/>
    <p:restoredTop sz="94609" autoAdjust="0"/>
  </p:normalViewPr>
  <p:slideViewPr>
    <p:cSldViewPr>
      <p:cViewPr varScale="1">
        <p:scale>
          <a:sx n="120" d="100"/>
          <a:sy n="120" d="100"/>
        </p:scale>
        <p:origin x="1350" y="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B6F921C-443C-432E-B079-8CF55E2849A8}" type="datetimeFigureOut">
              <a:rPr lang="ru-RU" smtClean="0"/>
              <a:t>29.04.2024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42975" y="746125"/>
            <a:ext cx="4972050" cy="3730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724956"/>
            <a:ext cx="5486400" cy="447627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C6C4614-605A-4B93-B82A-50C5F2A8F9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23437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Игровые задания с родителями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6C4614-605A-4B93-B82A-50C5F2A8F9AF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62230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52426" y="2895600"/>
            <a:ext cx="4572000" cy="1368798"/>
          </a:xfrm>
        </p:spPr>
        <p:txBody>
          <a:bodyPr>
            <a:normAutofit/>
          </a:bodyPr>
          <a:lstStyle>
            <a:lvl1pPr marL="0" indent="0" algn="l">
              <a:buNone/>
              <a:defRPr sz="2000" b="0" i="1" cap="none" spc="12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0" y="4743451"/>
            <a:ext cx="9144000" cy="2114550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6" name="Straight Connector 15"/>
          <p:cNvCxnSpPr/>
          <p:nvPr/>
        </p:nvCxnSpPr>
        <p:spPr>
          <a:xfrm>
            <a:off x="0" y="4714875"/>
            <a:ext cx="9144000" cy="158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Date Placeholder 2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26DDD-DD01-4205-AF28-3F52479814D3}" type="datetimeFigureOut">
              <a:rPr lang="ru-RU" smtClean="0"/>
              <a:pPr/>
              <a:t>29.04.2024</a:t>
            </a:fld>
            <a:endParaRPr lang="ru-RU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F422D60-0AE5-457E-9B1B-169AE954C1B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4" name="Footer Placeholder 2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352426" y="457200"/>
            <a:ext cx="7680960" cy="2438399"/>
          </a:xfrm>
        </p:spPr>
        <p:txBody>
          <a:bodyPr>
            <a:normAutofit/>
          </a:bodyPr>
          <a:lstStyle>
            <a:lvl1pPr>
              <a:spcBef>
                <a:spcPts val="0"/>
              </a:spcBef>
              <a:defRPr kumimoji="0" lang="en-US" sz="6000" b="1" i="0" u="none" strike="noStrike" kern="1200" cap="none" spc="0" normalizeH="0" baseline="0" noProof="0" smtClean="0">
                <a:ln>
                  <a:noFill/>
                </a:ln>
                <a:gradFill>
                  <a:gsLst>
                    <a:gs pos="0">
                      <a:schemeClr val="tx1">
                        <a:alpha val="92000"/>
                      </a:schemeClr>
                    </a:gs>
                    <a:gs pos="45000">
                      <a:schemeClr val="tx1">
                        <a:alpha val="51000"/>
                      </a:schemeClr>
                    </a:gs>
                    <a:gs pos="100000">
                      <a:schemeClr val="tx1"/>
                    </a:gs>
                  </a:gsLst>
                  <a:lin ang="3600000" scaled="0"/>
                </a:gradFill>
                <a:effectLst/>
                <a:uLnTx/>
                <a:uFillTx/>
                <a:latin typeface="+mj-lt"/>
                <a:ea typeface="+mj-ea"/>
                <a:cs typeface="Tunga" pitchFamily="2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Content Placeholder 30"/>
          <p:cNvSpPr>
            <a:spLocks noGrp="1"/>
          </p:cNvSpPr>
          <p:nvPr>
            <p:ph sz="quarter" idx="13"/>
          </p:nvPr>
        </p:nvSpPr>
        <p:spPr>
          <a:xfrm>
            <a:off x="352426" y="1463040"/>
            <a:ext cx="7680960" cy="47244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91F26DDD-DD01-4205-AF28-3F52479814D3}" type="datetimeFigureOut">
              <a:rPr lang="ru-RU" smtClean="0"/>
              <a:pPr/>
              <a:t>29.04.2024</a:t>
            </a:fld>
            <a:endParaRPr lang="ru-RU"/>
          </a:p>
        </p:txBody>
      </p:sp>
      <p:sp>
        <p:nvSpPr>
          <p:cNvPr id="19" name="Slide Number Placeholder 1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2F422D60-0AE5-457E-9B1B-169AE954C1B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Subtitle 2"/>
          <p:cNvSpPr>
            <a:spLocks noGrp="1"/>
          </p:cNvSpPr>
          <p:nvPr>
            <p:ph type="subTitle" idx="1"/>
          </p:nvPr>
        </p:nvSpPr>
        <p:spPr>
          <a:xfrm>
            <a:off x="352426" y="4003302"/>
            <a:ext cx="4572000" cy="1178298"/>
          </a:xfrm>
        </p:spPr>
        <p:txBody>
          <a:bodyPr>
            <a:normAutofit/>
          </a:bodyPr>
          <a:lstStyle>
            <a:lvl1pPr marL="0" indent="0" algn="l">
              <a:buNone/>
              <a:defRPr sz="2000" b="0" i="1" cap="none" spc="12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16" name="Date Placeholder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26DDD-DD01-4205-AF28-3F52479814D3}" type="datetimeFigureOut">
              <a:rPr lang="ru-RU" smtClean="0"/>
              <a:pPr/>
              <a:t>29.04.2024</a:t>
            </a:fld>
            <a:endParaRPr lang="ru-RU"/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F422D60-0AE5-457E-9B1B-169AE954C1B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3" name="Rectangle 12"/>
          <p:cNvSpPr/>
          <p:nvPr/>
        </p:nvSpPr>
        <p:spPr>
          <a:xfrm>
            <a:off x="0" y="0"/>
            <a:ext cx="9144000" cy="1828800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8" name="Straight Connector 17"/>
          <p:cNvCxnSpPr/>
          <p:nvPr/>
        </p:nvCxnSpPr>
        <p:spPr>
          <a:xfrm>
            <a:off x="-4439" y="1828800"/>
            <a:ext cx="9144000" cy="158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itle 13"/>
          <p:cNvSpPr>
            <a:spLocks noGrp="1"/>
          </p:cNvSpPr>
          <p:nvPr>
            <p:ph type="title"/>
          </p:nvPr>
        </p:nvSpPr>
        <p:spPr>
          <a:xfrm>
            <a:off x="354366" y="1990078"/>
            <a:ext cx="8439912" cy="1984248"/>
          </a:xfrm>
        </p:spPr>
        <p:txBody>
          <a:bodyPr>
            <a:noAutofit/>
          </a:bodyPr>
          <a:lstStyle>
            <a:lvl1pPr>
              <a:defRPr kumimoji="0" lang="en-US" sz="6000" b="1" i="0" u="none" strike="noStrike" kern="1200" cap="none" spc="0" normalizeH="0" baseline="0" noProof="0" dirty="0" smtClean="0">
                <a:ln>
                  <a:noFill/>
                </a:ln>
                <a:gradFill>
                  <a:gsLst>
                    <a:gs pos="0">
                      <a:schemeClr val="tx1">
                        <a:alpha val="92000"/>
                      </a:schemeClr>
                    </a:gs>
                    <a:gs pos="45000">
                      <a:schemeClr val="tx1">
                        <a:alpha val="51000"/>
                      </a:schemeClr>
                    </a:gs>
                    <a:gs pos="100000">
                      <a:schemeClr val="tx1"/>
                    </a:gs>
                  </a:gsLst>
                  <a:lin ang="3600000" scaled="0"/>
                </a:gradFill>
                <a:effectLst/>
                <a:uLnTx/>
                <a:uFillTx/>
                <a:latin typeface="+mj-lt"/>
                <a:ea typeface="+mj-ea"/>
                <a:cs typeface="Tunga" pitchFamily="2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Content Placeholder 11"/>
          <p:cNvSpPr>
            <a:spLocks noGrp="1"/>
          </p:cNvSpPr>
          <p:nvPr>
            <p:ph sz="quarter" idx="14"/>
          </p:nvPr>
        </p:nvSpPr>
        <p:spPr>
          <a:xfrm>
            <a:off x="4901184" y="1463040"/>
            <a:ext cx="3886200" cy="4288536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8" name="Content Placeholder 30"/>
          <p:cNvSpPr>
            <a:spLocks noGrp="1"/>
          </p:cNvSpPr>
          <p:nvPr>
            <p:ph sz="quarter" idx="13"/>
          </p:nvPr>
        </p:nvSpPr>
        <p:spPr>
          <a:xfrm>
            <a:off x="352426" y="1463040"/>
            <a:ext cx="3886200" cy="4288536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27" name="Title 2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91F26DDD-DD01-4205-AF28-3F52479814D3}" type="datetimeFigureOut">
              <a:rPr lang="ru-RU" smtClean="0"/>
              <a:pPr/>
              <a:t>29.04.2024</a:t>
            </a:fld>
            <a:endParaRPr lang="ru-RU"/>
          </a:p>
        </p:txBody>
      </p:sp>
      <p:sp>
        <p:nvSpPr>
          <p:cNvPr id="25" name="Slide Number Placeholder 24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2F422D60-0AE5-457E-9B1B-169AE954C1B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6" name="Footer Placeholder 25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 Placeholder 3"/>
          <p:cNvSpPr>
            <a:spLocks noGrp="1"/>
          </p:cNvSpPr>
          <p:nvPr>
            <p:ph type="body" sz="half" idx="2"/>
          </p:nvPr>
        </p:nvSpPr>
        <p:spPr>
          <a:xfrm>
            <a:off x="352426" y="1463040"/>
            <a:ext cx="3886200" cy="509587"/>
          </a:xfrm>
        </p:spPr>
        <p:txBody>
          <a:bodyPr>
            <a:normAutofit/>
          </a:bodyPr>
          <a:lstStyle>
            <a:lvl1pPr marL="0" indent="0">
              <a:buNone/>
              <a:defRPr sz="2000" b="0" i="1" spc="0" baseline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5"/>
          </p:nvPr>
        </p:nvSpPr>
        <p:spPr>
          <a:xfrm>
            <a:off x="4900613" y="1463040"/>
            <a:ext cx="3886200" cy="509587"/>
          </a:xfrm>
        </p:spPr>
        <p:txBody>
          <a:bodyPr>
            <a:normAutofit/>
          </a:bodyPr>
          <a:lstStyle>
            <a:lvl1pPr marL="0" indent="0">
              <a:buNone/>
              <a:defRPr sz="2000" b="0" i="1" spc="0" baseline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Content Placeholder 11"/>
          <p:cNvSpPr>
            <a:spLocks noGrp="1"/>
          </p:cNvSpPr>
          <p:nvPr>
            <p:ph sz="quarter" idx="14"/>
          </p:nvPr>
        </p:nvSpPr>
        <p:spPr>
          <a:xfrm>
            <a:off x="4900613" y="2011680"/>
            <a:ext cx="3886200" cy="3736848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28" name="Content Placeholder 30"/>
          <p:cNvSpPr>
            <a:spLocks noGrp="1"/>
          </p:cNvSpPr>
          <p:nvPr>
            <p:ph sz="quarter" idx="13"/>
          </p:nvPr>
        </p:nvSpPr>
        <p:spPr>
          <a:xfrm>
            <a:off x="352426" y="2011680"/>
            <a:ext cx="3886200" cy="3736848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30" name="Title 2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6"/>
          </p:nvPr>
        </p:nvSpPr>
        <p:spPr/>
        <p:txBody>
          <a:bodyPr/>
          <a:lstStyle/>
          <a:p>
            <a:fld id="{91F26DDD-DD01-4205-AF28-3F52479814D3}" type="datetimeFigureOut">
              <a:rPr lang="ru-RU" smtClean="0"/>
              <a:pPr/>
              <a:t>29.04.2024</a:t>
            </a:fld>
            <a:endParaRPr lang="ru-RU"/>
          </a:p>
        </p:txBody>
      </p:sp>
      <p:sp>
        <p:nvSpPr>
          <p:cNvPr id="24" name="Slide Number Placeholder 23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2F422D60-0AE5-457E-9B1B-169AE954C1B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9" name="Footer Placeholder 28"/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26DDD-DD01-4205-AF28-3F52479814D3}" type="datetimeFigureOut">
              <a:rPr lang="ru-RU" smtClean="0"/>
              <a:pPr/>
              <a:t>29.04.2024</a:t>
            </a:fld>
            <a:endParaRPr lang="ru-RU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F422D60-0AE5-457E-9B1B-169AE954C1B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Title 1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26DDD-DD01-4205-AF28-3F52479814D3}" type="datetimeFigureOut">
              <a:rPr lang="ru-RU" smtClean="0"/>
              <a:pPr/>
              <a:t>29.04.2024</a:t>
            </a:fld>
            <a:endParaRPr lang="ru-RU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F422D60-0AE5-457E-9B1B-169AE954C1B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0" y="5734050"/>
            <a:ext cx="9144000" cy="1123950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2" name="Straight Connector 21"/>
          <p:cNvCxnSpPr/>
          <p:nvPr/>
        </p:nvCxnSpPr>
        <p:spPr>
          <a:xfrm>
            <a:off x="0" y="5695950"/>
            <a:ext cx="9144000" cy="158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itle 2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2"/>
          </p:nvPr>
        </p:nvSpPr>
        <p:spPr>
          <a:xfrm>
            <a:off x="352426" y="1463040"/>
            <a:ext cx="3381375" cy="3967162"/>
          </a:xfrm>
        </p:spPr>
        <p:txBody>
          <a:bodyPr>
            <a:normAutofit/>
          </a:bodyPr>
          <a:lstStyle>
            <a:lvl1pPr marL="0" indent="0">
              <a:lnSpc>
                <a:spcPct val="150000"/>
              </a:lnSpc>
              <a:buNone/>
              <a:defRPr sz="1600" b="0" i="1" spc="0" baseline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6" name="Content Placeholder 11"/>
          <p:cNvSpPr>
            <a:spLocks noGrp="1"/>
          </p:cNvSpPr>
          <p:nvPr>
            <p:ph sz="quarter" idx="14"/>
          </p:nvPr>
        </p:nvSpPr>
        <p:spPr>
          <a:xfrm>
            <a:off x="4105275" y="1463040"/>
            <a:ext cx="4681538" cy="3968496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91F26DDD-DD01-4205-AF28-3F52479814D3}" type="datetimeFigureOut">
              <a:rPr lang="ru-RU" smtClean="0"/>
              <a:pPr/>
              <a:t>29.04.2024</a:t>
            </a:fld>
            <a:endParaRPr lang="ru-RU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2F422D60-0AE5-457E-9B1B-169AE954C1B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229224" y="0"/>
            <a:ext cx="3914775" cy="5657850"/>
          </a:xfrm>
        </p:spPr>
        <p:txBody>
          <a:bodyPr anchor="ctr" anchorCtr="0"/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3"/>
          </p:nvPr>
        </p:nvSpPr>
        <p:spPr>
          <a:xfrm>
            <a:off x="352426" y="1600199"/>
            <a:ext cx="4572000" cy="3593237"/>
          </a:xfrm>
        </p:spPr>
        <p:txBody>
          <a:bodyPr>
            <a:normAutofit/>
          </a:bodyPr>
          <a:lstStyle>
            <a:lvl1pPr marL="0" indent="0">
              <a:lnSpc>
                <a:spcPct val="150000"/>
              </a:lnSpc>
              <a:spcBef>
                <a:spcPts val="0"/>
              </a:spcBef>
              <a:buNone/>
              <a:defRPr sz="1600" i="1">
                <a:solidFill>
                  <a:schemeClr val="tx1"/>
                </a:solidFill>
              </a:defRPr>
            </a:lvl1pPr>
            <a:lvl2pPr marL="171450" indent="1588">
              <a:buNone/>
              <a:defRPr>
                <a:solidFill>
                  <a:schemeClr val="bg2"/>
                </a:solidFill>
              </a:defRPr>
            </a:lvl2pPr>
            <a:lvl3pPr marL="344488" indent="6350">
              <a:buNone/>
              <a:defRPr>
                <a:solidFill>
                  <a:schemeClr val="bg2"/>
                </a:solidFill>
              </a:defRPr>
            </a:lvl3pPr>
            <a:lvl4pPr marL="515938" indent="3175">
              <a:buNone/>
              <a:defRPr>
                <a:solidFill>
                  <a:schemeClr val="bg2"/>
                </a:solidFill>
              </a:defRPr>
            </a:lvl4pPr>
            <a:lvl5pPr marL="688975" indent="-1588">
              <a:buNone/>
              <a:defRPr>
                <a:solidFill>
                  <a:schemeClr val="bg2"/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Rectangle 10"/>
          <p:cNvSpPr/>
          <p:nvPr/>
        </p:nvSpPr>
        <p:spPr>
          <a:xfrm>
            <a:off x="0" y="5734050"/>
            <a:ext cx="9144000" cy="1123950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2" name="Straight Connector 11"/>
          <p:cNvCxnSpPr/>
          <p:nvPr/>
        </p:nvCxnSpPr>
        <p:spPr>
          <a:xfrm>
            <a:off x="0" y="5695950"/>
            <a:ext cx="9144000" cy="158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itle Placeholder 1"/>
          <p:cNvSpPr>
            <a:spLocks noGrp="1"/>
          </p:cNvSpPr>
          <p:nvPr>
            <p:ph type="title"/>
          </p:nvPr>
        </p:nvSpPr>
        <p:spPr>
          <a:xfrm>
            <a:off x="352425" y="275208"/>
            <a:ext cx="4572000" cy="1324992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91F26DDD-DD01-4205-AF28-3F52479814D3}" type="datetimeFigureOut">
              <a:rPr lang="ru-RU" smtClean="0"/>
              <a:pPr/>
              <a:t>29.04.2024</a:t>
            </a:fld>
            <a:endParaRPr lang="ru-RU"/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2F422D60-0AE5-457E-9B1B-169AE954C1B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26DDD-DD01-4205-AF28-3F52479814D3}" type="datetimeFigureOut">
              <a:rPr lang="ru-RU" smtClean="0"/>
              <a:pPr/>
              <a:t>29.04.2024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422D60-0AE5-457E-9B1B-169AE954C1B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26DDD-DD01-4205-AF28-3F52479814D3}" type="datetimeFigureOut">
              <a:rPr lang="ru-RU" smtClean="0"/>
              <a:pPr/>
              <a:t>29.04.2024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422D60-0AE5-457E-9B1B-169AE954C1B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52426" y="228600"/>
            <a:ext cx="7680960" cy="1066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52426" y="1463040"/>
            <a:ext cx="768096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52426" y="6543676"/>
            <a:ext cx="1466850" cy="2476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="1">
                <a:solidFill>
                  <a:schemeClr val="tx1">
                    <a:alpha val="65000"/>
                  </a:schemeClr>
                </a:solidFill>
              </a:defRPr>
            </a:lvl1pPr>
          </a:lstStyle>
          <a:p>
            <a:fld id="{91F26DDD-DD01-4205-AF28-3F52479814D3}" type="datetimeFigureOut">
              <a:rPr lang="ru-RU" smtClean="0"/>
              <a:pPr/>
              <a:t>29.04.2024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809749" y="6543676"/>
            <a:ext cx="4086225" cy="2476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="1" i="1">
                <a:solidFill>
                  <a:schemeClr val="tx1">
                    <a:alpha val="6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86700" y="6543676"/>
            <a:ext cx="876300" cy="2476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 b="1">
                <a:solidFill>
                  <a:schemeClr val="tx1">
                    <a:alpha val="65000"/>
                  </a:schemeClr>
                </a:solidFill>
              </a:defRPr>
            </a:lvl1pPr>
          </a:lstStyle>
          <a:p>
            <a:fld id="{2F422D60-0AE5-457E-9B1B-169AE954C1B7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defTabSz="914400" rtl="0" eaLnBrk="1" latinLnBrk="0" hangingPunct="1">
        <a:spcBef>
          <a:spcPts val="400"/>
        </a:spcBef>
        <a:buNone/>
        <a:defRPr sz="4000" b="0" kern="1200" cap="none" spc="0" baseline="0">
          <a:solidFill>
            <a:schemeClr val="tx1"/>
          </a:solidFill>
          <a:latin typeface="+mj-lt"/>
          <a:ea typeface="+mj-ea"/>
          <a:cs typeface="Tunga" pitchFamily="2"/>
        </a:defRPr>
      </a:lvl1pPr>
    </p:titleStyle>
    <p:bodyStyle>
      <a:lvl1pPr marL="0" indent="0" algn="l" defTabSz="914400" rtl="0" eaLnBrk="1" latinLnBrk="0" hangingPunct="1">
        <a:spcBef>
          <a:spcPts val="1200"/>
        </a:spcBef>
        <a:spcAft>
          <a:spcPts val="0"/>
        </a:spcAft>
        <a:buClr>
          <a:schemeClr val="accent5"/>
        </a:buClr>
        <a:buFont typeface="Arial" pitchFamily="34" charset="0"/>
        <a:buNone/>
        <a:defRPr sz="1800" b="0" i="0" kern="1200" cap="none" spc="30" baseline="0">
          <a:solidFill>
            <a:schemeClr val="tx1"/>
          </a:solidFill>
          <a:latin typeface="+mn-lt"/>
          <a:ea typeface="+mn-ea"/>
          <a:cs typeface="Tahoma" pitchFamily="34" charset="0"/>
        </a:defRPr>
      </a:lvl1pPr>
      <a:lvl2pPr marL="171450" indent="-171450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Tahoma" pitchFamily="34" charset="0"/>
        </a:defRPr>
      </a:lvl2pPr>
      <a:lvl3pPr marL="344488" indent="-165100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Tahoma" pitchFamily="34" charset="0"/>
        </a:defRPr>
      </a:lvl3pPr>
      <a:lvl4pPr marL="517525" indent="-169863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Tahoma" pitchFamily="34" charset="0"/>
        </a:defRPr>
      </a:lvl4pPr>
      <a:lvl5pPr marL="688975" indent="-173038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Tahoma" pitchFamily="34" charset="0"/>
        </a:defRPr>
      </a:lvl5pPr>
      <a:lvl6pPr marL="868680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069848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243584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1408176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4" Type="http://schemas.openxmlformats.org/officeDocument/2006/relationships/image" Target="../media/image1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15616" y="4005064"/>
            <a:ext cx="6696744" cy="1800200"/>
          </a:xfr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/>
            <a:r>
              <a:rPr lang="ru-RU" sz="2400" b="1" dirty="0" smtClean="0">
                <a:solidFill>
                  <a:srgbClr val="002060"/>
                </a:solidFill>
              </a:rPr>
              <a:t>Мишунин Юрий Сергеевич</a:t>
            </a:r>
          </a:p>
          <a:p>
            <a:pPr algn="ctr"/>
            <a:r>
              <a:rPr lang="ru-RU" sz="2400" b="1" dirty="0" smtClean="0">
                <a:solidFill>
                  <a:srgbClr val="002060"/>
                </a:solidFill>
              </a:rPr>
              <a:t>Тренер-преподаватель отделения дзюдо МБУДО СШ №2 г. Белгорода</a:t>
            </a:r>
            <a:endParaRPr lang="ru-RU" sz="2400" b="1" dirty="0">
              <a:solidFill>
                <a:srgbClr val="002060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flipH="1">
            <a:off x="0" y="1340768"/>
            <a:ext cx="9144000" cy="1800200"/>
          </a:xfr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ru-RU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Проект «Семейное Дзюдо»</a:t>
            </a:r>
            <a:r>
              <a:rPr lang="ru-RU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/>
            </a:r>
            <a:br>
              <a:rPr lang="ru-RU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</a:br>
            <a:r>
              <a:rPr lang="ru-RU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endParaRPr lang="ru-RU" i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3819">
    <p:comb dir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539552" y="1484784"/>
            <a:ext cx="7680960" cy="4724400"/>
          </a:xfr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>
            <a:normAutofit lnSpcReduction="10000"/>
          </a:bodyPr>
          <a:lstStyle/>
          <a:p>
            <a:pPr algn="ctr"/>
            <a:endParaRPr lang="ru-RU" b="1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algn="ctr"/>
            <a:r>
              <a:rPr lang="ru-RU" sz="4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Популяризация дзюдо</a:t>
            </a:r>
          </a:p>
          <a:p>
            <a:pPr algn="ctr"/>
            <a:endParaRPr lang="ru-RU" b="1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algn="ctr"/>
            <a:r>
              <a:rPr lang="ru-RU" sz="4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Дзюдо – составляющая часть дополнительного образования </a:t>
            </a:r>
            <a:r>
              <a:rPr lang="ru-RU" sz="4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детей</a:t>
            </a:r>
          </a:p>
          <a:p>
            <a:pPr algn="ctr"/>
            <a:r>
              <a:rPr lang="ru-RU" sz="4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Вовлечение родителей в тренировочный процесс.</a:t>
            </a:r>
            <a:endParaRPr lang="ru-RU" sz="40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7624" y="404664"/>
            <a:ext cx="7128792" cy="890736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ЦЕЛЬ</a:t>
            </a:r>
            <a:endParaRPr lang="ru-RU" sz="40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Tm="4587"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/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ru-RU" sz="3600" dirty="0" smtClean="0">
                <a:solidFill>
                  <a:srgbClr val="000099"/>
                </a:solidFill>
              </a:rPr>
              <a:t>-Повышение рейтинга дзюдо</a:t>
            </a:r>
          </a:p>
          <a:p>
            <a:r>
              <a:rPr lang="ru-RU" sz="3600" dirty="0" smtClean="0">
                <a:solidFill>
                  <a:srgbClr val="000099"/>
                </a:solidFill>
              </a:rPr>
              <a:t>-Позиционирование дзюдо, как составляющей дополнительного образования </a:t>
            </a:r>
          </a:p>
          <a:p>
            <a:r>
              <a:rPr lang="ru-RU" sz="3600" dirty="0" smtClean="0">
                <a:solidFill>
                  <a:srgbClr val="000099"/>
                </a:solidFill>
              </a:rPr>
              <a:t>-Увеличение количества людей, занимающихся борьбой дзюдо</a:t>
            </a:r>
            <a:endParaRPr lang="ru-RU" sz="3600" dirty="0">
              <a:solidFill>
                <a:srgbClr val="000099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chemeClr val="accent1"/>
                </a:solidFill>
              </a:rPr>
              <a:t>ЗАДАЧИ</a:t>
            </a:r>
            <a:endParaRPr lang="ru-RU" b="1" dirty="0">
              <a:solidFill>
                <a:schemeClr val="accent1"/>
              </a:solidFill>
            </a:endParaRPr>
          </a:p>
        </p:txBody>
      </p:sp>
    </p:spTree>
  </p:cSld>
  <p:clrMapOvr>
    <a:masterClrMapping/>
  </p:clrMapOvr>
  <p:transition advTm="6595">
    <p:push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/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/>
            <a:r>
              <a:rPr lang="ru-RU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32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Позиционирование работы тренера по дзюдо, как социально значимой</a:t>
            </a:r>
          </a:p>
          <a:p>
            <a:pPr algn="ctr"/>
            <a:r>
              <a:rPr lang="ru-RU" sz="32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- Систематизация методического материала</a:t>
            </a:r>
          </a:p>
          <a:p>
            <a:pPr algn="ctr"/>
            <a:r>
              <a:rPr lang="ru-RU" sz="32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-Развитие контактов между клубами, для обмена опытом и методами обучения дзюдо при совместных занятиях детей и родителей</a:t>
            </a:r>
            <a:endParaRPr lang="ru-RU" sz="32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b="1" dirty="0" smtClean="0">
                <a:solidFill>
                  <a:schemeClr val="accent1"/>
                </a:solidFill>
              </a:rPr>
              <a:t>ЗАДАЧИ</a:t>
            </a:r>
            <a:endParaRPr lang="ru-RU" dirty="0"/>
          </a:p>
        </p:txBody>
      </p:sp>
    </p:spTree>
  </p:cSld>
  <p:clrMapOvr>
    <a:masterClrMapping/>
  </p:clrMapOvr>
  <p:transition advTm="7359">
    <p:blinds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/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FFC000"/>
                </a:solidFill>
              </a:rPr>
              <a:t>Совместное проведение тренировочных занятий детей и родителей, является фактором укрепления взаимопонимания детей и родителей , появляется возможность найти общие интересы , доверять друг другу.</a:t>
            </a:r>
            <a:endParaRPr lang="ru-RU" sz="3600" b="1" dirty="0">
              <a:solidFill>
                <a:srgbClr val="FFC000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>Цели</a:t>
            </a:r>
            <a:endParaRPr lang="ru-RU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Tm="7011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/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3600" dirty="0" smtClean="0">
                <a:solidFill>
                  <a:srgbClr val="00B050"/>
                </a:solidFill>
              </a:rPr>
              <a:t>Совместные занятия детей и родителей дзюдо помогают ребенку быть более дисциплинированным и более ответственным и исполнительным учеником.</a:t>
            </a:r>
          </a:p>
          <a:p>
            <a:r>
              <a:rPr lang="ru-RU" sz="3600" dirty="0" smtClean="0">
                <a:solidFill>
                  <a:srgbClr val="00B050"/>
                </a:solidFill>
              </a:rPr>
              <a:t>Заинтересованность занятий дзюдо  у детей проявляется ярче и раньше.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>РЕЗУЛЬТАТЫ ПРОЕКТА</a:t>
            </a:r>
            <a:endParaRPr lang="ru-RU" dirty="0"/>
          </a:p>
        </p:txBody>
      </p:sp>
    </p:spTree>
  </p:cSld>
  <p:clrMapOvr>
    <a:masterClrMapping/>
  </p:clrMapOvr>
  <p:transition advTm="9183">
    <p:newsflash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IMG_9839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865024" y="2080202"/>
            <a:ext cx="4655127" cy="349134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188640"/>
            <a:ext cx="7715200" cy="1152128"/>
          </a:xfr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rgbClr val="002060"/>
                </a:solidFill>
              </a:rPr>
              <a:t>Фотографии проекта</a:t>
            </a:r>
            <a:br>
              <a:rPr lang="ru-RU" b="1" dirty="0" smtClean="0">
                <a:solidFill>
                  <a:srgbClr val="002060"/>
                </a:solidFill>
              </a:rPr>
            </a:br>
            <a:r>
              <a:rPr lang="ru-RU" b="1" dirty="0" smtClean="0">
                <a:solidFill>
                  <a:srgbClr val="002060"/>
                </a:solidFill>
              </a:rPr>
              <a:t>Борьба</a:t>
            </a:r>
            <a:endParaRPr lang="ru-RU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 advTm="3468">
    <p:wheel spokes="3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 descr="E:\IMG_9847.jpg"/>
          <p:cNvPicPr>
            <a:picLocks noGrp="1" noChangeAspect="1" noChangeArrowheads="1"/>
          </p:cNvPicPr>
          <p:nvPr>
            <p:ph sz="quarter" idx="14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553162" y="2352372"/>
            <a:ext cx="2581102" cy="251044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</p:pic>
      <p:pic>
        <p:nvPicPr>
          <p:cNvPr id="4" name="Picture 2" descr="E:\IMG_9821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59501" y="2531096"/>
            <a:ext cx="2872047" cy="215299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91264" cy="1152128"/>
          </a:xfr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Взаимодействие родителей </a:t>
            </a:r>
            <a:br>
              <a:rPr lang="ru-RU" dirty="0" smtClean="0"/>
            </a:br>
            <a:r>
              <a:rPr lang="ru-RU" dirty="0" smtClean="0"/>
              <a:t>с детьми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80535457"/>
      </p:ext>
    </p:extLst>
  </p:cSld>
  <p:clrMapOvr>
    <a:masterClrMapping/>
  </p:clrMapOvr>
  <p:transition advTm="3895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E:\IMG_9849.jpg"/>
          <p:cNvPicPr>
            <a:picLocks noGrp="1" noChangeAspect="1" noChangeArrowheads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452" y="1484784"/>
            <a:ext cx="4227748" cy="2592288"/>
          </a:xfrm>
          <a:prstGeom prst="roundRect">
            <a:avLst>
              <a:gd name="adj" fmla="val 8594"/>
            </a:avLst>
          </a:prstGeom>
          <a:ln/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</p:pic>
      <p:pic>
        <p:nvPicPr>
          <p:cNvPr id="6" name="Picture 3" descr="E:\IMG_9856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004048" y="3861048"/>
            <a:ext cx="3744416" cy="2448098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ru-RU" dirty="0" smtClean="0"/>
              <a:t>Играем вместе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36275524"/>
      </p:ext>
    </p:extLst>
  </p:cSld>
  <p:clrMapOvr>
    <a:masterClrMapping/>
  </p:clrMapOvr>
  <p:transition advTm="5186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E:\IMG_9852.jpg"/>
          <p:cNvPicPr>
            <a:picLocks noGrp="1" noChangeAspect="1" noChangeArrowheads="1"/>
          </p:cNvPicPr>
          <p:nvPr>
            <p:ph sz="quarter" idx="14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260648"/>
            <a:ext cx="4824536" cy="321468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E:\IMG_9859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789040"/>
            <a:ext cx="4032448" cy="265678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2426" y="228600"/>
            <a:ext cx="3067446" cy="1066800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3600" dirty="0" smtClean="0"/>
              <a:t>Кто быстрее!!!   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4095594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323528" y="404664"/>
            <a:ext cx="7680960" cy="4724400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endParaRPr lang="ru-RU" dirty="0" smtClean="0"/>
          </a:p>
          <a:p>
            <a:r>
              <a:rPr lang="ru-RU" sz="3200" dirty="0" smtClean="0"/>
              <a:t>Родители более адекватно оценивают физические кондиции ребенка, лучше видят сильные и слабые стороны своего ребенка, как физические, так и психологические.</a:t>
            </a:r>
            <a:endParaRPr lang="ru-RU" sz="3200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-4500000">
            <a:off x="5458120" y="3518608"/>
            <a:ext cx="5064953" cy="1695631"/>
          </a:xfr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Итоги проекта</a:t>
            </a:r>
            <a:endParaRPr lang="ru-RU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Tm="6419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914400" y="1628800"/>
            <a:ext cx="7772400" cy="4464496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ru-RU" sz="3600" dirty="0" smtClean="0"/>
              <a:t>Наблюдается более эффективный результат сочетания игровой и тренировочной составляющей компонентов учебно тренировочного занятия. </a:t>
            </a:r>
            <a:endParaRPr lang="ru-RU" sz="3600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210146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ru-RU" dirty="0" smtClean="0">
                <a:solidFill>
                  <a:srgbClr val="C00000"/>
                </a:solidFill>
              </a:rPr>
              <a:t>Результаты экспериментального проекта</a:t>
            </a:r>
            <a:endParaRPr lang="ru-RU" dirty="0">
              <a:solidFill>
                <a:srgbClr val="C00000"/>
              </a:solidFill>
            </a:endParaRPr>
          </a:p>
        </p:txBody>
      </p:sp>
    </p:spTree>
    <p:custDataLst>
      <p:tags r:id="rId1"/>
    </p:custDataLst>
  </p:cSld>
  <p:clrMapOvr>
    <a:masterClrMapping/>
  </p:clrMapOvr>
  <p:transition advTm="9458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IMG_9827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486" y="1340768"/>
            <a:ext cx="4153669" cy="311525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/>
            <a:r>
              <a:rPr lang="ru-RU" dirty="0" smtClean="0">
                <a:solidFill>
                  <a:srgbClr val="FFC000"/>
                </a:solidFill>
              </a:rPr>
              <a:t>Результаты проекта</a:t>
            </a:r>
            <a:endParaRPr lang="ru-RU" dirty="0">
              <a:solidFill>
                <a:srgbClr val="FFC000"/>
              </a:solidFill>
            </a:endParaRPr>
          </a:p>
        </p:txBody>
      </p:sp>
      <p:pic>
        <p:nvPicPr>
          <p:cNvPr id="4099" name="Picture 3" descr="C:\Users\ЛЮСЯ\Desktop\14B87A8E-327F-449E-95F8-18EE86061F6A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3429000"/>
            <a:ext cx="4392488" cy="295131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ransition advTm="6124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Объект 5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4653136"/>
            <a:ext cx="2527069" cy="165007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234380"/>
            <a:ext cx="7680960" cy="1066800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b="1" dirty="0" smtClean="0"/>
              <a:t>Спасибо за внимание</a:t>
            </a:r>
            <a:endParaRPr lang="ru-RU" b="1" dirty="0"/>
          </a:p>
        </p:txBody>
      </p:sp>
      <p:pic>
        <p:nvPicPr>
          <p:cNvPr id="3075" name="Picture 3" descr="E:\IMG_986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1268760"/>
            <a:ext cx="4608512" cy="3319571"/>
          </a:xfrm>
          <a:prstGeom prst="rect">
            <a:avLst/>
          </a:prstGeom>
          <a:ln>
            <a:noFill/>
          </a:ln>
          <a:effectLst>
            <a:softEdge rad="112500"/>
          </a:effectLst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</p:pic>
    </p:spTree>
    <p:extLst>
      <p:ext uri="{BB962C8B-B14F-4D97-AF65-F5344CB8AC3E}">
        <p14:creationId xmlns:p14="http://schemas.microsoft.com/office/powerpoint/2010/main" val="3203603875"/>
      </p:ext>
    </p:extLst>
  </p:cSld>
  <p:clrMapOvr>
    <a:masterClrMapping/>
  </p:clrMapOvr>
  <p:transition advTm="3604"/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4|2.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|1.7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ylar">
  <a:themeElements>
    <a:clrScheme name="Mylar">
      <a:dk1>
        <a:srgbClr val="000000"/>
      </a:dk1>
      <a:lt1>
        <a:srgbClr val="FFFFFF"/>
      </a:lt1>
      <a:dk2>
        <a:srgbClr val="656162"/>
      </a:dk2>
      <a:lt2>
        <a:srgbClr val="E0DACC"/>
      </a:lt2>
      <a:accent1>
        <a:srgbClr val="4A5A7A"/>
      </a:accent1>
      <a:accent2>
        <a:srgbClr val="F7BD40"/>
      </a:accent2>
      <a:accent3>
        <a:srgbClr val="975C00"/>
      </a:accent3>
      <a:accent4>
        <a:srgbClr val="754D41"/>
      </a:accent4>
      <a:accent5>
        <a:srgbClr val="838995"/>
      </a:accent5>
      <a:accent6>
        <a:srgbClr val="687B66"/>
      </a:accent6>
      <a:hlink>
        <a:srgbClr val="B5740B"/>
      </a:hlink>
      <a:folHlink>
        <a:srgbClr val="7483A0"/>
      </a:folHlink>
    </a:clrScheme>
    <a:fontScheme name="Mylar">
      <a:majorFont>
        <a:latin typeface="Corbel"/>
        <a:ea typeface=""/>
        <a:cs typeface=""/>
        <a:font script="Jpan" typeface="HGｺﾞｼｯｸM"/>
        <a:font script="Hang" typeface="맑은 고딕"/>
        <a:font script="Hans" typeface="华文楷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华文楷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ylar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innerShdw blurRad="50800" dist="25400" dir="13500000">
              <a:srgbClr val="000000">
                <a:alpha val="75000"/>
              </a:srgbClr>
            </a:innerShdw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dkEdge">
            <a:bevelT w="25400" h="508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tint val="100000"/>
                <a:shade val="30000"/>
                <a:alpha val="100000"/>
                <a:satMod val="255000"/>
                <a:lumMod val="100000"/>
              </a:schemeClr>
            </a:gs>
          </a:gsLst>
          <a:path path="circle">
            <a:fillToRect l="50000" t="-80000" r="50000" b="18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lumMod val="80000"/>
              </a:schemeClr>
              <a:schemeClr val="phClr">
                <a:tint val="50000"/>
                <a:lumMod val="15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TM01790491[[fn=Mylar]]</Template>
  <TotalTime>158</TotalTime>
  <Words>215</Words>
  <Application>Microsoft Office PowerPoint</Application>
  <PresentationFormat>Экран (4:3)</PresentationFormat>
  <Paragraphs>35</Paragraphs>
  <Slides>14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21" baseType="lpstr">
      <vt:lpstr>Arial</vt:lpstr>
      <vt:lpstr>Calibri</vt:lpstr>
      <vt:lpstr>Corbel</vt:lpstr>
      <vt:lpstr>Tahoma</vt:lpstr>
      <vt:lpstr>Times New Roman</vt:lpstr>
      <vt:lpstr>Tunga</vt:lpstr>
      <vt:lpstr>Mylar</vt:lpstr>
      <vt:lpstr>Проект «Семейное Дзюдо»  </vt:lpstr>
      <vt:lpstr>ЦЕЛЬ</vt:lpstr>
      <vt:lpstr>ЗАДАЧИ</vt:lpstr>
      <vt:lpstr>ЗАДАЧИ</vt:lpstr>
      <vt:lpstr>Цели</vt:lpstr>
      <vt:lpstr>РЕЗУЛЬТАТЫ ПРОЕКТА</vt:lpstr>
      <vt:lpstr>Фотографии проекта Борьба</vt:lpstr>
      <vt:lpstr>Взаимодействие родителей  с детьми</vt:lpstr>
      <vt:lpstr>Играем вместе</vt:lpstr>
      <vt:lpstr>Кто быстрее!!!   </vt:lpstr>
      <vt:lpstr>Итоги проекта</vt:lpstr>
      <vt:lpstr>Результаты экспериментального проекта</vt:lpstr>
      <vt:lpstr>Результаты проекта</vt:lpstr>
      <vt:lpstr>Спасибо за внимание</vt:lpstr>
    </vt:vector>
  </TitlesOfParts>
  <Company>MultiDVD Team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Проект «Семейное Дзюдо»</dc:title>
  <dc:creator>Миша</dc:creator>
  <cp:lastModifiedBy>Пользователь Windows</cp:lastModifiedBy>
  <cp:revision>24</cp:revision>
  <cp:lastPrinted>2021-05-07T16:18:58Z</cp:lastPrinted>
  <dcterms:created xsi:type="dcterms:W3CDTF">2015-01-28T07:50:09Z</dcterms:created>
  <dcterms:modified xsi:type="dcterms:W3CDTF">2024-04-29T08:03:01Z</dcterms:modified>
</cp:coreProperties>
</file>