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4630400" cy="8229600"/>
  <p:notesSz cx="8229600" cy="14630400"/>
  <p:embeddedFontLst>
    <p:embeddedFont>
      <p:font typeface="Fraunces Extra Bold" panose="020B0604020202020204" charset="0"/>
      <p:regular r:id="rId12"/>
    </p:embeddedFont>
    <p:embeddedFont>
      <p:font typeface="Nobile" panose="020B0604020202020204" charset="0"/>
      <p:regular r:id="rId13"/>
    </p:embeddedFont>
    <p:embeddedFont>
      <p:font typeface="Palatino Linotype" panose="02040502050505030304" pitchFamily="18" charset="0"/>
      <p:regular r:id="rId14"/>
      <p:bold r:id="rId15"/>
      <p:italic r:id="rId16"/>
      <p:boldItalic r:id="rId17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6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6881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EEEE1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FFA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280190" y="218408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Фитнес-тренды: от йоги до кроссфита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3941802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ru-RU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О</a:t>
            </a: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бзор современных направлений фитнеса и их влияния на здоровье. Мы рассмотрим стили от йоги до высокоинтенсивных тренировок. Узна</a:t>
            </a:r>
            <a:r>
              <a:rPr lang="ru-RU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ем</a:t>
            </a: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, как выбрать подходящее направление для достижения ваших целей</a:t>
            </a:r>
            <a:r>
              <a:rPr lang="en-US" sz="20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20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B814B43-05E3-FAF5-5AF6-9B5F991F5779}"/>
              </a:ext>
            </a:extLst>
          </p:cNvPr>
          <p:cNvSpPr/>
          <p:nvPr/>
        </p:nvSpPr>
        <p:spPr>
          <a:xfrm>
            <a:off x="12675477" y="7535917"/>
            <a:ext cx="1813034" cy="5675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1185FBE-2D84-F7D3-3A6F-17BC4A8454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190" y="1633537"/>
            <a:ext cx="6096000" cy="496252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FBFC030-7831-7A68-92D9-A5B586EBB02C}"/>
              </a:ext>
            </a:extLst>
          </p:cNvPr>
          <p:cNvSpPr txBox="1"/>
          <p:nvPr/>
        </p:nvSpPr>
        <p:spPr>
          <a:xfrm>
            <a:off x="7173311" y="6455155"/>
            <a:ext cx="73152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dirty="0">
                <a:latin typeface="Palatino Linotype" panose="02040502050505030304" pitchFamily="18" charset="0"/>
              </a:rPr>
              <a:t>ШУБИНА В.М</a:t>
            </a:r>
          </a:p>
          <a:p>
            <a:pPr algn="r"/>
            <a:r>
              <a:rPr lang="ru-RU" dirty="0">
                <a:latin typeface="Palatino Linotype" panose="02040502050505030304" pitchFamily="18" charset="0"/>
              </a:rPr>
              <a:t>УЧИТЕЛЬ ФИЗИЧЕСКОЙ КУЛЬТУРЫ</a:t>
            </a:r>
          </a:p>
          <a:p>
            <a:pPr algn="r"/>
            <a:r>
              <a:rPr lang="ru-RU" dirty="0">
                <a:latin typeface="Palatino Linotype" panose="02040502050505030304" pitchFamily="18" charset="0"/>
              </a:rPr>
              <a:t>МБОУ СОШ № 19</a:t>
            </a:r>
          </a:p>
          <a:p>
            <a:pPr algn="r"/>
            <a:r>
              <a:rPr lang="ru-RU" dirty="0">
                <a:latin typeface="Palatino Linotype" panose="02040502050505030304" pitchFamily="18" charset="0"/>
              </a:rPr>
              <a:t>ГОРОДСКОГО ОКРУГА МЫТИЩИ</a:t>
            </a:r>
          </a:p>
          <a:p>
            <a:pPr algn="r"/>
            <a:r>
              <a:rPr lang="ru-RU" dirty="0">
                <a:latin typeface="Palatino Linotype" panose="02040502050505030304" pitchFamily="18" charset="0"/>
              </a:rPr>
              <a:t>МОСКОВСКАЯ ОБЛАСТЬ</a:t>
            </a:r>
          </a:p>
          <a:p>
            <a:pPr algn="r"/>
            <a:r>
              <a:rPr lang="ru-RU" dirty="0">
                <a:latin typeface="Palatino Linotype" panose="02040502050505030304" pitchFamily="18" charset="0"/>
              </a:rPr>
              <a:t>2025 ГОД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0098" y="612934"/>
            <a:ext cx="8771215" cy="6965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450"/>
              </a:lnSpc>
              <a:buNone/>
            </a:pPr>
            <a:r>
              <a:rPr lang="en-US" sz="43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Йога: гармония тела и разума</a:t>
            </a:r>
            <a:endParaRPr lang="en-US" sz="4350" dirty="0"/>
          </a:p>
        </p:txBody>
      </p:sp>
      <p:sp>
        <p:nvSpPr>
          <p:cNvPr id="3" name="Text 1"/>
          <p:cNvSpPr/>
          <p:nvPr/>
        </p:nvSpPr>
        <p:spPr>
          <a:xfrm>
            <a:off x="780098" y="1866662"/>
            <a:ext cx="2786301" cy="3482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4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Гибкость и сила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780098" y="2437805"/>
            <a:ext cx="6263164" cy="10697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Йога улучшает гибкость, баланс и общую силу тела. Она помогает снять стресс и улучшить качество сна. Практикуют хатха, виньясу, аштангу и бикрам.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780098" y="3507582"/>
            <a:ext cx="6263164" cy="10697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По всему миру </a:t>
            </a:r>
            <a:r>
              <a:rPr lang="ru-RU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йогой</a:t>
            </a: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 занимаются более 300 миллионов человек. Это популярная практика для тела и ума.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98EA9C-E636-4DEF-5A23-FBE56931B5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56317" y="7650430"/>
            <a:ext cx="1822862" cy="57917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623833A-1050-04EF-D8C6-E07D69EDBD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6952" y="1992385"/>
            <a:ext cx="11200604" cy="746415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089779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Пилатес: сила кора и контроль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2847499"/>
            <a:ext cx="7556421" cy="2032754"/>
          </a:xfrm>
          <a:prstGeom prst="roundRect">
            <a:avLst>
              <a:gd name="adj" fmla="val 10043"/>
            </a:avLst>
          </a:prstGeom>
          <a:solidFill>
            <a:srgbClr val="E8F3E8"/>
          </a:solidFill>
          <a:ln/>
        </p:spPr>
      </p:sp>
      <p:sp>
        <p:nvSpPr>
          <p:cNvPr id="5" name="Text 2"/>
          <p:cNvSpPr/>
          <p:nvPr/>
        </p:nvSpPr>
        <p:spPr>
          <a:xfrm>
            <a:off x="1020604" y="30743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Укрепление кора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0604" y="3564731"/>
            <a:ext cx="710279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Пилатес укрепляет мышцы кора, улучшает осанку и координацию. Он снижает боль в спине и повышает гибкость. Практикуется на мате и на реформере.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793790" y="5107067"/>
            <a:ext cx="7556421" cy="2032754"/>
          </a:xfrm>
          <a:prstGeom prst="roundRect">
            <a:avLst>
              <a:gd name="adj" fmla="val 10043"/>
            </a:avLst>
          </a:prstGeom>
          <a:solidFill>
            <a:srgbClr val="E8F3E8"/>
          </a:solidFill>
          <a:ln/>
        </p:spPr>
      </p:sp>
      <p:sp>
        <p:nvSpPr>
          <p:cNvPr id="8" name="Text 5"/>
          <p:cNvSpPr/>
          <p:nvPr/>
        </p:nvSpPr>
        <p:spPr>
          <a:xfrm>
            <a:off x="1020604" y="533388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История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20604" y="5824299"/>
            <a:ext cx="710279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Систему разработал Джозеф Пилатес в начале XX века. Его целью было восстановление солдат после ранений. Пилатес стал популярным методом реабилитации.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76618" y="623054"/>
            <a:ext cx="7563564" cy="21166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Кроссфит: функциональная сила и выносливость</a:t>
            </a:r>
            <a:endParaRPr lang="en-US" sz="44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0844" y="3078361"/>
            <a:ext cx="564356" cy="56435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022598" y="3938468"/>
            <a:ext cx="2333030" cy="3526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Интенсивность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5801674" y="4398457"/>
            <a:ext cx="2473244" cy="2888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Высокоинтенсивные тренировки. Сочетают тяжелую атлетику, гимнастику и кардио. Развивают силу, выносливость и скорость.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81759" y="3078361"/>
            <a:ext cx="564356" cy="56435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9456181" y="3936147"/>
            <a:ext cx="2333030" cy="3526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Риски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8697422" y="4398457"/>
            <a:ext cx="2333030" cy="2888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Высок риск травм при неправильной технике. Важно соблюдать осторожность. Тренировки должны проходить под присмотром</a:t>
            </a:r>
            <a:r>
              <a:rPr lang="en-US" sz="17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7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65821" y="3078361"/>
            <a:ext cx="564356" cy="56435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1855817" y="3944376"/>
            <a:ext cx="2333149" cy="3526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Популярность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11507033" y="4356497"/>
            <a:ext cx="2681933" cy="32500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Более 13 000 аффилированных залов по всему миру. Кроссфит продолжает набирать популярность. Это глобальное фитнес-движение.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4FF621D-B818-3D5C-7074-97CC8DEA49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807538" y="7559249"/>
            <a:ext cx="1822862" cy="57917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15764" y="1151334"/>
            <a:ext cx="7885271" cy="16859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400"/>
              </a:lnSpc>
              <a:buNone/>
            </a:pPr>
            <a:r>
              <a:rPr lang="en-US" sz="35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HIIT (Высокоинтенсивные интервальные тренировки): эффективность и быстрота</a:t>
            </a:r>
            <a:endParaRPr lang="en-US" sz="35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764" y="3106936"/>
            <a:ext cx="899041" cy="1323737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284481" y="3115924"/>
            <a:ext cx="2247781" cy="280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Интервалы</a:t>
            </a:r>
            <a:endParaRPr lang="en-US" sz="1750" dirty="0"/>
          </a:p>
        </p:txBody>
      </p:sp>
      <p:sp>
        <p:nvSpPr>
          <p:cNvPr id="6" name="Text 2"/>
          <p:cNvSpPr/>
          <p:nvPr/>
        </p:nvSpPr>
        <p:spPr>
          <a:xfrm>
            <a:off x="7284481" y="3437364"/>
            <a:ext cx="6716554" cy="5753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Чередование коротких периодов интенсивной нагрузки с отдыхом. Это максимизирует сжигание калорий. Улучшает метаболизм.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764" y="4610457"/>
            <a:ext cx="899041" cy="1323737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284480" y="4664392"/>
            <a:ext cx="2247781" cy="280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Кардио</a:t>
            </a:r>
            <a:endParaRPr lang="en-US" sz="1750" dirty="0"/>
          </a:p>
        </p:txBody>
      </p:sp>
      <p:sp>
        <p:nvSpPr>
          <p:cNvPr id="9" name="Text 4"/>
          <p:cNvSpPr/>
          <p:nvPr/>
        </p:nvSpPr>
        <p:spPr>
          <a:xfrm>
            <a:off x="7284482" y="4999315"/>
            <a:ext cx="6716554" cy="5753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Улучшает кардио-респираторную систему. Повышает выносливость. Подходит для занятых людей. Требует мало времени.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15764" y="6215182"/>
            <a:ext cx="899041" cy="1323737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284482" y="6212860"/>
            <a:ext cx="2247781" cy="280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Исследования</a:t>
            </a:r>
            <a:endParaRPr lang="en-US" sz="1750" dirty="0"/>
          </a:p>
        </p:txBody>
      </p:sp>
      <p:sp>
        <p:nvSpPr>
          <p:cNvPr id="12" name="Text 6"/>
          <p:cNvSpPr/>
          <p:nvPr/>
        </p:nvSpPr>
        <p:spPr>
          <a:xfrm>
            <a:off x="7284480" y="6589395"/>
            <a:ext cx="6716554" cy="5753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Исследование 2022 года показало. HIIT эффективнее традиционных кардио-тренировок. Он лучше сжигает жир.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B548712-C4DB-1514-F237-BFE224F330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678445" y="7538919"/>
            <a:ext cx="1822862" cy="5791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872728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Функциональный тренинг: движение в реальной жизни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743914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Функциональный тренинг имитирует повседневные движения. Он улучшает баланс, координацию и силу. Используется собственный вес и оборудование. Это снижает риск травм. Улучшает качество жизни.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7480" y="3870840"/>
            <a:ext cx="4432739" cy="2858021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9459" y="3870840"/>
            <a:ext cx="4593461" cy="2858021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793790" y="6993850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Популярность функционального тренинга выросла на 20% с 2024 года.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D02E872-83C2-CB51-922F-822241BBCA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07538" y="7603133"/>
            <a:ext cx="1822862" cy="57917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04136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Танцевальный фитнес: весело и эффективно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2199528" y="289036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Зумба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2923" y="3347667"/>
            <a:ext cx="4241840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US" sz="175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З</a:t>
            </a: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умба сочетает кардио и силовые элементы. Это веселый способ сжечь калории. Миллионы людей по всему миру. Посещают занятия зумбой.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9258" y="3224332"/>
            <a:ext cx="3651885" cy="3651885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274231" y="4766786"/>
            <a:ext cx="566976" cy="566976"/>
          </a:xfrm>
          <a:prstGeom prst="roundRect">
            <a:avLst>
              <a:gd name="adj" fmla="val 1611154"/>
            </a:avLst>
          </a:prstGeom>
          <a:solidFill>
            <a:srgbClr val="E8F3E8"/>
          </a:solidFill>
          <a:ln/>
        </p:spPr>
      </p:sp>
      <p:sp>
        <p:nvSpPr>
          <p:cNvPr id="7" name="Text 4"/>
          <p:cNvSpPr/>
          <p:nvPr/>
        </p:nvSpPr>
        <p:spPr>
          <a:xfrm>
            <a:off x="5430083" y="4890730"/>
            <a:ext cx="255151" cy="318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1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9481304" y="257532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Бачата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9481304" y="3065740"/>
            <a:ext cx="4355306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Бачата улучшает координацию. Развивает чувство ритма и гибкость. Приносит радость и хорошее настроение. Делает тренировки увлекательными.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9258" y="3224332"/>
            <a:ext cx="3651885" cy="3651885"/>
          </a:xfrm>
          <a:prstGeom prst="rect">
            <a:avLst/>
          </a:prstGeom>
        </p:spPr>
      </p:pic>
      <p:sp>
        <p:nvSpPr>
          <p:cNvPr id="11" name="Shape 7"/>
          <p:cNvSpPr/>
          <p:nvPr/>
        </p:nvSpPr>
        <p:spPr>
          <a:xfrm>
            <a:off x="7910393" y="3244691"/>
            <a:ext cx="566976" cy="566976"/>
          </a:xfrm>
          <a:prstGeom prst="roundRect">
            <a:avLst>
              <a:gd name="adj" fmla="val 1611154"/>
            </a:avLst>
          </a:prstGeom>
          <a:solidFill>
            <a:srgbClr val="E8F3E8"/>
          </a:solidFill>
          <a:ln/>
        </p:spPr>
      </p:sp>
      <p:sp>
        <p:nvSpPr>
          <p:cNvPr id="12" name="Text 8"/>
          <p:cNvSpPr/>
          <p:nvPr/>
        </p:nvSpPr>
        <p:spPr>
          <a:xfrm>
            <a:off x="8066246" y="3368635"/>
            <a:ext cx="255151" cy="318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2</a:t>
            </a:r>
            <a:endParaRPr lang="en-US" sz="2000" dirty="0"/>
          </a:p>
        </p:txBody>
      </p:sp>
      <p:sp>
        <p:nvSpPr>
          <p:cNvPr id="13" name="Text 9"/>
          <p:cNvSpPr/>
          <p:nvPr/>
        </p:nvSpPr>
        <p:spPr>
          <a:xfrm>
            <a:off x="9481305" y="571327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Эффект</a:t>
            </a:r>
            <a:endParaRPr lang="en-US" sz="2200" dirty="0"/>
          </a:p>
        </p:txBody>
      </p:sp>
      <p:sp>
        <p:nvSpPr>
          <p:cNvPr id="14" name="Text 10"/>
          <p:cNvSpPr/>
          <p:nvPr/>
        </p:nvSpPr>
        <p:spPr>
          <a:xfrm>
            <a:off x="9481305" y="6111623"/>
            <a:ext cx="4355306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Танцевальный фитнес — это эффективный метод. Он помогает поддерживать форму. Приносит удовольствие. Это отличный способ для всех.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9258" y="3244691"/>
            <a:ext cx="3651885" cy="3651885"/>
          </a:xfrm>
          <a:prstGeom prst="rect">
            <a:avLst/>
          </a:prstGeom>
        </p:spPr>
      </p:pic>
      <p:sp>
        <p:nvSpPr>
          <p:cNvPr id="16" name="Shape 11"/>
          <p:cNvSpPr/>
          <p:nvPr/>
        </p:nvSpPr>
        <p:spPr>
          <a:xfrm>
            <a:off x="7910393" y="6288762"/>
            <a:ext cx="566976" cy="566976"/>
          </a:xfrm>
          <a:prstGeom prst="roundRect">
            <a:avLst>
              <a:gd name="adj" fmla="val 1611154"/>
            </a:avLst>
          </a:prstGeom>
          <a:solidFill>
            <a:srgbClr val="E8F3E8"/>
          </a:solidFill>
          <a:ln/>
        </p:spPr>
      </p:sp>
      <p:sp>
        <p:nvSpPr>
          <p:cNvPr id="17" name="Text 12"/>
          <p:cNvSpPr/>
          <p:nvPr/>
        </p:nvSpPr>
        <p:spPr>
          <a:xfrm>
            <a:off x="8128931" y="6387466"/>
            <a:ext cx="255151" cy="318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3</a:t>
            </a:r>
            <a:endParaRPr lang="en-US" sz="2000" dirty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46C0192-99E6-2FAE-CA0D-BC127EC398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807538" y="7568151"/>
            <a:ext cx="1822862" cy="57917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5434ADE-4E73-B027-4575-945889006C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9154" y="5192110"/>
            <a:ext cx="7593725" cy="303749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5948720" y="575191"/>
            <a:ext cx="8219361" cy="8255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250"/>
              </a:lnSpc>
              <a:buNone/>
            </a:pPr>
            <a:r>
              <a:rPr lang="en-US" sz="26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Влияние фитнеса на здоровье и физическую форму</a:t>
            </a:r>
            <a:endParaRPr lang="en-US" sz="2600" dirty="0"/>
          </a:p>
        </p:txBody>
      </p:sp>
      <p:sp>
        <p:nvSpPr>
          <p:cNvPr id="4" name="Text 1"/>
          <p:cNvSpPr/>
          <p:nvPr/>
        </p:nvSpPr>
        <p:spPr>
          <a:xfrm>
            <a:off x="5948720" y="1664851"/>
            <a:ext cx="8219361" cy="4358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400"/>
              </a:lnSpc>
              <a:buNone/>
            </a:pPr>
            <a:r>
              <a:rPr lang="en-US" sz="34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30%</a:t>
            </a:r>
            <a:endParaRPr lang="en-US" sz="3400" dirty="0"/>
          </a:p>
        </p:txBody>
      </p:sp>
      <p:sp>
        <p:nvSpPr>
          <p:cNvPr id="5" name="Text 2"/>
          <p:cNvSpPr/>
          <p:nvPr/>
        </p:nvSpPr>
        <p:spPr>
          <a:xfrm>
            <a:off x="9232702" y="2265759"/>
            <a:ext cx="1651278" cy="2063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24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Здоровье сердца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5948720" y="2646104"/>
            <a:ext cx="8219361" cy="4229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6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Снижение риска сердечных заболеваний. Регулярные тренировки защищают сердце. Это укрепляет сердечно-сосудистую систему.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9232702" y="4037290"/>
            <a:ext cx="1651278" cy="2063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24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Контроль веса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5948720" y="4392174"/>
            <a:ext cx="8555556" cy="5878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6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Поддержание здорового веса. </a:t>
            </a:r>
          </a:p>
          <a:p>
            <a:pPr marL="0" indent="0" algn="ctr">
              <a:lnSpc>
                <a:spcPts val="16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Снижение риска ожирения. </a:t>
            </a:r>
          </a:p>
          <a:p>
            <a:pPr marL="0" indent="0" algn="ctr">
              <a:lnSpc>
                <a:spcPts val="16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Фитнес — это ключ к здоровому образу жизни.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9400859" y="6052901"/>
            <a:ext cx="1651278" cy="2063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24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Настроение</a:t>
            </a:r>
            <a:endParaRPr lang="en-US" sz="2400" dirty="0"/>
          </a:p>
        </p:txBody>
      </p:sp>
      <p:sp>
        <p:nvSpPr>
          <p:cNvPr id="15" name="Text 12"/>
          <p:cNvSpPr/>
          <p:nvPr/>
        </p:nvSpPr>
        <p:spPr>
          <a:xfrm>
            <a:off x="5948720" y="6459021"/>
            <a:ext cx="8219361" cy="2114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16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Улучшение настроения. Снижение стресса. </a:t>
            </a:r>
          </a:p>
          <a:p>
            <a:pPr marL="0" indent="0" algn="ctr">
              <a:lnSpc>
                <a:spcPts val="16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Повышение уровня эндорфинов. </a:t>
            </a:r>
          </a:p>
          <a:p>
            <a:pPr marL="0" indent="0" algn="ctr">
              <a:lnSpc>
                <a:spcPts val="1650"/>
              </a:lnSpc>
              <a:buNone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Улучшение сна и общего самочувствия.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2F53CA8-D469-C89A-AB55-A21ADC95A9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81414" y="7570340"/>
            <a:ext cx="1822862" cy="57917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1F311C3-CD07-9EAB-8BC4-9F4EF225CB3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013" r="4601"/>
          <a:stretch/>
        </p:blipFill>
        <p:spPr>
          <a:xfrm>
            <a:off x="160832" y="1427460"/>
            <a:ext cx="6834861" cy="593390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541543" y="1442129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Заключение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541543" y="2634836"/>
            <a:ext cx="75564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Современные фитнес-направления разнообразны.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541543" y="3481667"/>
            <a:ext cx="75564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Выбирайте по целям и уровню подготовки.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41543" y="4385031"/>
            <a:ext cx="652141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2000" dirty="0">
                <a:solidFill>
                  <a:srgbClr val="405449"/>
                </a:solidFill>
                <a:latin typeface="Palatino Linotype" panose="02040502050505030304" pitchFamily="18" charset="0"/>
                <a:ea typeface="Nobile" pitchFamily="34" charset="-122"/>
                <a:cs typeface="Nobile" pitchFamily="34" charset="-120"/>
              </a:rPr>
              <a:t>Регулярные тренировки и здоровый образ жизни. Залог долголетия и хорошего самочувствия.</a:t>
            </a:r>
            <a:endParaRPr lang="en-US" sz="2000" dirty="0">
              <a:latin typeface="Palatino Linotype" panose="0204050205050503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C021865-5B03-ABEA-8747-E0920CFD55F2}"/>
              </a:ext>
            </a:extLst>
          </p:cNvPr>
          <p:cNvSpPr/>
          <p:nvPr/>
        </p:nvSpPr>
        <p:spPr>
          <a:xfrm>
            <a:off x="12749048" y="7569607"/>
            <a:ext cx="1797269" cy="5675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417F587-BA93-2A87-F35E-CB4BED0321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0799" y="3421458"/>
            <a:ext cx="8489601" cy="471570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509</Words>
  <Application>Microsoft Office PowerPoint</Application>
  <PresentationFormat>Произвольный</PresentationFormat>
  <Paragraphs>69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Fraunces Extra Bold</vt:lpstr>
      <vt:lpstr>Palatino Linotype</vt:lpstr>
      <vt:lpstr>Arial</vt:lpstr>
      <vt:lpstr>Nobile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Сергей Кошелев</cp:lastModifiedBy>
  <cp:revision>2</cp:revision>
  <dcterms:created xsi:type="dcterms:W3CDTF">2025-06-08T11:46:39Z</dcterms:created>
  <dcterms:modified xsi:type="dcterms:W3CDTF">2025-06-08T12:52:57Z</dcterms:modified>
</cp:coreProperties>
</file>