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1" r:id="rId3"/>
    <p:sldId id="267" r:id="rId4"/>
    <p:sldId id="268" r:id="rId5"/>
    <p:sldId id="269" r:id="rId6"/>
    <p:sldId id="262" r:id="rId7"/>
    <p:sldId id="266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70" r:id="rId18"/>
    <p:sldId id="265" r:id="rId19"/>
    <p:sldId id="264" r:id="rId20"/>
    <p:sldId id="263" r:id="rId21"/>
    <p:sldId id="280" r:id="rId22"/>
    <p:sldId id="283" r:id="rId23"/>
    <p:sldId id="284" r:id="rId24"/>
    <p:sldId id="282" r:id="rId25"/>
    <p:sldId id="281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2DB41D1-BD0D-41A7-B846-16C5EF2544A1}">
          <p14:sldIdLst>
            <p14:sldId id="256"/>
            <p14:sldId id="261"/>
            <p14:sldId id="267"/>
            <p14:sldId id="268"/>
            <p14:sldId id="269"/>
            <p14:sldId id="262"/>
            <p14:sldId id="266"/>
            <p14:sldId id="279"/>
            <p14:sldId id="278"/>
            <p14:sldId id="277"/>
            <p14:sldId id="276"/>
            <p14:sldId id="275"/>
            <p14:sldId id="274"/>
            <p14:sldId id="273"/>
            <p14:sldId id="272"/>
            <p14:sldId id="271"/>
            <p14:sldId id="270"/>
            <p14:sldId id="265"/>
            <p14:sldId id="264"/>
            <p14:sldId id="263"/>
            <p14:sldId id="280"/>
            <p14:sldId id="283"/>
            <p14:sldId id="284"/>
            <p14:sldId id="282"/>
            <p14:sldId id="281"/>
          </p14:sldIdLst>
        </p14:section>
        <p14:section name="Раздел без заголовка" id="{EC6B3825-70E9-4E2A-BC76-C00F65A4B6E4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00DA0-8A73-4F14-B8FC-0EDBF2E4E014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0C0CE-C901-4CCE-8E63-BC9D57D2E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071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0C0CE-C901-4CCE-8E63-BC9D57D2EC77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2586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49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71800" y="620688"/>
            <a:ext cx="2958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688" y="1822776"/>
            <a:ext cx="79328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: Правополушарное рисован</a:t>
            </a:r>
            <a:r>
              <a:rPr lang="ru-RU" sz="3200" b="1" dirty="0" smtClean="0"/>
              <a:t>ие</a:t>
            </a:r>
            <a:endParaRPr lang="ru-RU" sz="3200" b="1" dirty="0"/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18" y="2780928"/>
            <a:ext cx="5733637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323061" y="5085184"/>
            <a:ext cx="28803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А</a:t>
            </a:r>
            <a:r>
              <a:rPr lang="ru-RU" dirty="0" smtClean="0">
                <a:solidFill>
                  <a:prstClr val="black"/>
                </a:solidFill>
              </a:rPr>
              <a:t>втор </a:t>
            </a:r>
            <a:r>
              <a:rPr lang="ru-RU" dirty="0">
                <a:solidFill>
                  <a:prstClr val="black"/>
                </a:solidFill>
              </a:rPr>
              <a:t>работы:</a:t>
            </a:r>
          </a:p>
          <a:p>
            <a:pPr lvl="0"/>
            <a:r>
              <a:rPr lang="ru-RU" dirty="0" err="1">
                <a:solidFill>
                  <a:prstClr val="black"/>
                </a:solidFill>
              </a:rPr>
              <a:t>Гетьман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smtClean="0">
                <a:solidFill>
                  <a:prstClr val="black"/>
                </a:solidFill>
              </a:rPr>
              <a:t>Валерия </a:t>
            </a:r>
            <a:r>
              <a:rPr lang="ru-RU" dirty="0">
                <a:solidFill>
                  <a:prstClr val="black"/>
                </a:solidFill>
              </a:rPr>
              <a:t>Александровна</a:t>
            </a:r>
          </a:p>
        </p:txBody>
      </p:sp>
    </p:spTree>
    <p:extLst>
      <p:ext uri="{BB962C8B-B14F-4D97-AF65-F5344CB8AC3E}">
        <p14:creationId xmlns:p14="http://schemas.microsoft.com/office/powerpoint/2010/main" val="1430560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32040" y="1628800"/>
            <a:ext cx="40439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dirty="0">
                <a:solidFill>
                  <a:prstClr val="black"/>
                </a:solidFill>
              </a:rPr>
              <a:t>Автор работы</a:t>
            </a:r>
          </a:p>
          <a:p>
            <a:pPr lvl="0"/>
            <a:r>
              <a:rPr lang="ru-RU" sz="2000" b="1" dirty="0" err="1">
                <a:solidFill>
                  <a:prstClr val="black"/>
                </a:solidFill>
              </a:rPr>
              <a:t>Гетьман</a:t>
            </a:r>
            <a:r>
              <a:rPr lang="ru-RU" sz="2000" b="1" dirty="0">
                <a:solidFill>
                  <a:prstClr val="black"/>
                </a:solidFill>
              </a:rPr>
              <a:t> Валерия Александровна</a:t>
            </a:r>
          </a:p>
          <a:p>
            <a:pPr lvl="0"/>
            <a:endParaRPr lang="ru-RU" sz="2000" b="1" dirty="0">
              <a:solidFill>
                <a:prstClr val="black"/>
              </a:solidFill>
            </a:endParaRPr>
          </a:p>
          <a:p>
            <a:pPr lvl="0"/>
            <a:r>
              <a:rPr lang="ru-RU" sz="2000" b="1" dirty="0">
                <a:solidFill>
                  <a:prstClr val="black"/>
                </a:solidFill>
              </a:rPr>
              <a:t>Класс </a:t>
            </a:r>
            <a:r>
              <a:rPr lang="en-US" sz="2000" b="1" dirty="0">
                <a:solidFill>
                  <a:prstClr val="black"/>
                </a:solidFill>
              </a:rPr>
              <a:t>,</a:t>
            </a:r>
            <a:r>
              <a:rPr lang="ru-RU" sz="2000" b="1" dirty="0">
                <a:solidFill>
                  <a:prstClr val="black"/>
                </a:solidFill>
              </a:rPr>
              <a:t>школа:</a:t>
            </a:r>
          </a:p>
          <a:p>
            <a:pPr lvl="0"/>
            <a:r>
              <a:rPr lang="ru-RU" sz="2000" b="1" dirty="0">
                <a:solidFill>
                  <a:prstClr val="black"/>
                </a:solidFill>
              </a:rPr>
              <a:t>2 класс </a:t>
            </a:r>
          </a:p>
          <a:p>
            <a:pPr lvl="0"/>
            <a:r>
              <a:rPr lang="ru-RU" sz="2000" b="1" dirty="0">
                <a:solidFill>
                  <a:prstClr val="black"/>
                </a:solidFill>
              </a:rPr>
              <a:t>КГБОУ «Ключевская общеобразовательная школа- интернат»</a:t>
            </a:r>
          </a:p>
          <a:p>
            <a:pPr lvl="0"/>
            <a:endParaRPr lang="ru-RU" sz="2000" b="1" dirty="0">
              <a:solidFill>
                <a:prstClr val="black"/>
              </a:solidFill>
            </a:endParaRPr>
          </a:p>
          <a:p>
            <a:pPr lvl="0"/>
            <a:endParaRPr lang="ru-RU" sz="2000" b="1" dirty="0">
              <a:solidFill>
                <a:prstClr val="black"/>
              </a:solidFill>
            </a:endParaRPr>
          </a:p>
          <a:p>
            <a:pPr lvl="0"/>
            <a:r>
              <a:rPr lang="ru-RU" sz="2000" b="1" dirty="0" smtClean="0">
                <a:solidFill>
                  <a:prstClr val="black"/>
                </a:solidFill>
              </a:rPr>
              <a:t>Руководитель</a:t>
            </a:r>
            <a:r>
              <a:rPr lang="ru-RU" sz="2000" b="1" dirty="0">
                <a:solidFill>
                  <a:prstClr val="black"/>
                </a:solidFill>
              </a:rPr>
              <a:t>: Лященко Светлана Юрьевна</a:t>
            </a:r>
          </a:p>
        </p:txBody>
      </p:sp>
      <p:pic>
        <p:nvPicPr>
          <p:cNvPr id="38913" name="Picture 1" descr="D:\Documents\Desktop\photo_2026-03-09_18-37-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60" y="598296"/>
            <a:ext cx="4272029" cy="569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054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-52178"/>
            <a:ext cx="9374110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9592" y="908720"/>
            <a:ext cx="7632987" cy="44319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.Введение.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Основная часть.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возникновения метода правополушарное 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Что такое правополушарное рисование.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3.Суть метода правополушарное рисование 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.Практическая часть.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Заключение.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Список литературы.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4132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86000" y="294809"/>
            <a:ext cx="4572000" cy="58528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Введение.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Я заметила, что многие ребята в нашем классе боятся рисовать: говорят «у меня не получится», «я не умею», «получится некрасиво». Мне тоже иногда страшно браться за краски — вдруг рисунок будет плохой?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оспитатель 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рассказала нам про 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метод правополушарного рисования</a:t>
            </a:r>
            <a:r>
              <a:rPr lang="ru-RU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Это такой способ, когда рисуешь не «как надо», а «как хочется». Мне стало интересно: а правда ли так легче? 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Смогу 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ли 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я  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перестать бояться чистого листа? Я решила</a:t>
            </a:r>
            <a:r>
              <a:rPr lang="ru-RU" dirty="0">
                <a:latin typeface="Times New Roman"/>
                <a:ea typeface="Times New Roman"/>
              </a:rPr>
              <a:t> это проверить!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75269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86000" y="476910"/>
            <a:ext cx="4572000" cy="59041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Актуальность темы работы. 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Всё большей популярностью в современном мире пользуются нетрадиционные методики развития творческих способностей. Оказывается,  рисовать можно научится, за короткое время, при помощи метода правополушарного  рисования.</a:t>
            </a:r>
            <a:endParaRPr lang="ru-RU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Цель исследования: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Можно ли научиться рисовать, не имея к этому таланта? 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Используя</a:t>
            </a: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метод правополушарного рисования, можно научится рисовать,</a:t>
            </a: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даже если вы никогда не брали кисточку в руки?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178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381" y="-17315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361494"/>
            <a:ext cx="4572000" cy="61350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" algn="just">
              <a:lnSpc>
                <a:spcPct val="150000"/>
              </a:lnSpc>
              <a:spcBef>
                <a:spcPts val="1055"/>
              </a:spcBef>
              <a:spcAft>
                <a:spcPts val="300"/>
              </a:spcAft>
            </a:pPr>
            <a:r>
              <a:rPr lang="ru-RU" b="1" dirty="0">
                <a:latin typeface="Times New Roman"/>
                <a:cs typeface="Times New Roman"/>
              </a:rPr>
              <a:t>Задачи:</a:t>
            </a:r>
            <a:endParaRPr lang="ru-RU" sz="1400" dirty="0">
              <a:ea typeface="Calibri"/>
              <a:cs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75"/>
              </a:spcBef>
              <a:spcAft>
                <a:spcPts val="300"/>
              </a:spcAft>
            </a:pPr>
            <a:r>
              <a:rPr lang="ru-RU" dirty="0">
                <a:latin typeface="Times New Roman"/>
                <a:cs typeface="Times New Roman"/>
              </a:rPr>
              <a:t>- Познакомиться с историей возникновения метода правополушарного рисования.</a:t>
            </a:r>
            <a:endParaRPr lang="ru-RU" sz="1400" dirty="0">
              <a:ea typeface="Calibri"/>
              <a:cs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75"/>
              </a:spcBef>
              <a:spcAft>
                <a:spcPts val="300"/>
              </a:spcAft>
            </a:pPr>
            <a:r>
              <a:rPr lang="ru-RU" dirty="0">
                <a:latin typeface="Times New Roman"/>
                <a:cs typeface="Times New Roman"/>
              </a:rPr>
              <a:t>- Выяснить суть метода правополушарного рисования.</a:t>
            </a:r>
            <a:endParaRPr lang="ru-RU" sz="1400" dirty="0">
              <a:ea typeface="Calibri"/>
              <a:cs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75"/>
              </a:spcBef>
              <a:spcAft>
                <a:spcPts val="300"/>
              </a:spcAft>
            </a:pPr>
            <a:r>
              <a:rPr lang="ru-RU" dirty="0">
                <a:latin typeface="Times New Roman"/>
                <a:cs typeface="Times New Roman"/>
              </a:rPr>
              <a:t>- Нарисовать картину в данной технике.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dirty="0">
                <a:latin typeface="Times New Roman"/>
                <a:cs typeface="Times New Roman"/>
              </a:rPr>
              <a:t>- Опровергнуть или подтвердить выдвинутую гипотезу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>
                <a:solidFill>
                  <a:srgbClr val="070910"/>
                </a:solidFill>
                <a:latin typeface="Times New Roman"/>
                <a:cs typeface="Times New Roman"/>
              </a:rPr>
              <a:t>Гипотеза: 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dirty="0">
                <a:solidFill>
                  <a:srgbClr val="070910"/>
                </a:solidFill>
                <a:latin typeface="Times New Roman"/>
                <a:cs typeface="Times New Roman"/>
              </a:rPr>
              <a:t>-Предположим, с помощью техники правополушарного рисования любой человек, не имеющий опыта, сможет нарисовать красивую картину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74096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420484"/>
            <a:ext cx="4572000" cy="504753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2.Основная часть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5720" algn="just">
              <a:spcBef>
                <a:spcPts val="865"/>
              </a:spcBef>
              <a:spcAft>
                <a:spcPts val="300"/>
              </a:spcAft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возникновения метода правополушарного рисования</a:t>
            </a:r>
            <a:endParaRPr lang="ru-RU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45720" algn="just">
              <a:spcBef>
                <a:spcPts val="480"/>
              </a:spcBef>
              <a:spcAft>
                <a:spcPts val="30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теория, что полушария нашего мозга выполняют разные функции. Левое отвечает за математические вычисления, логику. Правое полушарие — образное, творческое [5].</a:t>
            </a:r>
            <a:endParaRPr lang="ru-RU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0709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основании этой теории в 70-х годах ХХ века  преподаватель искусства </a:t>
            </a:r>
            <a:r>
              <a:rPr lang="ru-RU" dirty="0" err="1">
                <a:solidFill>
                  <a:srgbClr val="0709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Бэтти</a:t>
            </a:r>
            <a:r>
              <a:rPr lang="ru-RU" dirty="0">
                <a:solidFill>
                  <a:srgbClr val="0709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Эдвардс разработала метод рисования, который назвала методом правополушарного рисования, призванного на время подавить активность работы левого полушария и позволить человеку расслабиться [4].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444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-24509"/>
            <a:ext cx="4572000" cy="6907019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" algn="just">
              <a:lnSpc>
                <a:spcPct val="150000"/>
              </a:lnSpc>
              <a:spcBef>
                <a:spcPts val="770"/>
              </a:spcBef>
              <a:spcAft>
                <a:spcPts val="300"/>
              </a:spcAft>
            </a:pPr>
            <a:r>
              <a:rPr lang="ru-RU" b="1" dirty="0">
                <a:latin typeface="Times New Roman"/>
                <a:cs typeface="Times New Roman"/>
              </a:rPr>
              <a:t>Что такое правополушарное рисование?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dirty="0">
                <a:latin typeface="Times New Roman"/>
                <a:cs typeface="Times New Roman"/>
              </a:rPr>
              <a:t>Необычным правополушарным рисованием называют методику изобразительного искусства, при которой художник стимулирует работу правого полушария, искусственным образом подавляя при этом активность левого [1]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dirty="0" err="1">
                <a:solidFill>
                  <a:srgbClr val="070910"/>
                </a:solidFill>
                <a:latin typeface="Times New Roman"/>
                <a:cs typeface="Times New Roman"/>
              </a:rPr>
              <a:t>Бэтти</a:t>
            </a:r>
            <a:r>
              <a:rPr lang="ru-RU" dirty="0">
                <a:solidFill>
                  <a:srgbClr val="070910"/>
                </a:solidFill>
                <a:latin typeface="Times New Roman"/>
                <a:cs typeface="Times New Roman"/>
              </a:rPr>
              <a:t> Эдвардс утверждает, что если на время «отключить» левую зону мозга и вовлечь в работу правую, то человек сможет увидеть реальность под непривычным углом и проявить свои творческие способности в полной мере. Кроме того, она твердо убеждена, что научиться рисовать, так же как, например, читать и писать, может любой человек [1]. 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35180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04665"/>
            <a:ext cx="7776864" cy="5347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algn="just">
              <a:lnSpc>
                <a:spcPct val="150000"/>
              </a:lnSpc>
              <a:spcBef>
                <a:spcPts val="960"/>
              </a:spcBef>
              <a:spcAft>
                <a:spcPts val="300"/>
              </a:spcAft>
            </a:pPr>
            <a:r>
              <a:rPr lang="ru-RU" b="1" dirty="0">
                <a:latin typeface="Times New Roman"/>
              </a:rPr>
              <a:t>Суть метода правополушарного рисования</a:t>
            </a:r>
            <a:endParaRPr lang="ru-RU" sz="1600" dirty="0">
              <a:latin typeface="Times New Roman"/>
              <a:ea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75"/>
              </a:spcBef>
              <a:spcAft>
                <a:spcPts val="300"/>
              </a:spcAft>
            </a:pPr>
            <a:r>
              <a:rPr lang="ru-RU" dirty="0">
                <a:solidFill>
                  <a:srgbClr val="0D171F"/>
                </a:solidFill>
                <a:latin typeface="Times New Roman"/>
              </a:rPr>
              <a:t>При левополушарном рисовании используется пошаговая инструкция. Вы четко знаете, как прийти к результату и что у вас в итоге получится.</a:t>
            </a:r>
            <a:br>
              <a:rPr lang="ru-RU" dirty="0">
                <a:solidFill>
                  <a:srgbClr val="0D171F"/>
                </a:solidFill>
                <a:latin typeface="Times New Roman"/>
              </a:rPr>
            </a:br>
            <a:r>
              <a:rPr lang="ru-RU" dirty="0">
                <a:solidFill>
                  <a:srgbClr val="0D171F"/>
                </a:solidFill>
                <a:latin typeface="Times New Roman"/>
              </a:rPr>
              <a:t>При таком подходе сначала определяются пропорции, деление на геометрические фигуры, выстраивание оси симметрии, построение овалов.</a:t>
            </a:r>
            <a:br>
              <a:rPr lang="ru-RU" dirty="0">
                <a:solidFill>
                  <a:srgbClr val="0D171F"/>
                </a:solidFill>
                <a:latin typeface="Times New Roman"/>
              </a:rPr>
            </a:br>
            <a:r>
              <a:rPr lang="ru-RU" dirty="0">
                <a:solidFill>
                  <a:srgbClr val="0D171F"/>
                </a:solidFill>
                <a:latin typeface="Times New Roman"/>
              </a:rPr>
              <a:t>В результате обычно получается стройный красивый объект [6].</a:t>
            </a:r>
            <a:endParaRPr lang="ru-RU" sz="1600" dirty="0">
              <a:latin typeface="Times New Roman"/>
              <a:ea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75"/>
              </a:spcBef>
              <a:spcAft>
                <a:spcPts val="300"/>
              </a:spcAft>
            </a:pPr>
            <a:r>
              <a:rPr lang="ru-RU" dirty="0">
                <a:solidFill>
                  <a:srgbClr val="0D171F"/>
                </a:solidFill>
                <a:latin typeface="Times New Roman"/>
              </a:rPr>
              <a:t>Правополушарное рисование подразумевает отсутствие четкой схемы.</a:t>
            </a:r>
            <a:br>
              <a:rPr lang="ru-RU" dirty="0">
                <a:solidFill>
                  <a:srgbClr val="0D171F"/>
                </a:solidFill>
                <a:latin typeface="Times New Roman"/>
              </a:rPr>
            </a:br>
            <a:r>
              <a:rPr lang="ru-RU" dirty="0">
                <a:solidFill>
                  <a:srgbClr val="0D171F"/>
                </a:solidFill>
                <a:latin typeface="Times New Roman"/>
              </a:rPr>
              <a:t>Оно спонтанное, построенное на копировании, непосредственном восприятии натуры в целом.</a:t>
            </a:r>
            <a:endParaRPr lang="ru-RU" sz="1600" dirty="0">
              <a:latin typeface="Times New Roman"/>
              <a:ea typeface="Times New Roman"/>
            </a:endParaRPr>
          </a:p>
          <a:p>
            <a:pPr marL="4572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D171F"/>
                </a:solidFill>
                <a:latin typeface="Times New Roman"/>
              </a:rPr>
              <a:t>Можно начать рисовать с любого места: смотреть на объект и копировать его, анализируя местоположение, схожесть. Рисование ведется от детали к целому [5].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88634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9672" y="908721"/>
            <a:ext cx="5238328" cy="4362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algn="just">
              <a:lnSpc>
                <a:spcPct val="150000"/>
              </a:lnSpc>
              <a:spcBef>
                <a:spcPts val="575"/>
              </a:spcBef>
              <a:spcAft>
                <a:spcPts val="300"/>
              </a:spcAft>
            </a:pPr>
            <a:r>
              <a:rPr lang="ru-RU" b="1" dirty="0">
                <a:solidFill>
                  <a:srgbClr val="0D171F"/>
                </a:solidFill>
                <a:latin typeface="Times New Roman"/>
              </a:rPr>
              <a:t>Так чем же техника правополушарного рисования отличается от классической? </a:t>
            </a:r>
            <a:endParaRPr lang="ru-RU" sz="1600" dirty="0">
              <a:latin typeface="Times New Roman"/>
              <a:ea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75"/>
              </a:spcBef>
              <a:spcAft>
                <a:spcPts val="300"/>
              </a:spcAft>
            </a:pPr>
            <a:r>
              <a:rPr lang="ru-RU" dirty="0">
                <a:latin typeface="Times New Roman"/>
              </a:rPr>
              <a:t>В ней больше внимания уделяется восприятию образов, а не технике рисования. Это быстрый интуитивный метод: быстро повторяя за воспитателем приемы, не успевая логически мыслить и анализировать, вы в итоге получаете удивительный для себя результат – настоящие произведения искусств на холсте и уверенность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</a:rPr>
              <a:t>в себе [5].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75908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08" y="-3463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796136" y="908720"/>
            <a:ext cx="2646040" cy="2852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>
                <a:solidFill>
                  <a:srgbClr val="0709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Практическая часть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D17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того, чтобы проверить выдвинутую мной гипотезу, я решила нарисовать картину  </a:t>
            </a:r>
            <a:r>
              <a:rPr lang="ru-RU" b="1" dirty="0" smtClean="0">
                <a:solidFill>
                  <a:srgbClr val="0D17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«Родные просторы» </a:t>
            </a:r>
            <a:r>
              <a:rPr lang="ru-RU" b="1" dirty="0">
                <a:solidFill>
                  <a:srgbClr val="0D17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методом правополушарного рисования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553" name="Picture 1" descr="D:\Documents\Desktop\photo_2026-03-09_18-37-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011"/>
            <a:ext cx="4636011" cy="618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03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7" y="-2198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7" name="Picture 1" descr="D:\Documents\Desktop\photo_2026-03-09_18-37-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16" y="908720"/>
            <a:ext cx="4104455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rot="10800000" flipV="1">
            <a:off x="4932040" y="1375921"/>
            <a:ext cx="4104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началом работы разбудим краски. Наливаем воду и размешиваем.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17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91" y="-43794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1" name="Picture 1" descr="D:\Documents\Desktop\photo_2026-03-09_19-58-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23" y="601998"/>
            <a:ext cx="4388503" cy="585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220070" y="1340768"/>
            <a:ext cx="37444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/>
              </a:rPr>
              <a:t>Грунтуем лист густым слоем белой гуаши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819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5" name="Picture 1" descr="D:\Documents\Desktop\photo_2026-03-09_19-58-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96731"/>
            <a:ext cx="4424375" cy="5899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76056" y="1619508"/>
            <a:ext cx="388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Делим лист примерно на три части и рисуем линию горизонта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от неё в низ лучи.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9329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49" name="Picture 1" descr="D:\Documents\Desktop\photo_2026-03-09_19-59-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86031"/>
            <a:ext cx="2592289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D:\Documents\Desktop\photo_2026-03-09_19-59-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427" y="486030"/>
            <a:ext cx="2592288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D:\Documents\Desktop\photo_2026-03-09_19-59-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135" y="486029"/>
            <a:ext cx="259228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5616" y="4581128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Ставим в полученных треугольниках  краской желтой и зелёной точки и размазываем их. Не закрашивая один треугольник по середине.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688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5" y="21885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3" name="Picture 1" descr="D:\Documents\Desktop\photo_2026-03-09_19-59-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9665"/>
            <a:ext cx="4689975" cy="625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36095" y="1381418"/>
            <a:ext cx="2880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Смешиваем чёрную и белую краску и раскрашиваем оставшийся треугольник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8890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5" y="-41318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7" name="Picture 1" descr="D:\Documents\Desktop\photo_2026-03-09_20-19-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8667"/>
            <a:ext cx="4464496" cy="5952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4048" y="1196752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latin typeface="Times New Roman"/>
              </a:rPr>
              <a:t>Делаем мазки </a:t>
            </a:r>
            <a:r>
              <a:rPr lang="ru-RU" b="1" dirty="0" smtClean="0">
                <a:latin typeface="Times New Roman"/>
              </a:rPr>
              <a:t>синей </a:t>
            </a:r>
            <a:r>
              <a:rPr lang="ru-RU" b="1" dirty="0">
                <a:latin typeface="Times New Roman"/>
              </a:rPr>
              <a:t>гуашью в верхней половине листа</a:t>
            </a:r>
          </a:p>
        </p:txBody>
      </p:sp>
    </p:spTree>
    <p:extLst>
      <p:ext uri="{BB962C8B-B14F-4D97-AF65-F5344CB8AC3E}">
        <p14:creationId xmlns:p14="http://schemas.microsoft.com/office/powerpoint/2010/main" val="12926336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7" name="Picture 1" descr="D:\Documents\Desktop\photo_2026-03-09_20-19-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5975"/>
            <a:ext cx="459051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76056" y="1628800"/>
            <a:ext cx="3995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latin typeface="Times New Roman"/>
              </a:rPr>
              <a:t>Моем кисточку, вытираем её о салфетку. Кисть будет влажной, но без воды. Короткими мазками начинаем проходить весь лист. </a:t>
            </a:r>
          </a:p>
        </p:txBody>
      </p:sp>
    </p:spTree>
    <p:extLst>
      <p:ext uri="{BB962C8B-B14F-4D97-AF65-F5344CB8AC3E}">
        <p14:creationId xmlns:p14="http://schemas.microsoft.com/office/powerpoint/2010/main" val="25741140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1" name="Picture 1" descr="D:\Documents\Desktop\photo_2026-03-09_20-21-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38" y="404664"/>
            <a:ext cx="4482498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12160" y="908720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Пальчиком рисуем облака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9351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5" name="Picture 1" descr="D:\Documents\Desktop\photo_2026-03-09_20-19-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22" y="313967"/>
            <a:ext cx="4604527" cy="6139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56176" y="716503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Включаем фантазию и рисуем деревья и траву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6118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8" y="-3463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7" name="Picture 1" descr="D:\Documents\Desktop\photo_2026-03-09_20-19-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4462177" cy="594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02938" y="980728"/>
            <a:ext cx="4177426" cy="4633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>
                <a:solidFill>
                  <a:srgbClr val="070910"/>
                </a:solidFill>
                <a:latin typeface="Times New Roman"/>
                <a:cs typeface="Times New Roman"/>
              </a:rPr>
              <a:t>Вот такая картина у меня получилась</a:t>
            </a:r>
            <a:endParaRPr lang="ru-RU" sz="14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032373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1241222"/>
            <a:ext cx="4572000" cy="46540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4.Заключение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Вывод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:  </a:t>
            </a:r>
            <a:endParaRPr lang="ru-RU" sz="1400" dirty="0">
              <a:ea typeface="Calibri"/>
              <a:cs typeface="Times New Roman"/>
            </a:endParaRPr>
          </a:p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B9CA1A">
                  <a:lumMod val="75000"/>
                </a:srgbClr>
              </a:buClr>
              <a:buSzPct val="130000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Используя метод правополушарного рисования,  я нарисовала картину самостоятельно </a:t>
            </a:r>
            <a:r>
              <a:rPr lang="en-US" dirty="0" smtClean="0">
                <a:latin typeface="Times New Roman"/>
                <a:ea typeface="Times New Roman"/>
                <a:cs typeface="Times New Roman"/>
              </a:rPr>
              <a:t>,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почувствовала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уверенность в своих силах </a:t>
            </a:r>
            <a:r>
              <a:rPr lang="en-US" dirty="0" smtClean="0">
                <a:latin typeface="Times New Roman"/>
                <a:ea typeface="Times New Roman"/>
                <a:cs typeface="Times New Roman"/>
              </a:rPr>
              <a:t>,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повысила самооценку,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думаю, окончательно избавилась от страха «я не умею рисовать». </a:t>
            </a:r>
            <a:r>
              <a:rPr lang="ru-RU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исования </a:t>
            </a:r>
            <a:r>
              <a:rPr lang="ru-RU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поднимает настроение, помогает отвлечься от грустных мыслей, забот и переживаний. А главное – дает возможность поверить в свои силы!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298989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58847"/>
            <a:ext cx="4572000" cy="67403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Заключение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В ходе исследования я узнала: 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1. </a:t>
            </a: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Достаточно перестать бояться и поверить в собственные возможности!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2. Поверить  в свои силы,   вы больше никогда не скажете, что не умеете рисовать. 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3.Сможете украсить свою квартиру собственными картинами, не придется ломать голову над тем, что подарить друзьям и родным на праздник. 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4.Метод правополушарного рисования очень прост, и каждый без труда передаст свое умение другим. 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5. Я смогу провести мастер-класс по методу правополушарного рисования!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dirty="0">
                <a:solidFill>
                  <a:srgbClr val="070910"/>
                </a:solidFill>
                <a:latin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405990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4" y="882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0" y="908720"/>
            <a:ext cx="6840760" cy="5278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algn="just">
              <a:lnSpc>
                <a:spcPct val="150000"/>
              </a:lnSpc>
              <a:spcBef>
                <a:spcPts val="1030"/>
              </a:spcBef>
              <a:spcAft>
                <a:spcPts val="300"/>
              </a:spcAft>
            </a:pPr>
            <a:r>
              <a:rPr lang="ru-RU" b="1" dirty="0">
                <a:solidFill>
                  <a:srgbClr val="000000"/>
                </a:solidFill>
                <a:latin typeface="Times New Roman"/>
                <a:cs typeface="Times New Roman"/>
              </a:rPr>
              <a:t>Список литературы</a:t>
            </a:r>
            <a:endParaRPr lang="ru-RU" sz="1400" dirty="0">
              <a:ea typeface="Calibri"/>
              <a:cs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30"/>
              </a:spcBef>
              <a:spcAft>
                <a:spcPts val="30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1. Эдвардс Б. Ты – художник!- Минск: Попурри, 2010. - 256 с.</a:t>
            </a:r>
            <a:endParaRPr lang="ru-RU" sz="1400" dirty="0">
              <a:ea typeface="Calibri"/>
              <a:cs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30"/>
              </a:spcBef>
              <a:spcAft>
                <a:spcPts val="30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2. Ольга </a:t>
            </a:r>
            <a:r>
              <a:rPr lang="ru-RU" dirty="0" err="1">
                <a:solidFill>
                  <a:srgbClr val="000000"/>
                </a:solidFill>
                <a:latin typeface="Times New Roman"/>
                <a:cs typeface="Times New Roman"/>
              </a:rPr>
              <a:t>Шматова</a:t>
            </a: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. Самоучитель по рисованию гуашью. Экспресс-курс. –М: </a:t>
            </a:r>
            <a:r>
              <a:rPr lang="ru-RU" dirty="0" err="1">
                <a:solidFill>
                  <a:srgbClr val="000000"/>
                </a:solidFill>
                <a:latin typeface="Times New Roman"/>
                <a:cs typeface="Times New Roman"/>
              </a:rPr>
              <a:t>Эксмо</a:t>
            </a: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, 2010. - 80 с.</a:t>
            </a:r>
            <a:endParaRPr lang="ru-RU" sz="1400" dirty="0">
              <a:ea typeface="Calibri"/>
              <a:cs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30"/>
              </a:spcBef>
              <a:spcAft>
                <a:spcPts val="30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3. Видео-канал «Арт-клякса» </a:t>
            </a:r>
            <a:r>
              <a:rPr lang="ru-RU" u="sng" dirty="0">
                <a:solidFill>
                  <a:srgbClr val="0D171F"/>
                </a:solidFill>
                <a:latin typeface="Times New Roman"/>
                <a:cs typeface="Times New Roman"/>
              </a:rPr>
              <a:t>https://www. youtube.com</a:t>
            </a:r>
            <a:r>
              <a:rPr lang="ru-RU" dirty="0">
                <a:solidFill>
                  <a:srgbClr val="0D171F"/>
                </a:solidFill>
                <a:latin typeface="Times New Roman"/>
                <a:cs typeface="Times New Roman"/>
              </a:rPr>
              <a:t>/</a:t>
            </a:r>
            <a:endParaRPr lang="ru-RU" sz="1400" dirty="0">
              <a:ea typeface="Calibri"/>
              <a:cs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30"/>
              </a:spcBef>
              <a:spcAft>
                <a:spcPts val="300"/>
              </a:spcAft>
            </a:pPr>
            <a:r>
              <a:rPr lang="ru-RU" dirty="0">
                <a:solidFill>
                  <a:srgbClr val="0D171F"/>
                </a:solidFill>
                <a:latin typeface="Times New Roman"/>
                <a:cs typeface="Times New Roman"/>
              </a:rPr>
              <a:t>4. «Правополушарное рисование» </a:t>
            </a:r>
            <a:r>
              <a:rPr lang="ru-RU" u="sng" dirty="0">
                <a:solidFill>
                  <a:srgbClr val="0D171F"/>
                </a:solidFill>
                <a:latin typeface="Times New Roman"/>
                <a:cs typeface="Times New Roman"/>
              </a:rPr>
              <a:t>https://ru.wikipedia.org/wiki/</a:t>
            </a:r>
            <a:endParaRPr lang="ru-RU" sz="1400" dirty="0">
              <a:ea typeface="Calibri"/>
              <a:cs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30"/>
              </a:spcBef>
              <a:spcAft>
                <a:spcPts val="300"/>
              </a:spcAft>
            </a:pPr>
            <a:r>
              <a:rPr lang="ru-RU" dirty="0">
                <a:solidFill>
                  <a:srgbClr val="0D171F"/>
                </a:solidFill>
                <a:latin typeface="Times New Roman"/>
                <a:cs typeface="Times New Roman"/>
              </a:rPr>
              <a:t>5. «В чем фокус правополушарного рисования» </a:t>
            </a:r>
            <a:r>
              <a:rPr lang="ru-RU" u="sng" dirty="0">
                <a:solidFill>
                  <a:srgbClr val="0D171F"/>
                </a:solidFill>
                <a:latin typeface="Times New Roman"/>
                <a:cs typeface="Times New Roman"/>
              </a:rPr>
              <a:t>http://litsom-k-zhizny.ru/tworchestvo-uvlechenia/chto-takoe-pravopolusharnoe-risovanie.html</a:t>
            </a:r>
            <a:endParaRPr lang="ru-RU" sz="1400" dirty="0">
              <a:ea typeface="Calibri"/>
              <a:cs typeface="Times New Roman"/>
            </a:endParaRPr>
          </a:p>
          <a:p>
            <a:pPr marL="45720" algn="just">
              <a:lnSpc>
                <a:spcPct val="150000"/>
              </a:lnSpc>
              <a:spcBef>
                <a:spcPts val="530"/>
              </a:spcBef>
              <a:spcAft>
                <a:spcPts val="300"/>
              </a:spcAft>
            </a:pPr>
            <a:r>
              <a:rPr lang="ru-RU" dirty="0">
                <a:solidFill>
                  <a:srgbClr val="0D171F"/>
                </a:solidFill>
                <a:latin typeface="Times New Roman"/>
                <a:cs typeface="Times New Roman"/>
              </a:rPr>
              <a:t>6. «Правополушарное рисование – секреты, мифы, уроки» </a:t>
            </a:r>
            <a:r>
              <a:rPr lang="ru-RU" u="sng" dirty="0">
                <a:solidFill>
                  <a:srgbClr val="0D171F"/>
                </a:solidFill>
                <a:latin typeface="Times New Roman"/>
                <a:cs typeface="Times New Roman"/>
              </a:rPr>
              <a:t>https://des-life.ru/right-brain-drawing-secrets-myths-lessons/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214590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" y="0"/>
            <a:ext cx="9203381" cy="68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87562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911</Words>
  <Application>Microsoft Office PowerPoint</Application>
  <PresentationFormat>Экран (4:3)</PresentationFormat>
  <Paragraphs>84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Im</dc:creator>
  <cp:lastModifiedBy>Im</cp:lastModifiedBy>
  <cp:revision>17</cp:revision>
  <dcterms:created xsi:type="dcterms:W3CDTF">2026-03-09T11:46:22Z</dcterms:created>
  <dcterms:modified xsi:type="dcterms:W3CDTF">2026-03-09T15:06:33Z</dcterms:modified>
</cp:coreProperties>
</file>