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756" r:id="rId1"/>
  </p:sldMasterIdLst>
  <p:notesMasterIdLst>
    <p:notesMasterId r:id="rId22"/>
  </p:notesMasterIdLst>
  <p:sldIdLst>
    <p:sldId id="303" r:id="rId2"/>
    <p:sldId id="304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18" r:id="rId15"/>
    <p:sldId id="317" r:id="rId16"/>
    <p:sldId id="319" r:id="rId17"/>
    <p:sldId id="320" r:id="rId18"/>
    <p:sldId id="321" r:id="rId19"/>
    <p:sldId id="322" r:id="rId20"/>
    <p:sldId id="32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462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5902C-22A0-4236-849F-0DD952E43B72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EBDD7F-8E03-4095-A725-422E62D6786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4DC3C-782E-43CB-B6E0-44B935A3607B}" type="datetimeFigureOut">
              <a:rPr lang="ru-RU" smtClean="0"/>
              <a:pPr/>
              <a:t>05.04.2024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C81EB-F698-4801-9BB6-3A31E267B45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zbmuseum.ucoz.net/index/ehkspozicija_quot_boevaja_slava_quot/0-297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zbmuseum.ucoz.net/index/ehkspozicija_quot_boevaja_slava_quot/0-297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rugraz.net/index.php/ru/pamjat/916-lager-voennoplennih-stalag-xviii-c-markt-pongau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rugraz.net/index.php/ru/pamjat/916-lager-voennoplennih-stalag-xviii-c-markt-pongau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rugraz.net/index.php/ru/pamjat/916-lager-voennoplennih-stalag-xviii-c-markt-pongau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rugraz.net/index.php/ru/pamjat/916-lager-voennoplennih-stalag-xviii-c-markt-pongau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428604"/>
            <a:ext cx="8856984" cy="3000396"/>
          </a:xfrm>
        </p:spPr>
        <p:txBody>
          <a:bodyPr>
            <a:noAutofit/>
          </a:bodyPr>
          <a:lstStyle/>
          <a:p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b="1" i="1" kern="1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Экспозиция школьного историко-краеведческого музея ГОБООУ ЗСШИ «Боевая слава»  как инструмент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музейной педагогики для формирования навыков учебно-исследовательской деятельности школьников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57950" y="5429264"/>
            <a:ext cx="27860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Автор презентации - Алексеева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Анна Олеговна</a:t>
            </a:r>
          </a:p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C:\Users\Учитель РЯ и Л\Desktop\image-05-04-24-09-5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643182"/>
            <a:ext cx="5429288" cy="3857652"/>
          </a:xfrm>
          <a:prstGeom prst="rect">
            <a:avLst/>
          </a:prstGeom>
          <a:noFill/>
        </p:spPr>
      </p:pic>
      <p:pic>
        <p:nvPicPr>
          <p:cNvPr id="1029" name="Picture 5" descr="C:\Users\Учитель РЯ и Л\Desktop\image-05-04-24-09-58-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2786058"/>
            <a:ext cx="3034597" cy="24288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357166"/>
            <a:ext cx="8572560" cy="3429024"/>
          </a:xfrm>
        </p:spPr>
        <p:txBody>
          <a:bodyPr>
            <a:noAutofit/>
          </a:bodyPr>
          <a:lstStyle/>
          <a:p>
            <a:pPr indent="576000" algn="just"/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Музейная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педагогика, как одно из направлений деятельности музея, становится всё более востребованной в практике духовно-нравственного, гражданско-патриотического, историко-краеведческого воспитания личности в едином образовательном процессе. Она осуществляет связь прошлого с настоящим и будущим, несёт в мир то лучшее, что накопило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человечество. Музейная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педагогика тесно связана с изучением истории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родного края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pic>
        <p:nvPicPr>
          <p:cNvPr id="2050" name="Picture 2" descr="C:\Users\Учитель РЯ и Л\Desktop\image-05-04-24-10-07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428868"/>
            <a:ext cx="4357718" cy="3643338"/>
          </a:xfrm>
          <a:prstGeom prst="rect">
            <a:avLst/>
          </a:prstGeom>
          <a:noFill/>
        </p:spPr>
      </p:pic>
      <p:pic>
        <p:nvPicPr>
          <p:cNvPr id="2051" name="Picture 3" descr="C:\Users\Учитель РЯ и Л\Desktop\image-05-04-24-10-07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428868"/>
            <a:ext cx="3286148" cy="3643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357166"/>
            <a:ext cx="8572560" cy="3429024"/>
          </a:xfrm>
        </p:spPr>
        <p:txBody>
          <a:bodyPr>
            <a:noAutofit/>
          </a:bodyPr>
          <a:lstStyle/>
          <a:p>
            <a:pPr indent="576000" algn="just"/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Музейная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педагогика, как одно из направлений деятельности музея, становится всё более востребованной в практике духовно-нравственного, гражданско-патриотического, историко-краеведческого воспитания личности в едином образовательном процессе. Она осуществляет связь прошлого с настоящим и будущим, несёт в мир то лучшее, что накопило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человечество. Музейная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педагогика тесно связана с изучением истории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родного края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pic>
        <p:nvPicPr>
          <p:cNvPr id="2050" name="Picture 2" descr="C:\Users\Учитель РЯ и Л\Desktop\image-05-04-24-10-07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428868"/>
            <a:ext cx="4357718" cy="3643338"/>
          </a:xfrm>
          <a:prstGeom prst="rect">
            <a:avLst/>
          </a:prstGeom>
          <a:noFill/>
        </p:spPr>
      </p:pic>
      <p:pic>
        <p:nvPicPr>
          <p:cNvPr id="2051" name="Picture 3" descr="C:\Users\Учитель РЯ и Л\Desktop\image-05-04-24-10-07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428868"/>
            <a:ext cx="3286148" cy="3643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642918"/>
            <a:ext cx="8572560" cy="3143272"/>
          </a:xfrm>
        </p:spPr>
        <p:txBody>
          <a:bodyPr>
            <a:noAutofit/>
          </a:bodyPr>
          <a:lstStyle/>
          <a:p>
            <a:pPr indent="576000"/>
            <a:r>
              <a:rPr lang="ru-RU" sz="2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 музейной педагогики заключается в том, что музеи обладают значительным образовательным потенциалом и дают возможность для формирования навыков исследовательской деятельности обучающихся.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pic>
        <p:nvPicPr>
          <p:cNvPr id="3074" name="Picture 2" descr="C:\Users\Учитель РЯ и Л\Desktop\image-05-04-24-10-07-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0694" y="4071942"/>
            <a:ext cx="3429024" cy="2428892"/>
          </a:xfrm>
          <a:prstGeom prst="rect">
            <a:avLst/>
          </a:prstGeom>
          <a:noFill/>
        </p:spPr>
      </p:pic>
      <p:pic>
        <p:nvPicPr>
          <p:cNvPr id="3075" name="Picture 3" descr="C:\Users\Учитель РЯ и Л\Desktop\image-05-04-24-10-39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081203"/>
            <a:ext cx="2400000" cy="1800000"/>
          </a:xfrm>
          <a:prstGeom prst="rect">
            <a:avLst/>
          </a:prstGeom>
          <a:noFill/>
        </p:spPr>
      </p:pic>
      <p:pic>
        <p:nvPicPr>
          <p:cNvPr id="3076" name="Picture 4" descr="C:\Users\Учитель РЯ и Л\Desktop\image-05-04-24-10-39-2 (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2071678"/>
            <a:ext cx="2397502" cy="1800000"/>
          </a:xfrm>
          <a:prstGeom prst="rect">
            <a:avLst/>
          </a:prstGeom>
          <a:noFill/>
        </p:spPr>
      </p:pic>
      <p:pic>
        <p:nvPicPr>
          <p:cNvPr id="3077" name="Picture 5" descr="C:\Users\Учитель РЯ и Л\Desktop\image-05-04-24-10-39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2071678"/>
            <a:ext cx="2397502" cy="1800000"/>
          </a:xfrm>
          <a:prstGeom prst="rect">
            <a:avLst/>
          </a:prstGeom>
          <a:noFill/>
        </p:spPr>
      </p:pic>
      <p:pic>
        <p:nvPicPr>
          <p:cNvPr id="3078" name="Picture 6" descr="C:\Users\Учитель РЯ и Л\Desktop\image-05-04-24-10-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1643050"/>
            <a:ext cx="3286148" cy="2228628"/>
          </a:xfrm>
          <a:prstGeom prst="rect">
            <a:avLst/>
          </a:prstGeom>
          <a:noFill/>
        </p:spPr>
      </p:pic>
      <p:pic>
        <p:nvPicPr>
          <p:cNvPr id="3087" name="Picture 15" descr="C:\Users\Учитель РЯ и Л\Desktop\image-05-04-24-10-39-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1714488"/>
            <a:ext cx="3571900" cy="2071702"/>
          </a:xfrm>
          <a:prstGeom prst="rect">
            <a:avLst/>
          </a:prstGeom>
          <a:noFill/>
        </p:spPr>
      </p:pic>
      <p:pic>
        <p:nvPicPr>
          <p:cNvPr id="3088" name="Picture 16" descr="C:\Users\Учитель РЯ и Л\Desktop\image-05-04-24-10-39-2 (1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4000504"/>
            <a:ext cx="3571900" cy="25717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1000108"/>
            <a:ext cx="8572560" cy="3071834"/>
          </a:xfrm>
        </p:spPr>
        <p:txBody>
          <a:bodyPr>
            <a:noAutofit/>
          </a:bodyPr>
          <a:lstStyle/>
          <a:p>
            <a:pPr indent="5760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Краеведческая деятельность в нашей школе осуществляется в рамках урочной и внеурочной деятельности. В своей работе мы  стремимся воспитывать в учащихся любознательность, глубоко почитать своих предков, их дела, учиться на их примере. Гордиться подвигами своего народа – в этом основа деятельности музейной педагогики.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pic>
        <p:nvPicPr>
          <p:cNvPr id="4099" name="Picture 3" descr="C:\Users\Учитель РЯ и Л\Downloads\image-05-04-24-10-48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786322"/>
            <a:ext cx="2397503" cy="1800000"/>
          </a:xfrm>
          <a:prstGeom prst="rect">
            <a:avLst/>
          </a:prstGeom>
          <a:noFill/>
        </p:spPr>
      </p:pic>
      <p:pic>
        <p:nvPicPr>
          <p:cNvPr id="4100" name="Picture 4" descr="C:\Users\Учитель РЯ и Л\Downloads\image-05-04-24-10-48-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000240"/>
            <a:ext cx="3286148" cy="2643206"/>
          </a:xfrm>
          <a:prstGeom prst="rect">
            <a:avLst/>
          </a:prstGeom>
          <a:noFill/>
        </p:spPr>
      </p:pic>
      <p:pic>
        <p:nvPicPr>
          <p:cNvPr id="4101" name="Picture 5" descr="C:\Users\Учитель РЯ и Л\Downloads\image-05-04-24-10-4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071678"/>
            <a:ext cx="3643338" cy="2643206"/>
          </a:xfrm>
          <a:prstGeom prst="rect">
            <a:avLst/>
          </a:prstGeom>
          <a:noFill/>
        </p:spPr>
      </p:pic>
      <p:pic>
        <p:nvPicPr>
          <p:cNvPr id="4102" name="Picture 6" descr="C:\Users\Учитель РЯ и Л\Downloads\image-05-04-24-10-48-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4714884"/>
            <a:ext cx="2428892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1000108"/>
            <a:ext cx="8572560" cy="3071834"/>
          </a:xfrm>
        </p:spPr>
        <p:txBody>
          <a:bodyPr>
            <a:noAutofit/>
          </a:bodyPr>
          <a:lstStyle/>
          <a:p>
            <a:pPr indent="576000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357158" y="214290"/>
            <a:ext cx="857256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Школьный историко-краеведческий музей ГОБООУ ЗСШИ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насчитывает 638 экспонатов. Основная часть экспонатов собрана в 60-х - 70-х годах прошлого века поисковой группой учащихся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Зеленоборской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общеобразовательной школы-интерната № 1.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Места находок самые разные - это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алакурттинское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направление, река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Верман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село Ковда, село Княжая губа, лесопункты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Нотозерского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леспромхоза и посёлок Зеленоборский. Наиболее ценными экспонатами музея являются подлинные вещи быта и одежда народов Севера.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Учитель РЯ и Л\Downloads\image-05-04-24-10-58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500306"/>
            <a:ext cx="3143272" cy="1942876"/>
          </a:xfrm>
          <a:prstGeom prst="rect">
            <a:avLst/>
          </a:prstGeom>
          <a:noFill/>
        </p:spPr>
      </p:pic>
      <p:pic>
        <p:nvPicPr>
          <p:cNvPr id="6147" name="Picture 3" descr="C:\Users\Учитель РЯ и Л\Downloads\image-05-04-24-10-58-2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643182"/>
            <a:ext cx="4000528" cy="3857652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0" y="4500570"/>
            <a:ext cx="471487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музее представлены следующие экспозиции:</a:t>
            </a:r>
            <a:endParaRPr kumimoji="0" lang="ru-RU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"Жизнь людей в далёком прошлом",</a:t>
            </a:r>
            <a:endParaRPr kumimoji="0" lang="ru-RU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"Культура и быт народов Севера",</a:t>
            </a:r>
            <a:endParaRPr kumimoji="0" lang="ru-RU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"Православная вера",</a:t>
            </a:r>
            <a:endParaRPr kumimoji="0" lang="ru-RU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"Великая Отечественная война 1941-1945 годов",</a:t>
            </a:r>
            <a:endParaRPr kumimoji="0" lang="ru-RU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"Богатства нашего края",</a:t>
            </a:r>
            <a:endParaRPr kumimoji="0" lang="ru-RU" sz="12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"История посёлка Зеленоборский".</a:t>
            </a:r>
            <a:endParaRPr kumimoji="0" lang="ru-RU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1000108"/>
            <a:ext cx="8572560" cy="3071834"/>
          </a:xfrm>
        </p:spPr>
        <p:txBody>
          <a:bodyPr>
            <a:noAutofit/>
          </a:bodyPr>
          <a:lstStyle/>
          <a:p>
            <a:pPr indent="5760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Краеведческая деятельность в нашей школе осуществляется в рамках урочной и внеурочной деятельности. В своей работе мы  стремимся воспитывать в учащихся любознательность, глубоко почитать своих предков, их дела, учиться на их примере. Гордиться подвигами своего народа – в этом основа деятельности музейной педагогики.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pic>
        <p:nvPicPr>
          <p:cNvPr id="4099" name="Picture 3" descr="C:\Users\Учитель РЯ и Л\Downloads\image-05-04-24-10-48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786322"/>
            <a:ext cx="2397503" cy="1800000"/>
          </a:xfrm>
          <a:prstGeom prst="rect">
            <a:avLst/>
          </a:prstGeom>
          <a:noFill/>
        </p:spPr>
      </p:pic>
      <p:pic>
        <p:nvPicPr>
          <p:cNvPr id="4100" name="Picture 4" descr="C:\Users\Учитель РЯ и Л\Downloads\image-05-04-24-10-48-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000240"/>
            <a:ext cx="3286148" cy="2643206"/>
          </a:xfrm>
          <a:prstGeom prst="rect">
            <a:avLst/>
          </a:prstGeom>
          <a:noFill/>
        </p:spPr>
      </p:pic>
      <p:pic>
        <p:nvPicPr>
          <p:cNvPr id="4101" name="Picture 5" descr="C:\Users\Учитель РЯ и Л\Downloads\image-05-04-24-10-4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071678"/>
            <a:ext cx="3643338" cy="2643206"/>
          </a:xfrm>
          <a:prstGeom prst="rect">
            <a:avLst/>
          </a:prstGeom>
          <a:noFill/>
        </p:spPr>
      </p:pic>
      <p:pic>
        <p:nvPicPr>
          <p:cNvPr id="4102" name="Picture 6" descr="C:\Users\Учитель РЯ и Л\Downloads\image-05-04-24-10-48-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4714884"/>
            <a:ext cx="2428892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1000108"/>
            <a:ext cx="8572560" cy="3071834"/>
          </a:xfrm>
        </p:spPr>
        <p:txBody>
          <a:bodyPr>
            <a:noAutofit/>
          </a:bodyPr>
          <a:lstStyle/>
          <a:p>
            <a:pPr indent="5760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Краеведческая деятельность в нашей школе осуществляется в рамках урочной и внеурочной деятельности. В своей работе мы  стремимся воспитывать в учащихся любознательность, глубоко почитать своих предков, их дела, учиться на их примере. Гордиться подвигами своего народа – в этом основа деятельности музейной педагогики.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2000" b="1" i="1" kern="100" dirty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pic>
        <p:nvPicPr>
          <p:cNvPr id="4099" name="Picture 3" descr="C:\Users\Учитель РЯ и Л\Downloads\image-05-04-24-10-48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786322"/>
            <a:ext cx="2397503" cy="1800000"/>
          </a:xfrm>
          <a:prstGeom prst="rect">
            <a:avLst/>
          </a:prstGeom>
          <a:noFill/>
        </p:spPr>
      </p:pic>
      <p:pic>
        <p:nvPicPr>
          <p:cNvPr id="4100" name="Picture 4" descr="C:\Users\Учитель РЯ и Л\Downloads\image-05-04-24-10-48-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000240"/>
            <a:ext cx="3286148" cy="2643206"/>
          </a:xfrm>
          <a:prstGeom prst="rect">
            <a:avLst/>
          </a:prstGeom>
          <a:noFill/>
        </p:spPr>
      </p:pic>
      <p:pic>
        <p:nvPicPr>
          <p:cNvPr id="4101" name="Picture 5" descr="C:\Users\Учитель РЯ и Л\Downloads\image-05-04-24-10-4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071678"/>
            <a:ext cx="3643338" cy="2643206"/>
          </a:xfrm>
          <a:prstGeom prst="rect">
            <a:avLst/>
          </a:prstGeom>
          <a:noFill/>
        </p:spPr>
      </p:pic>
      <p:pic>
        <p:nvPicPr>
          <p:cNvPr id="4102" name="Picture 6" descr="C:\Users\Учитель РЯ и Л\Downloads\image-05-04-24-10-48-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43570" y="4714884"/>
            <a:ext cx="2428892" cy="18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1500174"/>
            <a:ext cx="4357718" cy="1785950"/>
          </a:xfrm>
        </p:spPr>
        <p:txBody>
          <a:bodyPr>
            <a:noAutofit/>
          </a:bodyPr>
          <a:lstStyle/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   Работа над  экспозицией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школьного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историко-краеведческого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музея «Боевая слава».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дала мне, как педагогу,  старт для использования музейной  педагогики  в развитии познавательно-исследовательской деятельности школьников».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2692A69-94CA-C6C2-7CEB-1486D27BE9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57752" y="285728"/>
            <a:ext cx="3929090" cy="309634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643438" y="3571876"/>
            <a:ext cx="42862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В  2019-2020 году я помогала собирать и систематизировать информацию о жителях села Княжая Губа во время Великой Отечественной войны для музейной экспозиции школьного историко-краеведческого  музея ГОБООУ ЗСШИ «Боевая слава».</a:t>
            </a:r>
            <a:b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  Информацию мы собирали на сайтах «Подвиг народа» и «Память народа», работая с архивными документами.</a:t>
            </a:r>
            <a:r>
              <a:rPr lang="ru-RU" sz="1600" b="1" i="1" dirty="0" smtClean="0">
                <a:solidFill>
                  <a:schemeClr val="bg1"/>
                </a:solidFill>
                <a:latin typeface="Times New Roman" pitchFamily="18" charset="0"/>
                <a:ea typeface="Times New Roman" panose="02020603050405020304" pitchFamily="18" charset="0"/>
                <a:cs typeface="Times New Roman" pitchFamily="18" charset="0"/>
              </a:rPr>
              <a:t> </a:t>
            </a:r>
            <a:endParaRPr lang="ru-RU" sz="1600" i="1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DDB505E-07EC-4D2D-3B8B-7982BAEC91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158" y="3143248"/>
            <a:ext cx="4214842" cy="2965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-642966"/>
            <a:ext cx="8643998" cy="4214842"/>
          </a:xfrm>
        </p:spPr>
        <p:txBody>
          <a:bodyPr>
            <a:noAutofit/>
          </a:bodyPr>
          <a:lstStyle/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Результатом нашей  общей кропотливой работы стала виртуальная экспозиция «Боевая Слава», с которой вы можете, познакомиться на  официальном сайте школьного историко-краеведческого ЗСШИ.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zbmuseum.ucoz.net/index/ehkspozicija_quot_boevaja_slava_quot/0-297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pic>
        <p:nvPicPr>
          <p:cNvPr id="21506" name="Picture 2" descr="C:\Users\Учитель РЯ и Л\Desktop\1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428868"/>
            <a:ext cx="4095743" cy="4143380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643438" y="4286256"/>
            <a:ext cx="421484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 2020-2021 гг. по виртуальной экспозиция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Боевая Слава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создана мемориальная памятная доска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Боевая Слава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В настоящее время экспозиция содержит информацию о 272 героях. Рядом с каждой фамилией уникальный QR код, отсылающий посетителей на личную страницу героя на сайте краеведческого музея школы.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8" name="Picture 4" descr="C:\Users\Учитель РЯ и Л\Downloads\image-05-04-24-11-21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1928802"/>
            <a:ext cx="3071834" cy="23574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-642966"/>
            <a:ext cx="8643998" cy="4214842"/>
          </a:xfrm>
        </p:spPr>
        <p:txBody>
          <a:bodyPr>
            <a:noAutofit/>
          </a:bodyPr>
          <a:lstStyle/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Результатом нашей  общей кропотливой работы стала виртуальная экспозиция «Боевая Слава», с которой вы можете, познакомиться на  официальном сайте школьного историко-краеведческого ЗСШИ.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zbmuseum.ucoz.net/index/ehkspozicija_quot_boevaja_slava_quot/0-297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pic>
        <p:nvPicPr>
          <p:cNvPr id="21506" name="Picture 2" descr="C:\Users\Учитель РЯ и Л\Desktop\11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428868"/>
            <a:ext cx="4095743" cy="4143380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643438" y="4286256"/>
            <a:ext cx="421484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 2020-2021 гг. по виртуальной экспозиция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Боевая Слава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создана мемориальная памятная доска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Боевая Слава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В настоящее время экспозиция содержит информацию о 272 героях. Рядом с каждой фамилией уникальный QR код, отсылающий посетителей на личную страницу героя на сайте краеведческого музея школы.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8" name="Picture 4" descr="C:\Users\Учитель РЯ и Л\Downloads\image-05-04-24-11-21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1928802"/>
            <a:ext cx="3071834" cy="23574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214290"/>
            <a:ext cx="8643998" cy="3929090"/>
          </a:xfrm>
        </p:spPr>
        <p:txBody>
          <a:bodyPr>
            <a:noAutofit/>
          </a:bodyPr>
          <a:lstStyle/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Во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время работы над экспозицией «Боевая слава» моё сердце тронула судьба нашего земляка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Клемешина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Ивана Герасимовича, который погиб от истощения в лагере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ШТАЛАГ XVIII C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Маркт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Понгау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»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И я предложила учащимся 8 класса поработать с архивными документами на сайтах «Память народа и Подвиг» народа  и с литературными источниками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643438" y="4286256"/>
            <a:ext cx="42148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F1E7AD5-75A0-6E75-9BAE-188CA229B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6248" y="2214554"/>
            <a:ext cx="4429156" cy="4214842"/>
          </a:xfrm>
          <a:prstGeom prst="rect">
            <a:avLst/>
          </a:prstGeom>
        </p:spPr>
      </p:pic>
      <p:pic>
        <p:nvPicPr>
          <p:cNvPr id="24578" name="Picture 2" descr="C:\Users\Учитель РЯ и Л\Downloads\image-05-04-24-11-30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214554"/>
            <a:ext cx="3429024" cy="42148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0711B0-D67B-1815-A7B1-3992AF01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20" y="214290"/>
            <a:ext cx="8643998" cy="3929090"/>
          </a:xfrm>
        </p:spPr>
        <p:txBody>
          <a:bodyPr>
            <a:noAutofit/>
          </a:bodyPr>
          <a:lstStyle/>
          <a:p>
            <a:pPr indent="4572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/>
            </a:r>
            <a:br>
              <a:rPr lang="ru-RU" sz="1800" b="1" i="1" kern="100" dirty="0" smtClean="0">
                <a:solidFill>
                  <a:schemeClr val="bg1"/>
                </a:solidFill>
                <a:effectLst/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i="1" kern="1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b="1" i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kern="1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C990D0-03B9-FBB1-5F31-9311F6D749B9}"/>
              </a:ext>
            </a:extLst>
          </p:cNvPr>
          <p:cNvSpPr txBox="1"/>
          <p:nvPr/>
        </p:nvSpPr>
        <p:spPr>
          <a:xfrm>
            <a:off x="5076056" y="5517232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Подготовила</a:t>
            </a: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Алексеева Анна Олеговна</a:t>
            </a:r>
          </a:p>
          <a:p>
            <a:pPr algn="ctr">
              <a:buNone/>
            </a:pPr>
            <a:r>
              <a:rPr lang="ru-RU" sz="1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учитель, ГОБООУ ЗСШИ</a:t>
            </a: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643438" y="4286256"/>
            <a:ext cx="42148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214290"/>
            <a:ext cx="8858280" cy="646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ебята поставили перед собой следующие </a:t>
            </a:r>
            <a:r>
              <a:rPr kumimoji="0" lang="ru-RU" sz="22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  <a:endParaRPr kumimoji="0" lang="ru-RU" sz="22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Собрать весь материал о </a:t>
            </a:r>
            <a:r>
              <a:rPr kumimoji="0" lang="ru-RU" sz="22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Клемешине</a:t>
            </a: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Иване Герасимовиче, касающийся </a:t>
            </a:r>
            <a:r>
              <a:rPr kumimoji="0" lang="ru-RU" sz="22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егожизни</a:t>
            </a: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2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Изучить научную литературу о лагере </a:t>
            </a: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ШТАЛАГ XVIII C «</a:t>
            </a:r>
            <a:r>
              <a:rPr kumimoji="0" lang="ru-RU" sz="22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Маркт</a:t>
            </a: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 </a:t>
            </a:r>
            <a:r>
              <a:rPr kumimoji="0" lang="ru-RU" sz="2200" b="0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Понгау</a:t>
            </a: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»</a:t>
            </a: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2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Исследовать и систематизировать изученный материал;</a:t>
            </a:r>
            <a:endParaRPr kumimoji="0" lang="ru-RU" sz="22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Познакомиться с архивными документами по выбранной теме.</a:t>
            </a:r>
            <a:endParaRPr kumimoji="0" lang="ru-RU" sz="2200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Объектом </a:t>
            </a:r>
            <a:r>
              <a:rPr kumimoji="0" lang="ru-RU" sz="2200" b="0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исследования стал человек, который стал жертвой геноцида в годы Великой Отечественной войны. А </a:t>
            </a:r>
            <a:r>
              <a:rPr kumimoji="0" lang="ru-RU" sz="22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предметом исследования–лагерь </a:t>
            </a:r>
            <a:r>
              <a:rPr kumimoji="0" lang="ru-RU" sz="22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Шталаг</a:t>
            </a:r>
            <a:r>
              <a:rPr kumimoji="0" lang="ru-RU" sz="22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 bmk="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Марк-Понгау</a:t>
            </a:r>
            <a:r>
              <a:rPr kumimoji="0" lang="ru-RU" sz="2200" b="1" i="0" u="none" strike="noStrike" cap="none" normalizeH="0" baseline="0" dirty="0" smtClean="0" bmk="_Hlk149896673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архивные документы и воспоминания жителей села Княжая Губа.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проекта: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через документальный материал и через воспоминания живых свидетелей доказать геноцид советского народа на примере судьбы одного человека.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Гипотеза </a:t>
            </a: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проекта:</a:t>
            </a:r>
            <a:r>
              <a:rPr lang="ru-RU" sz="2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Советский народ подвергался массовому насилию и уничтожению в лагере</a:t>
            </a: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Шталаг</a:t>
            </a: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Марк-Понгау</a:t>
            </a: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 исследовательского проекта</a:t>
            </a:r>
            <a:r>
              <a:rPr lang="ru-RU" sz="2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обусловлена сохранением исторической памяти о геноциде советского народа.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97897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5132"/>
            <a:ext cx="8258204" cy="1272506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ЛАГЕРЬ СМЕРТИ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14282" y="983590"/>
            <a:ext cx="850112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Опросив местных жителей села Княжая Губа,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учащиеся</a:t>
            </a:r>
            <a:r>
              <a:rPr kumimoji="0" lang="ru-RU" b="0" i="0" u="none" strike="noStrike" cap="none" normalizeH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узнали, </a:t>
            </a:r>
            <a:r>
              <a:rPr kumimoji="0" lang="ru-RU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что </a:t>
            </a:r>
            <a:r>
              <a:rPr kumimoji="0" lang="ru-RU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К</a:t>
            </a:r>
            <a:r>
              <a:rPr kumimoji="0" lang="ru-RU" b="0" i="0" u="none" strike="noStrike" cap="none" normalizeH="0" baseline="0" dirty="0" err="1" bmk="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лемешин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Иван  Герасимович родился 11.08 1919 года в селе Княжая Губа. На фронте Великой Отечественной войны был с самого её начала в звании рядового.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Отец </a:t>
            </a:r>
            <a:r>
              <a:rPr kumimoji="0" lang="ru-RU" b="0" i="0" u="none" strike="noStrike" cap="none" normalizeH="0" baseline="0" dirty="0" err="1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Клемешина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Ивана - Герасим, коренной </a:t>
            </a:r>
            <a:r>
              <a:rPr kumimoji="0" lang="ru-RU" b="0" i="0" u="none" strike="noStrike" cap="none" normalizeH="0" baseline="0" dirty="0" err="1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княжегубец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Жена его была родом из села Ковды. Их дети: </a:t>
            </a:r>
            <a:r>
              <a:rPr kumimoji="0" lang="ru-RU" b="0" i="0" u="none" strike="noStrike" cap="none" normalizeH="0" baseline="0" dirty="0" err="1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Клемешин</a:t>
            </a:r>
            <a:r>
              <a:rPr lang="ru-RU" dirty="0" bmk="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Иван и Алексей погибли на войне. 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Сын 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Пётр, 1927 г.р. умер от туберкулёза. 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Дочь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b="0" i="0" u="none" strike="noStrike" cap="none" normalizeH="0" baseline="0" dirty="0" err="1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Ульяна</a:t>
            </a:r>
            <a:r>
              <a:rPr kumimoji="0" lang="ru-RU" b="0" i="0" u="none" strike="noStrike" cap="none" normalizeH="0" baseline="0" dirty="0" bmk="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 замужестве Захарова, работала на лесозаводе, детей у неё не было. Фёдор, самый младший сын, уехал из Княжой Губы. </a:t>
            </a:r>
            <a:endParaRPr kumimoji="0" lang="ru-RU" b="0" i="0" u="none" strike="noStrike" cap="none" normalizeH="0" baseline="0" dirty="0" bmk="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https://region.murman.ru/photos/photos/225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140968"/>
            <a:ext cx="3744416" cy="3571900"/>
          </a:xfrm>
          <a:prstGeom prst="rect">
            <a:avLst/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F1E7AD5-75A0-6E75-9BAE-188CA229B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140966"/>
            <a:ext cx="3904753" cy="357190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ЛАГЕРЬ СМЕРТИ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1285861"/>
            <a:ext cx="357190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323528" y="1285862"/>
            <a:ext cx="431991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Ребята обратились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 архивным документам на сайтах «Подвиг народа» и «Память народа».  Из архивных документов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они узнали,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что в июле 1941 года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Клемешин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Иван Герасимович попал в плен -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Рушино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лагерь 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ШТАЛАГ XVIII C «Маркт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Понгау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»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Работая с архивными документами,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воспитанники обратили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внимание лагерный номер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Клемешина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И.Г. –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48 193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(стр. 314). А сколько же всего было военнопленных за время существования лагеря смерти?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ЛАГЕРЬ СМЕРТИ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1126466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архивном «Донесении о потерях»,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учащиеся увидели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ужасающую цифру. Иван Герасимович был 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731-ым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погибшим в плену! </a:t>
            </a:r>
            <a:r>
              <a:rPr kumimoji="0" lang="ru-RU" sz="2000" b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731-ый</a:t>
            </a:r>
            <a:r>
              <a:rPr kumimoji="0" lang="ru-RU" sz="2000" b="1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!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(№ 731, с. 28)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Ребята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сразу же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решили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узнать, какое же всего было количество советских военнопленных, погибших в плену лагеря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Шталаг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Марк-Понгау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и что повлияло на смерть такого большого количества людей.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Учащиеся продолжили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работу с архивными источниками и поиском информации в сети интернет. </a:t>
            </a:r>
            <a:endParaRPr kumimoji="0" lang="ru-RU" sz="2000" b="0" i="0" u="none" strike="noStrike" cap="none" normalizeH="0" baseline="0" dirty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071810"/>
            <a:ext cx="6393701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ЛАГЕРЬ СМЕРТИ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009991"/>
            <a:ext cx="871540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Собрав материал о </a:t>
            </a:r>
            <a:r>
              <a:rPr kumimoji="0" lang="ru-RU" sz="2000" b="1" i="1" u="none" strike="noStrike" cap="none" normalizeH="0" baseline="0" dirty="0" err="1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Клемешине</a:t>
            </a:r>
            <a:r>
              <a:rPr kumimoji="0" lang="ru-RU" sz="2000" b="1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Иване Герасимовиче, касающийся его жизни, изучив научную литературу о лагере  </a:t>
            </a:r>
            <a:r>
              <a:rPr kumimoji="0" lang="ru-RU" sz="2000" b="1" i="1" u="none" strike="noStrike" cap="none" normalizeH="0" baseline="0" dirty="0" bmk="_Hlk149899175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ШТАЛАГ XVIII C </a:t>
            </a:r>
            <a:r>
              <a:rPr kumimoji="0" lang="ru-RU" sz="2000" b="1" i="1" u="none" strike="noStrike" cap="none" normalizeH="0" baseline="0" dirty="0" bmk="_Hlk149899175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«</a:t>
            </a:r>
            <a:r>
              <a:rPr kumimoji="0" lang="ru-RU" sz="2000" b="1" i="1" u="none" strike="noStrike" cap="none" normalizeH="0" baseline="0" dirty="0" err="1" bmk="_Hlk149899175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Маркт</a:t>
            </a:r>
            <a:r>
              <a:rPr kumimoji="0" lang="ru-RU" sz="2000" b="1" i="1" u="none" strike="noStrike" cap="none" normalizeH="0" baseline="0" dirty="0" bmk="_Hlk149899175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kumimoji="0" lang="ru-RU" sz="2000" b="1" i="1" u="none" strike="noStrike" cap="none" normalizeH="0" baseline="0" dirty="0" err="1" bmk="_Hlk149899175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Понгау</a:t>
            </a:r>
            <a:r>
              <a:rPr kumimoji="0" lang="ru-RU" sz="2000" b="1" i="1" u="none" strike="noStrike" cap="none" normalizeH="0" baseline="0" dirty="0" bmk="_Hlk149899175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»</a:t>
            </a:r>
            <a:r>
              <a:rPr kumimoji="0" lang="ru-RU" sz="2000" b="1" i="1" u="none" strike="noStrike" cap="none" normalizeH="0" baseline="0" dirty="0" bmk="_Hlk149899175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2000" b="1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познакомившись  с архивными документами по выбранной теме, 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учащиеся пришли </a:t>
            </a:r>
            <a:r>
              <a:rPr kumimoji="0" lang="ru-RU" sz="2000" b="1" i="1" u="none" strike="noStrike" cap="none" normalizeH="0" baseline="0" dirty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следующим выводам:</a:t>
            </a:r>
            <a:endParaRPr kumimoji="0" lang="ru-RU" sz="2000" b="1" i="1" u="none" strike="noStrike" cap="none" normalizeH="0" baseline="0" dirty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2643182"/>
            <a:ext cx="91440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- В лагере </a:t>
            </a:r>
            <a:r>
              <a:rPr kumimoji="0" lang="ru-RU" sz="2200" b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ШТАЛАГ XVIII C «</a:t>
            </a:r>
            <a:r>
              <a:rPr kumimoji="0" lang="ru-RU" sz="2200" b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Маркт</a:t>
            </a:r>
            <a:r>
              <a:rPr kumimoji="0" lang="ru-RU" sz="2200" b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 </a:t>
            </a:r>
            <a:r>
              <a:rPr kumimoji="0" lang="ru-RU" sz="2200" b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Понгау</a:t>
            </a:r>
            <a:r>
              <a:rPr kumimoji="0" lang="ru-RU" sz="2200" b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»</a:t>
            </a:r>
            <a:r>
              <a:rPr kumimoji="0" lang="ru-RU" sz="2200" b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,  </a:t>
            </a:r>
            <a:r>
              <a:rPr kumimoji="0" lang="ru-RU" sz="22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погибло </a:t>
            </a:r>
            <a:r>
              <a:rPr kumimoji="0" lang="ru-RU" sz="2200" b="1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3709</a:t>
            </a:r>
            <a:r>
              <a:rPr kumimoji="0" lang="ru-RU" sz="22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советских военнопленных и </a:t>
            </a:r>
            <a:r>
              <a:rPr kumimoji="0" lang="ru-RU" sz="2200" b="1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73</a:t>
            </a:r>
            <a:r>
              <a:rPr kumimoji="0" lang="ru-RU" sz="22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узника из других стран, что доказывает массовое уничтожение именно советских военнопленных.</a:t>
            </a:r>
            <a:endParaRPr kumimoji="0" lang="ru-RU" sz="2200" b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-Лагерный комплекс состоял «Северного лагеря», в котором были помещены почти исключительно лишь советские пленные, и «Южного лагеря», что говорит о разделении военнопленных по расовой принадлежности. В северном лагере у русских были худшие условия содержания, чем у представителей других национальностей. Они не получали ни почты, ни посылок от Красного Креста, с помощью которых пленные из других стран могли хоть как-то улучшить свой рацион.</a:t>
            </a:r>
            <a:endParaRPr kumimoji="0" lang="ru-RU" sz="2200" b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ЛАГЕРЬ СМЕРТИ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928670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-Советские военнопленные ежедневно умирали от истощения, холода, различных заболеваний и расстрелов. </a:t>
            </a:r>
            <a:endParaRPr kumimoji="0" lang="ru-RU" sz="20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-Воспоминания очевидцев подтверждают факт худших условий содержания военнопленных СССР, чем представителей других национальностей. Советским военнопленным приходилось есть траву и червей, голод заставлял их выкапывать корни растений и есть их, пить воду из ледяной реки. </a:t>
            </a:r>
            <a:endParaRPr kumimoji="0" lang="ru-RU" sz="20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5286388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результатам исследования </a:t>
            </a: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гипотеза </a:t>
            </a:r>
            <a:r>
              <a:rPr kumimoji="0" lang="ru-RU" sz="2000" b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подтвердилась. </a:t>
            </a:r>
            <a:r>
              <a:rPr kumimoji="0" lang="ru-RU" sz="20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Советский народ подвергался массовому насилию и уничтожению в лагере </a:t>
            </a:r>
            <a:r>
              <a:rPr kumimoji="0" lang="ru-RU" sz="2000" b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Шталаг</a:t>
            </a:r>
            <a:r>
              <a:rPr kumimoji="0" lang="ru-RU" sz="20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Марк-Понгау</a:t>
            </a:r>
            <a:r>
              <a:rPr kumimoji="0" lang="ru-RU" sz="2000" b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Документальный материал и воспоминания свидетелей доказывают геноцид советского народа.</a:t>
            </a:r>
            <a:endParaRPr kumimoji="0" lang="ru-RU" sz="2000" b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AutoShape 2" descr="https://www.pegasusarchive.org/pow/S4B/PicSt_4B_AmericanArdenn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https://www.pegasusarchive.org/pow/S4B/PicSt_4B_AmericanArdenn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https://www.pegasusarchive.org/pow/S4B/PicSt_4B_AmericanArdenn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https://pobedarf.ru/wp-content/uploads/2020/06/voennoplennye-optimiz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928935"/>
            <a:ext cx="3643338" cy="2286016"/>
          </a:xfrm>
          <a:prstGeom prst="rect">
            <a:avLst/>
          </a:prstGeom>
          <a:noFill/>
        </p:spPr>
      </p:pic>
      <p:pic>
        <p:nvPicPr>
          <p:cNvPr id="3082" name="Picture 10" descr="https://prisonniers-de-guerre.fr/wp-content/uploads/2017/01/13c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928934"/>
            <a:ext cx="3571868" cy="22860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928934"/>
          </a:xfrm>
        </p:spPr>
        <p:txBody>
          <a:bodyPr>
            <a:normAutofit fontScale="90000"/>
          </a:bodyPr>
          <a:lstStyle/>
          <a:p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Результатом нашей совместной работы стал исследовательский проект «Русское кладбище   военнопленных ШТАЛАГ XVIII C «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Маркт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b="1" i="1" dirty="0" err="1" smtClean="0">
                <a:latin typeface="Times New Roman" pitchFamily="18" charset="0"/>
                <a:cs typeface="Times New Roman" pitchFamily="18" charset="0"/>
              </a:rPr>
              <a:t>Понгау</a:t>
            </a:r>
            <a:r>
              <a:rPr lang="ru-RU" sz="2700" b="1" i="1" dirty="0" smtClean="0">
                <a:latin typeface="Times New Roman" pitchFamily="18" charset="0"/>
                <a:cs typeface="Times New Roman" pitchFamily="18" charset="0"/>
              </a:rPr>
              <a:t>»,   который стал победителем всероссийского конкурса исследовательских проектов «Без срока давности»  на региональном этапе.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AutoShape 2" descr="https://www.pegasusarchive.org/pow/S4B/PicSt_4B_AmericanArdenn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https://www.pegasusarchive.org/pow/S4B/PicSt_4B_AmericanArdenn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https://www.pegasusarchive.org/pow/S4B/PicSt_4B_AmericanArdenn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571472" y="2571744"/>
          <a:ext cx="3143272" cy="3929090"/>
        </p:xfrm>
        <a:graphic>
          <a:graphicData uri="http://schemas.openxmlformats.org/presentationml/2006/ole">
            <p:oleObj spid="_x0000_s28674" name="Acrobat Document" r:id="rId3" imgW="5505245" imgH="7848589" progId="AcroExch.Document.DC">
              <p:embed/>
            </p:oleObj>
          </a:graphicData>
        </a:graphic>
      </p:graphicFrame>
      <p:pic>
        <p:nvPicPr>
          <p:cNvPr id="28675" name="Picture 3" descr="C:\Users\Учитель РЯ и Л\Desktop\19_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643182"/>
            <a:ext cx="4000528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2928934"/>
          </a:xfrm>
        </p:spPr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AutoShape 2" descr="https://www.pegasusarchive.org/pow/S4B/PicSt_4B_AmericanArdenn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6" name="AutoShape 4" descr="https://www.pegasusarchive.org/pow/S4B/PicSt_4B_AmericanArdenn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https://www.pegasusarchive.org/pow/S4B/PicSt_4B_AmericanArdenn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14282" y="285728"/>
            <a:ext cx="89297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21 декабря 2023 года в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школьном историко-краеведческом музее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Зеленоборской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санаторной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школы-интернат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состоялась торжественная линейка открытия патриотической экспозиции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ПоZыVной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Победа».</a:t>
            </a:r>
          </a:p>
          <a:p>
            <a:pPr indent="457200"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Мемориальная доска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ПоZыVной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- Победа» открыта в честь наших героев, участников специальной военной операции. Их мужество и отвага навсегда останутся в народной памяти, в истории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страны, будут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служить примером любви и преданности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Отчизне, и, конечно, истории и судьбы героев СВО станут темой для наших дальнейших исследовательских работ.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9" name="Picture 3" descr="C:\Users\Учитель РЯ и Л\Downloads\image-05-04-24-11-5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000372"/>
            <a:ext cx="4286280" cy="3500462"/>
          </a:xfrm>
          <a:prstGeom prst="rect">
            <a:avLst/>
          </a:prstGeom>
          <a:noFill/>
        </p:spPr>
      </p:pic>
      <p:pic>
        <p:nvPicPr>
          <p:cNvPr id="29700" name="Picture 4" descr="C:\Users\Учитель РЯ и Л\Downloads\image-05-04-24-11-59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071810"/>
            <a:ext cx="4071966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2121</TotalTime>
  <Words>1037</Words>
  <Application>Microsoft Office PowerPoint</Application>
  <PresentationFormat>Экран (4:3)</PresentationFormat>
  <Paragraphs>107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2" baseType="lpstr">
      <vt:lpstr>Тема Office</vt:lpstr>
      <vt:lpstr>Adobe Acrobat Document</vt:lpstr>
      <vt:lpstr>   Экспозиция школьного историко-краеведческого музея ГОБООУ ЗСШИ «Боевая слава»  как инструмент музейной педагогики для формирования навыков учебно-исследовательской деятельности школьников».    </vt:lpstr>
      <vt:lpstr>       Музейная педагогика, как одно из направлений деятельности музея, становится всё более востребованной в практике духовно-нравственного, гражданско-патриотического, историко-краеведческого воспитания личности в едином образовательном процессе. Она осуществляет связь прошлого с настоящим и будущим, несёт в мир то лучшее, что накопило человечество. Музейная педагогика тесно связана с изучением истории родного края.     </vt:lpstr>
      <vt:lpstr>       Музейная педагогика, как одно из направлений деятельности музея, становится всё более востребованной в практике духовно-нравственного, гражданско-патриотического, историко-краеведческого воспитания личности в едином образовательном процессе. Она осуществляет связь прошлого с настоящим и будущим, несёт в мир то лучшее, что накопило человечество. Музейная педагогика тесно связана с изучением истории родного края.     </vt:lpstr>
      <vt:lpstr>Актуальность музейной педагогики заключается в том, что музеи обладают значительным образовательным потенциалом и дают возможность для формирования навыков исследовательской деятельности обучающихся.        </vt:lpstr>
      <vt:lpstr>Краеведческая деятельность в нашей школе осуществляется в рамках урочной и внеурочной деятельности. В своей работе мы  стремимся воспитывать в учащихся любознательность, глубоко почитать своих предков, их дела, учиться на их примере. Гордиться подвигами своего народа – в этом основа деятельности музейной педагогики.         </vt:lpstr>
      <vt:lpstr>         </vt:lpstr>
      <vt:lpstr>Краеведческая деятельность в нашей школе осуществляется в рамках урочной и внеурочной деятельности. В своей работе мы  стремимся воспитывать в учащихся любознательность, глубоко почитать своих предков, их дела, учиться на их примере. Гордиться подвигами своего народа – в этом основа деятельности музейной педагогики.         </vt:lpstr>
      <vt:lpstr>Краеведческая деятельность в нашей школе осуществляется в рамках урочной и внеурочной деятельности. В своей работе мы  стремимся воспитывать в учащихся любознательность, глубоко почитать своих предков, их дела, учиться на их примере. Гордиться подвигами своего народа – в этом основа деятельности музейной педагогики.         </vt:lpstr>
      <vt:lpstr>        Работа над  экспозицией школьного историко-краеведческого музея «Боевая слава». дала мне, как педагогу,  старт для использования музейной  педагогики  в развитии познавательно-исследовательской деятельности школьников».        </vt:lpstr>
      <vt:lpstr>     Результатом нашей  общей кропотливой работы стала виртуальная экспозиция «Боевая Слава», с которой вы можете, познакомиться на  официальном сайте школьного историко-краеведческого ЗСШИ.  https://zbmuseum.ucoz.net/index/ehkspozicija_quot_boevaja_slava_quot/0-297     </vt:lpstr>
      <vt:lpstr>     Результатом нашей  общей кропотливой работы стала виртуальная экспозиция «Боевая Слава», с которой вы можете, познакомиться на  официальном сайте школьного историко-краеведческого ЗСШИ.  https://zbmuseum.ucoz.net/index/ehkspozicija_quot_boevaja_slava_quot/0-297     </vt:lpstr>
      <vt:lpstr>     Во время работы над экспозицией «Боевая слава» моё сердце тронула судьба нашего земляка Клемешина Ивана Герасимовича, который погиб от истощения в лагере  ШТАЛАГ XVIII C «Маркт Понгау». И я предложила учащимся 8 класса поработать с архивными документами на сайтах «Память народа и Подвиг» народа  и с литературными источниками.          </vt:lpstr>
      <vt:lpstr>            </vt:lpstr>
      <vt:lpstr>ЛАГЕРЬ СМЕРТИ</vt:lpstr>
      <vt:lpstr>ЛАГЕРЬ СМЕРТИ</vt:lpstr>
      <vt:lpstr>ЛАГЕРЬ СМЕРТИ</vt:lpstr>
      <vt:lpstr>ЛАГЕРЬ СМЕРТИ</vt:lpstr>
      <vt:lpstr>ЛАГЕРЬ СМЕРТИ</vt:lpstr>
      <vt:lpstr>Результатом нашей совместной работы стал исследовательский проект «Русское кладбище   военнопленных ШТАЛАГ XVIII C «Маркт Понгау»,   который стал победителем всероссийского конкурса исследовательских проектов «Без срока давности»  на региональном этапе.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Храмы Рязани</dc:title>
  <dc:creator>Eлена</dc:creator>
  <cp:lastModifiedBy>Учитель РЯ и Л</cp:lastModifiedBy>
  <cp:revision>189</cp:revision>
  <dcterms:created xsi:type="dcterms:W3CDTF">2014-06-22T11:41:07Z</dcterms:created>
  <dcterms:modified xsi:type="dcterms:W3CDTF">2024-04-05T09:03:25Z</dcterms:modified>
</cp:coreProperties>
</file>