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5;&#1086;&#1083;&#1100;&#1079;&#1086;&#1074;&#1072;&#1090;&#1077;&#1083;&#1100;\Desktop\&#1051;&#1048;&#1053;&#1050;&#1054;&#1051;&#1068;&#1053;-&#1051;&#1045;&#1050;&#1057;&#1059;&#1057;\&#1076;&#1080;&#1087;&#1083;&#1086;&#1084;&#1099;%20&#1087;&#1077;&#1076;&#1072;&#1075;&#1086;&#1075;&#1086;&#1074;\&#1045;&#1044;&#1040;&#1043;&#1054;&#1043;&#1048;&#1063;&#1045;&#1057;&#1050;&#1048;&#1045;%20&#1059;&#1057;&#1051;&#1054;&#1042;&#1048;&#1071;%20&#1060;&#1054;&#1056;&#1052;&#1048;&#1056;&#1054;&#1042;&#1040;&#1053;&#1048;&#1071;%20&#1047;&#1044;&#1054;&#1056;&#1054;&#1042;&#1054;&#1043;&#1054;%20&#1054;&#1041;&#1056;&#1040;&#1047;&#1040;%20&#1046;&#1048;&#1047;&#1053;&#1048;%20&#1044;&#1054;&#1064;&#1050;&#1054;&#1051;&#1068;&#1053;&#1048;&#1050;&#1054;&#1042;\&#1051;&#1080;&#1089;&#1090;%20Microsoft%20Office%20Exce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perspective val="30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Лист1!$D$22</c:f>
              <c:strCache>
                <c:ptCount val="1"/>
                <c:pt idx="0">
                  <c:v>экспериментальная группа</c:v>
                </c:pt>
              </c:strCache>
            </c:strRef>
          </c:tx>
          <c:dLbls>
            <c:showVal val="1"/>
          </c:dLbls>
          <c:cat>
            <c:strRef>
              <c:f>Лист1!$E$21:$H$21</c:f>
              <c:strCache>
                <c:ptCount val="4"/>
                <c:pt idx="0">
                  <c:v>очень низкий</c:v>
                </c:pt>
                <c:pt idx="1">
                  <c:v>низкий</c:v>
                </c:pt>
                <c:pt idx="2">
                  <c:v>средний</c:v>
                </c:pt>
                <c:pt idx="3">
                  <c:v>высокий</c:v>
                </c:pt>
              </c:strCache>
            </c:strRef>
          </c:cat>
          <c:val>
            <c:numRef>
              <c:f>Лист1!$E$22:$H$22</c:f>
              <c:numCache>
                <c:formatCode>General</c:formatCode>
                <c:ptCount val="4"/>
                <c:pt idx="0">
                  <c:v>0</c:v>
                </c:pt>
                <c:pt idx="1">
                  <c:v>56</c:v>
                </c:pt>
                <c:pt idx="2">
                  <c:v>32</c:v>
                </c:pt>
                <c:pt idx="3">
                  <c:v>12</c:v>
                </c:pt>
              </c:numCache>
            </c:numRef>
          </c:val>
        </c:ser>
        <c:ser>
          <c:idx val="1"/>
          <c:order val="1"/>
          <c:tx>
            <c:strRef>
              <c:f>Лист1!$D$23</c:f>
              <c:strCache>
                <c:ptCount val="1"/>
                <c:pt idx="0">
                  <c:v>контрольная группа</c:v>
                </c:pt>
              </c:strCache>
            </c:strRef>
          </c:tx>
          <c:dLbls>
            <c:showVal val="1"/>
          </c:dLbls>
          <c:cat>
            <c:strRef>
              <c:f>Лист1!$E$21:$H$21</c:f>
              <c:strCache>
                <c:ptCount val="4"/>
                <c:pt idx="0">
                  <c:v>очень низкий</c:v>
                </c:pt>
                <c:pt idx="1">
                  <c:v>низкий</c:v>
                </c:pt>
                <c:pt idx="2">
                  <c:v>средний</c:v>
                </c:pt>
                <c:pt idx="3">
                  <c:v>высокий</c:v>
                </c:pt>
              </c:strCache>
            </c:strRef>
          </c:cat>
          <c:val>
            <c:numRef>
              <c:f>Лист1!$E$23:$H$23</c:f>
              <c:numCache>
                <c:formatCode>General</c:formatCode>
                <c:ptCount val="4"/>
                <c:pt idx="0">
                  <c:v>0</c:v>
                </c:pt>
                <c:pt idx="1">
                  <c:v>48</c:v>
                </c:pt>
                <c:pt idx="2">
                  <c:v>40</c:v>
                </c:pt>
                <c:pt idx="3">
                  <c:v>12</c:v>
                </c:pt>
              </c:numCache>
            </c:numRef>
          </c:val>
        </c:ser>
        <c:shape val="box"/>
        <c:axId val="79167488"/>
        <c:axId val="79169024"/>
        <c:axId val="0"/>
      </c:bar3DChart>
      <c:catAx>
        <c:axId val="79167488"/>
        <c:scaling>
          <c:orientation val="minMax"/>
        </c:scaling>
        <c:axPos val="b"/>
        <c:tickLblPos val="nextTo"/>
        <c:crossAx val="79169024"/>
        <c:crosses val="autoZero"/>
        <c:auto val="1"/>
        <c:lblAlgn val="ctr"/>
        <c:lblOffset val="100"/>
      </c:catAx>
      <c:valAx>
        <c:axId val="79169024"/>
        <c:scaling>
          <c:orientation val="minMax"/>
        </c:scaling>
        <c:axPos val="l"/>
        <c:majorGridlines/>
        <c:numFmt formatCode="General" sourceLinked="1"/>
        <c:tickLblPos val="nextTo"/>
        <c:crossAx val="79167488"/>
        <c:crosses val="autoZero"/>
        <c:crossBetween val="between"/>
      </c:valAx>
    </c:plotArea>
    <c:legend>
      <c:legendPos val="r"/>
      <c:layout/>
    </c:legend>
    <c:plotVisOnly val="1"/>
    <c:dispBlanksAs val="gap"/>
  </c:chart>
  <c:txPr>
    <a:bodyPr/>
    <a:lstStyle/>
    <a:p>
      <a:pPr>
        <a:defRPr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3453B5A-3F4E-4FAF-99CB-AB1679593F61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B056465-4D1B-445D-AE4A-6DADFE20BF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3453B5A-3F4E-4FAF-99CB-AB1679593F61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B056465-4D1B-445D-AE4A-6DADFE20BF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3453B5A-3F4E-4FAF-99CB-AB1679593F61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B056465-4D1B-445D-AE4A-6DADFE20BF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53B5A-3F4E-4FAF-99CB-AB1679593F61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56465-4D1B-445D-AE4A-6DADFE20BF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53B5A-3F4E-4FAF-99CB-AB1679593F61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56465-4D1B-445D-AE4A-6DADFE20BF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3453B5A-3F4E-4FAF-99CB-AB1679593F61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B056465-4D1B-445D-AE4A-6DADFE20BF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53B5A-3F4E-4FAF-99CB-AB1679593F61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56465-4D1B-445D-AE4A-6DADFE20BF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3453B5A-3F4E-4FAF-99CB-AB1679593F61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B056465-4D1B-445D-AE4A-6DADFE20BF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3453B5A-3F4E-4FAF-99CB-AB1679593F61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B056465-4D1B-445D-AE4A-6DADFE20BF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53B5A-3F4E-4FAF-99CB-AB1679593F61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56465-4D1B-445D-AE4A-6DADFE20BF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53B5A-3F4E-4FAF-99CB-AB1679593F61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56465-4D1B-445D-AE4A-6DADFE20BF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3453B5A-3F4E-4FAF-99CB-AB1679593F61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B056465-4D1B-445D-AE4A-6DADFE20BF3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02624" cy="936104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/>
            </a:r>
            <a:br>
              <a:rPr lang="ru-RU" sz="2000" dirty="0" smtClean="0">
                <a:solidFill>
                  <a:schemeClr val="tx1"/>
                </a:solidFill>
              </a:rPr>
            </a:b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692696"/>
            <a:ext cx="7630616" cy="5682226"/>
          </a:xfrm>
        </p:spPr>
        <p:txBody>
          <a:bodyPr/>
          <a:lstStyle/>
          <a:p>
            <a:endParaRPr lang="ru-RU" dirty="0" smtClean="0"/>
          </a:p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Проект для детей и родителей в средней группе на тему:</a:t>
            </a:r>
          </a:p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«Наше здоровье в наших руках»</a:t>
            </a:r>
          </a:p>
          <a:p>
            <a:pPr algn="ctr"/>
            <a:r>
              <a:rPr lang="ru-RU" sz="2800" b="0" dirty="0" smtClean="0">
                <a:solidFill>
                  <a:schemeClr val="tx1"/>
                </a:solidFill>
              </a:rPr>
              <a:t>Тип проекта: познавательно – игровой.</a:t>
            </a:r>
          </a:p>
          <a:p>
            <a:pPr algn="ctr"/>
            <a:r>
              <a:rPr lang="ru-RU" sz="2800" b="0" dirty="0" smtClean="0">
                <a:solidFill>
                  <a:schemeClr val="tx1"/>
                </a:solidFill>
              </a:rPr>
              <a:t>Сроки проведения: с 1 октября </a:t>
            </a:r>
            <a:r>
              <a:rPr lang="ru-RU" sz="2800" b="0" dirty="0" smtClean="0">
                <a:solidFill>
                  <a:schemeClr val="tx1"/>
                </a:solidFill>
              </a:rPr>
              <a:t>2019 </a:t>
            </a:r>
            <a:r>
              <a:rPr lang="ru-RU" sz="2800" b="0" dirty="0" smtClean="0">
                <a:solidFill>
                  <a:schemeClr val="tx1"/>
                </a:solidFill>
              </a:rPr>
              <a:t>года по 30 мая </a:t>
            </a:r>
            <a:r>
              <a:rPr lang="ru-RU" sz="2800" b="0" dirty="0" smtClean="0">
                <a:solidFill>
                  <a:schemeClr val="tx1"/>
                </a:solidFill>
              </a:rPr>
              <a:t>2020 </a:t>
            </a:r>
            <a:r>
              <a:rPr lang="ru-RU" sz="2800" b="0" dirty="0" smtClean="0">
                <a:solidFill>
                  <a:schemeClr val="tx1"/>
                </a:solidFill>
              </a:rPr>
              <a:t>года.</a:t>
            </a:r>
          </a:p>
          <a:p>
            <a:pPr algn="ctr"/>
            <a:r>
              <a:rPr lang="ru-RU" sz="2800" b="0" dirty="0" smtClean="0">
                <a:solidFill>
                  <a:schemeClr val="tx1"/>
                </a:solidFill>
              </a:rPr>
              <a:t>Автор проекта: воспитатель первой квалификационной категории</a:t>
            </a:r>
          </a:p>
          <a:p>
            <a:pPr algn="ctr"/>
            <a:r>
              <a:rPr lang="ru-RU" sz="2800" b="0" dirty="0" smtClean="0">
                <a:solidFill>
                  <a:schemeClr val="tx1"/>
                </a:solidFill>
              </a:rPr>
              <a:t>Лобанова Светлана Владимировна.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94122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Актуальность  проекта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accent4">
                    <a:lumMod val="25000"/>
                  </a:schemeClr>
                </a:solidFill>
              </a:rPr>
              <a:t>    </a:t>
            </a:r>
            <a:r>
              <a:rPr lang="ru-RU" sz="3200" b="1" dirty="0" smtClean="0">
                <a:solidFill>
                  <a:schemeClr val="accent4">
                    <a:lumMod val="25000"/>
                  </a:schemeClr>
                </a:solidFill>
              </a:rPr>
              <a:t>Оздоровительная работа в последнее время приобретает особую актуальность, что связано со стабильной тенденцией ухудшения здоровья всего населения России, в том числе детей. По данным НИИ социальной гигиены и организации  здравоохранения, в России только 40% детей можно считать здоровыми.</a:t>
            </a:r>
            <a:endParaRPr lang="ru-RU" sz="3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Цель проекта: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1.Сформировать у дошкольников основы здорового образа жизни, добиться осознанного выполнения правил здоровьесбережения и ответственного отношения как к собственному здоровью так и здоровью окружающих.</a:t>
            </a:r>
          </a:p>
          <a:p>
            <a:pPr>
              <a:buNone/>
            </a:pP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2. Повысить педагогическую компетентность родителей по вопросам укрепления здоровья детей.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83671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Задачи проекта: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836712"/>
            <a:ext cx="7467600" cy="6021288"/>
          </a:xfrm>
        </p:spPr>
        <p:txBody>
          <a:bodyPr>
            <a:normAutofit fontScale="92500" lnSpcReduction="1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b="1" dirty="0" smtClean="0"/>
              <a:t>Развивающие: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dirty="0" smtClean="0"/>
              <a:t>   - развивать речь, мелкую моторику, координацию движений, действовать по сигналу, глазомер, воспитывать выдержку,  внимание.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dirty="0" smtClean="0"/>
              <a:t>       </a:t>
            </a:r>
            <a:r>
              <a:rPr lang="ru-RU" b="1" dirty="0" smtClean="0"/>
              <a:t>Воспитательные: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dirty="0" smtClean="0"/>
              <a:t>    - воспитывать дружеские взаимоотношения между детьми.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dirty="0" smtClean="0"/>
              <a:t>   - учить, дружно играть, помогать друг другу.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dirty="0" smtClean="0"/>
              <a:t>   - действовать сообща.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b="1" dirty="0" smtClean="0"/>
              <a:t>Образовательные: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dirty="0" smtClean="0"/>
              <a:t>    - Дать первоначальные представления о здоровом образе жизни;</a:t>
            </a:r>
            <a:br>
              <a:rPr lang="ru-RU" dirty="0" smtClean="0"/>
            </a:br>
            <a:r>
              <a:rPr lang="ru-RU" dirty="0" smtClean="0"/>
              <a:t>- Воспитывать у детей привычку к аккуратности и чистоте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dirty="0" smtClean="0"/>
              <a:t>    - Расширять и углублять знания детей о полезных для здоровья человека продуктах (различать по внешнему виду, цвету, вкусу).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dirty="0" smtClean="0"/>
              <a:t>    - Развивать интерес к подвижным играм.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467600" cy="1008112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Результаты проведенного мониторинга с детьми средней группы в сентябре </a:t>
            </a:r>
            <a:r>
              <a:rPr lang="ru-RU" sz="2400" b="1" dirty="0" smtClean="0">
                <a:solidFill>
                  <a:schemeClr val="tx1"/>
                </a:solidFill>
              </a:rPr>
              <a:t>2019 </a:t>
            </a:r>
            <a:r>
              <a:rPr lang="ru-RU" sz="2400" b="1" dirty="0" smtClean="0">
                <a:solidFill>
                  <a:schemeClr val="tx1"/>
                </a:solidFill>
              </a:rPr>
              <a:t>года</a:t>
            </a:r>
            <a:endParaRPr lang="ru-RU" sz="24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4873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467600" cy="93610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1.Блок - «Здоровье - бесценный дар природы» </a:t>
            </a: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E:\Recycle.Bin\Физкультура 5гр 2016г\IMG_0518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3" y="1340769"/>
            <a:ext cx="3312367" cy="2088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E:\Recycle.Bin\Физкультура 5гр 2016г\IMG_050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196753"/>
            <a:ext cx="3279321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E:\Recycle.Bin\Физкультура 5гр 2016г\IMG_051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501008"/>
            <a:ext cx="3351329" cy="2928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E:\Recycle.Bin\Физкультура 5гр 2016г\IMG_046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717032"/>
            <a:ext cx="3301093" cy="2917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467600" cy="72008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2. Блок - «Движение - путь к здоровью».</a:t>
            </a:r>
            <a:br>
              <a:rPr lang="ru-RU" sz="2800" b="1" dirty="0" smtClean="0">
                <a:solidFill>
                  <a:schemeClr val="tx1"/>
                </a:solidFill>
              </a:rPr>
            </a:br>
            <a:endParaRPr lang="ru-RU" sz="2800" b="1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E:\Recycle.Bin\Физкультура 5гр 2016г\IMG_0435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0688"/>
            <a:ext cx="360040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E:\Recycle.Bin\Физкультура 5гр 2016г\IMG_045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620688"/>
            <a:ext cx="3744416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E:\Recycle.Bin\Физкультура 5гр 2016г\IMG_050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573016"/>
            <a:ext cx="3744416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E:\Recycle.Bin\Физкультура 5гр 2016г\IMG_047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3501008"/>
            <a:ext cx="3816424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3. Блок - «Если хочешь быть здоров - закаляйся».</a:t>
            </a: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E:\Recycle.Bin\Физкультура 5гр 2016г\IMG_0489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96752"/>
            <a:ext cx="3528392" cy="2481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E:\Recycle.Bin\Физкультура 5гр 2016г\IMG_049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1196752"/>
            <a:ext cx="3744416" cy="2471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Админ5\Desktop\лето\IMG-20160729-WA001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861048"/>
            <a:ext cx="3528392" cy="2471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Светлана\AppData\Local\Microsoft\Windows\INetCache\Content.Word\20151204_10255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3861048"/>
            <a:ext cx="3816424" cy="2503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531440"/>
            <a:ext cx="7467600" cy="21602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764704"/>
            <a:ext cx="8075240" cy="5709248"/>
          </a:xfrm>
        </p:spPr>
        <p:txBody>
          <a:bodyPr>
            <a:normAutofit/>
          </a:bodyPr>
          <a:lstStyle/>
          <a:p>
            <a:pPr marL="0" indent="0">
              <a:buClr>
                <a:schemeClr val="accent3"/>
              </a:buClr>
              <a:buNone/>
              <a:defRPr/>
            </a:pPr>
            <a:r>
              <a:rPr lang="ru-RU" altLang="ru-RU" i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altLang="ru-RU" sz="3600" i="1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  <a:cs typeface="Times New Roman" pitchFamily="18" charset="0"/>
              </a:rPr>
              <a:t>Забота о здоровье – это важнейший труд воспитателя.  От  жизнерадостности, бодрости детей зависит их духовная жизнь, мировоззрение, умственное развитие, прочность знаний, вера в свои силы»       </a:t>
            </a:r>
          </a:p>
          <a:p>
            <a:pPr marL="0" indent="0">
              <a:buClr>
                <a:schemeClr val="accent3"/>
              </a:buClr>
              <a:buNone/>
              <a:defRPr/>
            </a:pPr>
            <a:r>
              <a:rPr lang="ru-RU" altLang="ru-RU" sz="3600" i="1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  <a:cs typeface="Times New Roman" pitchFamily="18" charset="0"/>
              </a:rPr>
              <a:t>                                                                                   В.А.Сухомлинский.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50</TotalTime>
  <Words>284</Words>
  <Application>Microsoft Office PowerPoint</Application>
  <PresentationFormat>Экран (4:3)</PresentationFormat>
  <Paragraphs>30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Эркер</vt:lpstr>
      <vt:lpstr> </vt:lpstr>
      <vt:lpstr>Актуальность  проекта</vt:lpstr>
      <vt:lpstr>Цель проекта:</vt:lpstr>
      <vt:lpstr>Задачи проекта:</vt:lpstr>
      <vt:lpstr>Результаты проведенного мониторинга с детьми средней группы в сентябре 2019 года</vt:lpstr>
      <vt:lpstr>1.Блок - «Здоровье - бесценный дар природы» </vt:lpstr>
      <vt:lpstr>2. Блок - «Движение - путь к здоровью». </vt:lpstr>
      <vt:lpstr>3. Блок - «Если хочешь быть здоров - закаляйся».</vt:lpstr>
      <vt:lpstr>Слайд 9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дошкольное образовательное учреждение  детский сад №23 «Планета Детства»</dc:title>
  <dc:creator>Светлана</dc:creator>
  <cp:lastModifiedBy>Светлана</cp:lastModifiedBy>
  <cp:revision>6</cp:revision>
  <dcterms:created xsi:type="dcterms:W3CDTF">2016-09-21T05:41:24Z</dcterms:created>
  <dcterms:modified xsi:type="dcterms:W3CDTF">2020-11-08T08:28:18Z</dcterms:modified>
</cp:coreProperties>
</file>