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A2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621" autoAdjust="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4542-3FD4-4FB8-9087-C16015B2F5EF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7CB46-E536-45BD-B43C-6CC049F9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5189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4542-3FD4-4FB8-9087-C16015B2F5EF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7CB46-E536-45BD-B43C-6CC049F9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811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4542-3FD4-4FB8-9087-C16015B2F5EF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7CB46-E536-45BD-B43C-6CC049F9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3463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4542-3FD4-4FB8-9087-C16015B2F5EF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7CB46-E536-45BD-B43C-6CC049F9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901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4542-3FD4-4FB8-9087-C16015B2F5EF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7CB46-E536-45BD-B43C-6CC049F9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0810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4542-3FD4-4FB8-9087-C16015B2F5EF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7CB46-E536-45BD-B43C-6CC049F9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4812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4542-3FD4-4FB8-9087-C16015B2F5EF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7CB46-E536-45BD-B43C-6CC049F9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938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4542-3FD4-4FB8-9087-C16015B2F5EF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7CB46-E536-45BD-B43C-6CC049F9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303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4542-3FD4-4FB8-9087-C16015B2F5EF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7CB46-E536-45BD-B43C-6CC049F9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563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4542-3FD4-4FB8-9087-C16015B2F5EF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7CB46-E536-45BD-B43C-6CC049F9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0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324542-3FD4-4FB8-9087-C16015B2F5EF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7CB46-E536-45BD-B43C-6CC049F9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543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324542-3FD4-4FB8-9087-C16015B2F5EF}" type="datetimeFigureOut">
              <a:rPr lang="ru-RU" smtClean="0"/>
              <a:t>15.01.2022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7CB46-E536-45BD-B43C-6CC049F997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325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45024"/>
            <a:ext cx="2448272" cy="2760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79512" y="260648"/>
            <a:ext cx="8856984" cy="1584177"/>
          </a:xfrm>
          <a:noFill/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2000" b="1" dirty="0" smtClean="0">
                <a:solidFill>
                  <a:srgbClr val="FF0000"/>
                </a:solidFill>
                <a:latin typeface="Comic Sans MS" panose="030F0702030302020204" pitchFamily="66" charset="0"/>
                <a:ea typeface="+mn-ea"/>
                <a:cs typeface="+mn-cs"/>
              </a:rPr>
              <a:t>Муниципальное </a:t>
            </a:r>
            <a:r>
              <a:rPr lang="ru-RU" sz="2000" b="1" dirty="0">
                <a:solidFill>
                  <a:srgbClr val="FF0000"/>
                </a:solidFill>
                <a:latin typeface="Comic Sans MS" panose="030F0702030302020204" pitchFamily="66" charset="0"/>
                <a:ea typeface="+mn-ea"/>
                <a:cs typeface="+mn-cs"/>
              </a:rPr>
              <a:t>бюджетное дошкольное образовательное учреждение</a:t>
            </a:r>
            <a:br>
              <a:rPr lang="ru-RU" sz="2000" b="1" dirty="0">
                <a:solidFill>
                  <a:srgbClr val="FF0000"/>
                </a:solidFill>
                <a:latin typeface="Comic Sans MS" panose="030F0702030302020204" pitchFamily="66" charset="0"/>
                <a:ea typeface="+mn-ea"/>
                <a:cs typeface="+mn-cs"/>
              </a:rPr>
            </a:br>
            <a:r>
              <a:rPr lang="ru-RU" sz="2000" b="1" dirty="0">
                <a:solidFill>
                  <a:srgbClr val="FF0000"/>
                </a:solidFill>
                <a:latin typeface="Comic Sans MS" panose="030F0702030302020204" pitchFamily="66" charset="0"/>
                <a:ea typeface="+mn-ea"/>
                <a:cs typeface="+mn-cs"/>
              </a:rPr>
              <a:t>Центр развития ребенка - Детский сад №223</a:t>
            </a:r>
            <a:r>
              <a:rPr lang="ru-RU" sz="18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18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1800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18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18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1800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1800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18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7200" b="1" i="0" dirty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Самообразование педагогов </a:t>
            </a:r>
            <a:r>
              <a:rPr lang="ru-RU" sz="7200" b="1" i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по ПДД</a:t>
            </a:r>
            <a:br>
              <a:rPr lang="ru-RU" sz="7200" b="1" i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</a:br>
            <a:r>
              <a:rPr lang="ru-RU" sz="7200" b="1" i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в </a:t>
            </a:r>
            <a:r>
              <a:rPr lang="ru-RU" sz="7200" b="1" i="0" dirty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ДОУ</a:t>
            </a:r>
            <a:endParaRPr lang="ru-RU" sz="7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275856" y="4653136"/>
            <a:ext cx="5544616" cy="985664"/>
          </a:xfrm>
        </p:spPr>
        <p:txBody>
          <a:bodyPr>
            <a:normAutofit fontScale="77500" lnSpcReduction="20000"/>
          </a:bodyPr>
          <a:lstStyle/>
          <a:p>
            <a:pPr lvl="0" algn="l"/>
            <a:r>
              <a:rPr lang="ru-RU" sz="2800" b="1" dirty="0" smtClean="0">
                <a:solidFill>
                  <a:srgbClr val="FF000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Тимошина О.А.; </a:t>
            </a:r>
            <a:r>
              <a:rPr lang="ru-RU" sz="2800" b="1" dirty="0">
                <a:solidFill>
                  <a:srgbClr val="FF000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воспитатель,</a:t>
            </a:r>
          </a:p>
          <a:p>
            <a:pPr lvl="0" algn="l"/>
            <a:r>
              <a:rPr lang="ru-RU" sz="2800" b="1" dirty="0">
                <a:solidFill>
                  <a:srgbClr val="FF000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первая квалификационная категория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2411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ru-RU" sz="3200" b="1" dirty="0">
                <a:solidFill>
                  <a:srgbClr val="FF0000"/>
                </a:solidFill>
                <a:latin typeface="Comic Sans MS" panose="030F0702030302020204" pitchFamily="66" charset="0"/>
                <a:ea typeface="+mn-ea"/>
                <a:cs typeface="+mn-cs"/>
              </a:rPr>
              <a:t>Мотивы, побуждающие воспитателя к самообразованию.</a:t>
            </a:r>
            <a:endParaRPr lang="ru-RU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 fontScale="92500"/>
          </a:bodyPr>
          <a:lstStyle/>
          <a:p>
            <a:r>
              <a:rPr lang="ru-RU" b="0" i="0" dirty="0" smtClean="0">
                <a:solidFill>
                  <a:srgbClr val="383838"/>
                </a:solidFill>
                <a:effectLst/>
                <a:latin typeface="Comic Sans MS" panose="030F0702030302020204" pitchFamily="66" charset="0"/>
              </a:rPr>
              <a:t>Ежедневная работа с новой информацией.  </a:t>
            </a:r>
          </a:p>
          <a:p>
            <a:r>
              <a:rPr lang="ru-RU" b="0" i="0" dirty="0" smtClean="0">
                <a:solidFill>
                  <a:srgbClr val="383838"/>
                </a:solidFill>
                <a:effectLst/>
                <a:latin typeface="Comic Sans MS" panose="030F0702030302020204" pitchFamily="66" charset="0"/>
              </a:rPr>
              <a:t>Желание творчества.  </a:t>
            </a:r>
          </a:p>
          <a:p>
            <a:r>
              <a:rPr lang="ru-RU" b="0" i="0" dirty="0" smtClean="0">
                <a:solidFill>
                  <a:srgbClr val="383838"/>
                </a:solidFill>
                <a:effectLst/>
                <a:latin typeface="Comic Sans MS" panose="030F0702030302020204" pitchFamily="66" charset="0"/>
              </a:rPr>
              <a:t>Стремительный рост современной науки. </a:t>
            </a:r>
          </a:p>
          <a:p>
            <a:r>
              <a:rPr lang="ru-RU" b="0" i="0" dirty="0" smtClean="0">
                <a:solidFill>
                  <a:srgbClr val="383838"/>
                </a:solidFill>
                <a:effectLst/>
                <a:latin typeface="Comic Sans MS" panose="030F0702030302020204" pitchFamily="66" charset="0"/>
              </a:rPr>
              <a:t>Изменения в жизни общества.  </a:t>
            </a:r>
          </a:p>
          <a:p>
            <a:r>
              <a:rPr lang="ru-RU" b="0" i="0" dirty="0" smtClean="0">
                <a:solidFill>
                  <a:srgbClr val="383838"/>
                </a:solidFill>
                <a:effectLst/>
                <a:latin typeface="Comic Sans MS" panose="030F0702030302020204" pitchFamily="66" charset="0"/>
              </a:rPr>
              <a:t>Конкуренция.  </a:t>
            </a:r>
          </a:p>
          <a:p>
            <a:r>
              <a:rPr lang="ru-RU" b="0" i="0" dirty="0" smtClean="0">
                <a:solidFill>
                  <a:srgbClr val="383838"/>
                </a:solidFill>
                <a:effectLst/>
                <a:latin typeface="Comic Sans MS" panose="030F0702030302020204" pitchFamily="66" charset="0"/>
              </a:rPr>
              <a:t>Общественное мнение. </a:t>
            </a:r>
          </a:p>
          <a:p>
            <a:r>
              <a:rPr lang="ru-RU" b="0" i="0" dirty="0" smtClean="0">
                <a:solidFill>
                  <a:srgbClr val="383838"/>
                </a:solidFill>
                <a:effectLst/>
                <a:latin typeface="Comic Sans MS" panose="030F0702030302020204" pitchFamily="66" charset="0"/>
              </a:rPr>
              <a:t>Материальное стимулирование. </a:t>
            </a:r>
          </a:p>
          <a:p>
            <a:r>
              <a:rPr lang="ru-RU" b="0" i="0" dirty="0" smtClean="0">
                <a:solidFill>
                  <a:srgbClr val="383838"/>
                </a:solidFill>
                <a:effectLst/>
                <a:latin typeface="Comic Sans MS" panose="030F0702030302020204" pitchFamily="66" charset="0"/>
              </a:rPr>
              <a:t>Интерес.</a:t>
            </a:r>
            <a:endParaRPr lang="ru-RU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76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1845" y="1772816"/>
            <a:ext cx="1208683" cy="1365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9552" y="260648"/>
            <a:ext cx="8496944" cy="5755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0" i="0" dirty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Самообразование </a:t>
            </a:r>
            <a:r>
              <a:rPr lang="ru-RU" sz="2800" b="0" i="0" dirty="0" smtClean="0">
                <a:solidFill>
                  <a:srgbClr val="383838"/>
                </a:solidFill>
                <a:effectLst/>
                <a:latin typeface="Comic Sans MS" panose="030F0702030302020204" pitchFamily="66" charset="0"/>
              </a:rPr>
              <a:t>– это целенаправленная работа педагога по расширению и углублению своих теоретических знаний, совершенствованию имеющихся и приобретению новых профессиональных навыков и умений в свете современных требований педагогической и психологической наук.</a:t>
            </a:r>
          </a:p>
          <a:p>
            <a:r>
              <a:rPr lang="ru-RU" sz="2800" b="0" i="0" dirty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Цель моего </a:t>
            </a:r>
            <a:r>
              <a:rPr lang="ru-RU" sz="2800" b="1" i="0" dirty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самообразования</a:t>
            </a:r>
            <a:r>
              <a:rPr lang="ru-RU" sz="2800" b="0" i="0" dirty="0" smtClean="0"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: </a:t>
            </a:r>
            <a:r>
              <a:rPr lang="ru-RU" sz="2800" b="0" i="0" dirty="0" smtClean="0">
                <a:solidFill>
                  <a:srgbClr val="111111"/>
                </a:solidFill>
                <a:effectLst/>
                <a:latin typeface="Comic Sans MS" panose="030F0702030302020204" pitchFamily="66" charset="0"/>
              </a:rPr>
              <a:t>повышение своего профессионального мастерства и компетентности; систематизировать работ по формированию знаний о ПДД у детей</a:t>
            </a:r>
            <a:endParaRPr lang="ru-RU" sz="2800" b="0" i="0" dirty="0" smtClean="0">
              <a:solidFill>
                <a:srgbClr val="383838"/>
              </a:solidFill>
              <a:effectLst/>
              <a:latin typeface="Comic Sans MS" panose="030F0702030302020204" pitchFamily="66" charset="0"/>
            </a:endParaRPr>
          </a:p>
          <a:p>
            <a:endParaRPr lang="ru-RU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42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Приняла участие:</a:t>
            </a:r>
            <a:endParaRPr lang="ru-RU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179512" y="1600200"/>
            <a:ext cx="4316288" cy="4525963"/>
          </a:xfrm>
        </p:spPr>
        <p:txBody>
          <a:bodyPr/>
          <a:lstStyle/>
          <a:p>
            <a:pPr indent="0">
              <a:spcAft>
                <a:spcPts val="0"/>
              </a:spcAft>
              <a:buNone/>
            </a:pPr>
            <a:r>
              <a:rPr lang="ru-RU" dirty="0" smtClean="0">
                <a:effectLst/>
                <a:latin typeface="Comic Sans MS" panose="030F0702030302020204" pitchFamily="66" charset="0"/>
                <a:ea typeface="Calibri"/>
                <a:cs typeface="Times New Roman"/>
              </a:rPr>
              <a:t>Конспект образовательного мероприятия на тему «Безопасная дорога»</a:t>
            </a:r>
          </a:p>
          <a:p>
            <a:pPr indent="450215">
              <a:spcAft>
                <a:spcPts val="0"/>
              </a:spcAft>
            </a:pPr>
            <a:r>
              <a:rPr lang="ru-RU" sz="2000" dirty="0" smtClean="0">
                <a:solidFill>
                  <a:srgbClr val="FF0000"/>
                </a:solidFill>
                <a:latin typeface="Comic Sans MS" panose="030F0702030302020204" pitchFamily="66" charset="0"/>
                <a:ea typeface="Calibri"/>
                <a:cs typeface="Times New Roman"/>
              </a:rPr>
              <a:t>Диплом участника</a:t>
            </a:r>
          </a:p>
          <a:p>
            <a:pPr indent="450215">
              <a:spcAft>
                <a:spcPts val="0"/>
              </a:spcAft>
            </a:pPr>
            <a:endParaRPr lang="ru-RU" sz="2000" dirty="0">
              <a:solidFill>
                <a:srgbClr val="FF0000"/>
              </a:solidFill>
              <a:latin typeface="Comic Sans MS" panose="030F0702030302020204" pitchFamily="66" charset="0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88296" cy="4525963"/>
          </a:xfrm>
        </p:spPr>
        <p:txBody>
          <a:bodyPr/>
          <a:lstStyle/>
          <a:p>
            <a:pPr marL="0" indent="0">
              <a:spcAft>
                <a:spcPts val="0"/>
              </a:spcAft>
              <a:buNone/>
            </a:pPr>
            <a:r>
              <a:rPr lang="ru-RU" dirty="0" smtClean="0">
                <a:effectLst/>
                <a:latin typeface="Comic Sans MS" panose="030F0702030302020204" pitchFamily="66" charset="0"/>
                <a:ea typeface="Calibri"/>
                <a:cs typeface="Times New Roman"/>
              </a:rPr>
              <a:t>Методическое пособие:</a:t>
            </a:r>
            <a:endParaRPr lang="ru-RU" sz="2000" dirty="0">
              <a:latin typeface="Comic Sans MS" panose="030F0702030302020204" pitchFamily="66" charset="0"/>
              <a:ea typeface="Calibri"/>
              <a:cs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dirty="0" smtClean="0">
                <a:effectLst/>
                <a:latin typeface="Comic Sans MS" panose="030F0702030302020204" pitchFamily="66" charset="0"/>
                <a:ea typeface="Calibri"/>
                <a:cs typeface="Times New Roman"/>
              </a:rPr>
              <a:t>напольный коврик «Безопасный городок»</a:t>
            </a:r>
            <a:endParaRPr lang="ru-RU" sz="2000" dirty="0">
              <a:latin typeface="Comic Sans MS" panose="030F0702030302020204" pitchFamily="66" charset="0"/>
              <a:ea typeface="Calibri"/>
              <a:cs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dirty="0" smtClean="0">
                <a:effectLst/>
                <a:latin typeface="Comic Sans MS" panose="030F0702030302020204" pitchFamily="66" charset="0"/>
                <a:ea typeface="Calibri"/>
                <a:cs typeface="Times New Roman"/>
              </a:rPr>
              <a:t>для младшего дошкольного возраста.</a:t>
            </a:r>
            <a:endParaRPr lang="ru-RU" sz="2000" dirty="0">
              <a:latin typeface="Comic Sans MS" panose="030F0702030302020204" pitchFamily="66" charset="0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1026" name="Picture 2" descr="C:\Users\1\Desktop\дипломы 2020\тимошина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89040"/>
            <a:ext cx="3371527" cy="2408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198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Методическое пособие: </a:t>
            </a:r>
            <a:b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напольный коврик «Безопасный городок»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1644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467544" y="274638"/>
            <a:ext cx="7762056" cy="2001837"/>
          </a:xfrm>
          <a:noFill/>
        </p:spPr>
        <p:txBody>
          <a:bodyPr>
            <a:normAutofit fontScale="90000"/>
          </a:bodyPr>
          <a:lstStyle/>
          <a:p>
            <a:pPr algn="l"/>
            <a: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Образовательные </a:t>
            </a:r>
            <a:r>
              <a:rPr lang="ru-RU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задачи: </a:t>
            </a:r>
            <a:r>
              <a:rPr lang="ru-RU" sz="3600" dirty="0">
                <a:latin typeface="Comic Sans MS" panose="030F0702030302020204" pitchFamily="66" charset="0"/>
              </a:rPr>
              <a:t>Пособие решает задачи о правилах безопасности дорожного движения</a:t>
            </a:r>
            <a:r>
              <a:rPr lang="ru-RU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Игровые </a:t>
            </a:r>
            <a:r>
              <a:rPr lang="ru-RU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задачи: </a:t>
            </a:r>
            <a: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3600" dirty="0" smtClean="0">
                <a:latin typeface="Comic Sans MS" panose="030F0702030302020204" pitchFamily="66" charset="0"/>
              </a:rPr>
              <a:t>Способствует </a:t>
            </a:r>
            <a:r>
              <a:rPr lang="ru-RU" sz="3600" dirty="0">
                <a:latin typeface="Comic Sans MS" panose="030F0702030302020204" pitchFamily="66" charset="0"/>
              </a:rPr>
              <a:t>организации спонтанной игры детей, ее обогащение, обеспечение игрового времени и пространства.</a:t>
            </a:r>
            <a:br>
              <a:rPr lang="ru-RU" sz="3600" dirty="0">
                <a:latin typeface="Comic Sans MS" panose="030F0702030302020204" pitchFamily="66" charset="0"/>
              </a:rPr>
            </a:br>
            <a:r>
              <a:rPr lang="ru-RU" sz="3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Развивающие задачи: </a:t>
            </a:r>
            <a:r>
              <a:rPr lang="ru-RU" sz="3600" dirty="0">
                <a:latin typeface="Comic Sans MS" panose="030F0702030302020204" pitchFamily="66" charset="0"/>
              </a:rPr>
              <a:t>Развивает умения детей работать в группе сверстников.</a:t>
            </a:r>
          </a:p>
        </p:txBody>
      </p:sp>
    </p:spTree>
    <p:extLst>
      <p:ext uri="{BB962C8B-B14F-4D97-AF65-F5344CB8AC3E}">
        <p14:creationId xmlns:p14="http://schemas.microsoft.com/office/powerpoint/2010/main" val="255842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Варианты </a:t>
            </a:r>
            <a:r>
              <a:rPr lang="ru-RU" sz="3600" b="1" dirty="0">
                <a:solidFill>
                  <a:srgbClr val="002060"/>
                </a:solidFill>
                <a:latin typeface="Comic Sans MS" panose="030F0702030302020204" pitchFamily="66" charset="0"/>
              </a:rPr>
              <a:t>сюжетов, приближенные к реальной жизни</a:t>
            </a:r>
            <a:r>
              <a:rPr lang="ru-RU" sz="36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:</a:t>
            </a:r>
            <a: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endParaRPr lang="ru-RU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ctr">
              <a:buAutoNum type="arabicPeriod"/>
            </a:pPr>
            <a:r>
              <a:rPr lang="ru-RU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«</a:t>
            </a:r>
            <a:r>
              <a:rPr lang="ru-RU" b="1" dirty="0">
                <a:solidFill>
                  <a:srgbClr val="FF0000"/>
                </a:solidFill>
                <a:latin typeface="Comic Sans MS" panose="030F0702030302020204" pitchFamily="66" charset="0"/>
              </a:rPr>
              <a:t>По дороге быстро, быстро». </a:t>
            </a:r>
            <a:endParaRPr lang="ru-RU" b="1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348880"/>
            <a:ext cx="6552728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266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Comic Sans MS" panose="030F0702030302020204" pitchFamily="66" charset="0"/>
                <a:ea typeface="Calibri"/>
              </a:rPr>
              <a:t>2. «Слушайся светофор». </a:t>
            </a:r>
            <a:endParaRPr lang="ru-RU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26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Comic Sans MS" panose="030F0702030302020204" pitchFamily="66" charset="0"/>
              </a:rPr>
              <a:t>3. «Подожди не спеши» 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129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  <a:latin typeface="Comic Sans MS" panose="030F0702030302020204" pitchFamily="66" charset="0"/>
              </a:rPr>
              <a:t>4. «Через дорогу перейду, куда хочу – туда приду». 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133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  <a:latin typeface="Comic Sans MS" panose="030F0702030302020204" pitchFamily="66" charset="0"/>
              </a:rPr>
              <a:t>5. «Светофор нам очень нужен». 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2941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6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6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6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6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ru-RU" sz="6600" b="1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6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СПАСИБО </a:t>
            </a:r>
            <a:br>
              <a:rPr lang="ru-RU" sz="6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ru-RU" sz="6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ЗА ВНИМАНИЕ!!!</a:t>
            </a:r>
            <a:endParaRPr lang="ru-RU" sz="6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4869160"/>
            <a:ext cx="8229600" cy="125700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948954"/>
            <a:ext cx="2407716" cy="2720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469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91</Words>
  <Application>Microsoft Office PowerPoint</Application>
  <PresentationFormat>Экран (4:3)</PresentationFormat>
  <Paragraphs>29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   Муниципальное бюджетное дошкольное образовательное учреждение Центр развития ребенка - Детский сад №223    Самообразование педагогов по ПДД в ДОУ</vt:lpstr>
      <vt:lpstr>Мотивы, побуждающие воспитателя к самообразованию.</vt:lpstr>
      <vt:lpstr>Презентация PowerPoint</vt:lpstr>
      <vt:lpstr>Приняла участие:</vt:lpstr>
      <vt:lpstr> Методическое пособие:  напольный коврик «Безопасный городок» </vt:lpstr>
      <vt:lpstr>      Образовательные задачи: Пособие решает задачи о правилах безопасности дорожного движения Игровые задачи:  Способствует организации спонтанной игры детей, ее обогащение, обеспечение игрового времени и пространства. Развивающие задачи: Развивает умения детей работать в группе сверстников.</vt:lpstr>
      <vt:lpstr> Варианты сюжетов, приближенные к реальной жизни: </vt:lpstr>
      <vt:lpstr>2. «Слушайся светофор». </vt:lpstr>
      <vt:lpstr>3. «Подожди не спеши» </vt:lpstr>
      <vt:lpstr>4. «Через дорогу перейду, куда хочу – туда приду». </vt:lpstr>
      <vt:lpstr>5. «Светофор нам очень нужен». </vt:lpstr>
      <vt:lpstr>    СПАСИБО  ЗА ВНИМАНИЕ!!!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Самообразование педагогов в ДОУ</dc:title>
  <dc:creator>1</dc:creator>
  <cp:lastModifiedBy>1</cp:lastModifiedBy>
  <cp:revision>21</cp:revision>
  <dcterms:created xsi:type="dcterms:W3CDTF">2020-03-14T17:47:31Z</dcterms:created>
  <dcterms:modified xsi:type="dcterms:W3CDTF">2022-01-15T17:43:43Z</dcterms:modified>
</cp:coreProperties>
</file>