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sldIdLst>
    <p:sldId id="289" r:id="rId2"/>
    <p:sldId id="290" r:id="rId3"/>
    <p:sldId id="284" r:id="rId4"/>
    <p:sldId id="285" r:id="rId5"/>
    <p:sldId id="257" r:id="rId6"/>
    <p:sldId id="258" r:id="rId7"/>
    <p:sldId id="279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91" r:id="rId16"/>
    <p:sldId id="266" r:id="rId17"/>
    <p:sldId id="275" r:id="rId18"/>
    <p:sldId id="276" r:id="rId19"/>
    <p:sldId id="280" r:id="rId20"/>
    <p:sldId id="270" r:id="rId21"/>
    <p:sldId id="278" r:id="rId22"/>
    <p:sldId id="281" r:id="rId23"/>
    <p:sldId id="293" r:id="rId24"/>
    <p:sldId id="283" r:id="rId25"/>
    <p:sldId id="292" r:id="rId26"/>
    <p:sldId id="288" r:id="rId27"/>
    <p:sldId id="274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7A14864-5CFE-489C-A52A-FE01C46F204D}" type="datetimeFigureOut">
              <a:rPr lang="ru-RU" smtClean="0"/>
              <a:t>10.08.2025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20D7802-73AD-4D85-A182-C946603F7A62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393" y="980728"/>
            <a:ext cx="7705725" cy="340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935" y="4741193"/>
            <a:ext cx="7406640" cy="1472184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Родительское собрание в 9 классе. </a:t>
            </a:r>
            <a:br>
              <a:rPr lang="ru-RU" sz="1800" dirty="0" smtClean="0"/>
            </a:br>
            <a:r>
              <a:rPr lang="ru-RU" sz="1800" dirty="0" smtClean="0"/>
              <a:t>Классный руководитель: Хабарова В.Л.</a:t>
            </a:r>
            <a:br>
              <a:rPr lang="ru-RU" sz="1800" dirty="0" smtClean="0"/>
            </a:br>
            <a:r>
              <a:rPr lang="ru-RU" sz="1800" dirty="0" smtClean="0"/>
              <a:t>МОУ СОШ №14 с. </a:t>
            </a:r>
            <a:r>
              <a:rPr lang="ru-RU" sz="1800" smtClean="0"/>
              <a:t>Орловки</a:t>
            </a:r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235190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88640"/>
            <a:ext cx="7406640" cy="92336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B0F0"/>
                </a:solidFill>
              </a:rPr>
              <a:t>«Поколение снежинок»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1268760"/>
            <a:ext cx="7723584" cy="5589240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   </a:t>
            </a:r>
            <a:r>
              <a:rPr lang="ru-RU" dirty="0" smtClean="0">
                <a:solidFill>
                  <a:srgbClr val="00B0F0"/>
                </a:solidFill>
              </a:rPr>
              <a:t>Термин </a:t>
            </a:r>
            <a:r>
              <a:rPr lang="ru-RU" dirty="0">
                <a:solidFill>
                  <a:srgbClr val="00B0F0"/>
                </a:solidFill>
              </a:rPr>
              <a:t>"снежинки" появился в 2016 году. Название подчёркивает уязвимость этих молодых людей и их уверенность в своей исключительности. </a:t>
            </a:r>
            <a:r>
              <a:rPr lang="ru-RU" dirty="0" smtClean="0">
                <a:solidFill>
                  <a:srgbClr val="00B0F0"/>
                </a:solidFill>
              </a:rPr>
              <a:t>Почему </a:t>
            </a:r>
            <a:r>
              <a:rPr lang="ru-RU" dirty="0">
                <a:solidFill>
                  <a:srgbClr val="00B0F0"/>
                </a:solidFill>
              </a:rPr>
              <a:t>"снежинки" появились в других странах - отдельный вопрос. Но их появление в России совершенно оправдано. Ведь эти дети появились у родителей, которые столкнулись с огромными потрясениями. С развалом страны, с нищетой и "лихими девяностыми". Вот почему родители "снежинок", решившиеся в то сложное время на рождение ребенка, на первое место поставили </a:t>
            </a:r>
            <a:r>
              <a:rPr lang="ru-RU" b="1" dirty="0">
                <a:solidFill>
                  <a:srgbClr val="00B0F0"/>
                </a:solidFill>
              </a:rPr>
              <a:t>Свобода и</a:t>
            </a:r>
            <a:r>
              <a:rPr lang="ru-RU" b="1" dirty="0" smtClean="0">
                <a:solidFill>
                  <a:srgbClr val="00B0F0"/>
                </a:solidFill>
              </a:rPr>
              <a:t> безопасность</a:t>
            </a:r>
            <a:endParaRPr lang="ru-RU" dirty="0">
              <a:solidFill>
                <a:srgbClr val="00B0F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539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48680"/>
            <a:ext cx="7498080" cy="6048672"/>
          </a:xfrm>
        </p:spPr>
        <p:txBody>
          <a:bodyPr>
            <a:normAutofit fontScale="92500" lnSpcReduction="20000"/>
          </a:bodyPr>
          <a:lstStyle/>
          <a:p>
            <a:pPr marL="82296" indent="0" algn="r">
              <a:buNone/>
            </a:pPr>
            <a:r>
              <a:rPr lang="ru-RU" dirty="0" smtClean="0">
                <a:solidFill>
                  <a:srgbClr val="00B0F0"/>
                </a:solidFill>
              </a:rPr>
              <a:t>                       Но </a:t>
            </a:r>
            <a:r>
              <a:rPr lang="ru-RU" dirty="0">
                <a:solidFill>
                  <a:srgbClr val="00B0F0"/>
                </a:solidFill>
              </a:rPr>
              <a:t>проблема в том, что </a:t>
            </a:r>
            <a:r>
              <a:rPr lang="ru-RU" dirty="0" smtClean="0">
                <a:solidFill>
                  <a:srgbClr val="00B0F0"/>
                </a:solidFill>
              </a:rPr>
              <a:t>                                                                      </a:t>
            </a:r>
          </a:p>
          <a:p>
            <a:pPr marL="82296" indent="0" algn="r">
              <a:buNone/>
            </a:pPr>
            <a:r>
              <a:rPr lang="ru-RU" dirty="0">
                <a:solidFill>
                  <a:srgbClr val="00B0F0"/>
                </a:solidFill>
              </a:rPr>
              <a:t> </a:t>
            </a:r>
            <a:r>
              <a:rPr lang="ru-RU" dirty="0" smtClean="0">
                <a:solidFill>
                  <a:srgbClr val="00B0F0"/>
                </a:solidFill>
              </a:rPr>
              <a:t>                          свобода </a:t>
            </a:r>
            <a:r>
              <a:rPr lang="ru-RU" dirty="0">
                <a:solidFill>
                  <a:srgbClr val="00B0F0"/>
                </a:solidFill>
              </a:rPr>
              <a:t>мало совместима с </a:t>
            </a:r>
            <a:r>
              <a:rPr lang="ru-RU" dirty="0" smtClean="0">
                <a:solidFill>
                  <a:srgbClr val="00B0F0"/>
                </a:solidFill>
              </a:rPr>
              <a:t>      </a:t>
            </a:r>
          </a:p>
          <a:p>
            <a:pPr marL="82296" indent="0" algn="ctr">
              <a:buNone/>
            </a:pPr>
            <a:r>
              <a:rPr lang="ru-RU" dirty="0">
                <a:solidFill>
                  <a:srgbClr val="00B0F0"/>
                </a:solidFill>
              </a:rPr>
              <a:t> </a:t>
            </a:r>
            <a:r>
              <a:rPr lang="ru-RU" dirty="0" smtClean="0">
                <a:solidFill>
                  <a:srgbClr val="00B0F0"/>
                </a:solidFill>
              </a:rPr>
              <a:t>                                безопасностью</a:t>
            </a:r>
            <a:r>
              <a:rPr lang="ru-RU" dirty="0">
                <a:solidFill>
                  <a:srgbClr val="00B0F0"/>
                </a:solidFill>
              </a:rPr>
              <a:t>. </a:t>
            </a:r>
            <a:r>
              <a:rPr lang="ru-RU" dirty="0" smtClean="0">
                <a:solidFill>
                  <a:srgbClr val="00B0F0"/>
                </a:solidFill>
              </a:rPr>
              <a:t>    Поэтому  </a:t>
            </a:r>
          </a:p>
          <a:p>
            <a:pPr marL="82296" indent="0" algn="just">
              <a:buNone/>
            </a:pPr>
            <a:r>
              <a:rPr lang="ru-RU" dirty="0">
                <a:solidFill>
                  <a:srgbClr val="00B0F0"/>
                </a:solidFill>
              </a:rPr>
              <a:t> </a:t>
            </a:r>
            <a:r>
              <a:rPr lang="ru-RU" dirty="0" smtClean="0">
                <a:solidFill>
                  <a:srgbClr val="00B0F0"/>
                </a:solidFill>
              </a:rPr>
              <a:t>                                  заботливые </a:t>
            </a:r>
            <a:r>
              <a:rPr lang="ru-RU" dirty="0">
                <a:solidFill>
                  <a:srgbClr val="00B0F0"/>
                </a:solidFill>
              </a:rPr>
              <a:t>либеральные родители подарили своим детям только свободу самовыражения. Свободу, оторванную </a:t>
            </a:r>
            <a:r>
              <a:rPr lang="ru-RU" dirty="0" smtClean="0">
                <a:solidFill>
                  <a:srgbClr val="00B0F0"/>
                </a:solidFill>
              </a:rPr>
              <a:t>от ответственности </a:t>
            </a:r>
            <a:r>
              <a:rPr lang="ru-RU" dirty="0">
                <a:solidFill>
                  <a:srgbClr val="00B0F0"/>
                </a:solidFill>
              </a:rPr>
              <a:t>и созидания. И украли у них свободу действия.</a:t>
            </a:r>
          </a:p>
          <a:p>
            <a:pPr marL="82296" indent="0" algn="just">
              <a:buNone/>
            </a:pPr>
            <a:r>
              <a:rPr lang="ru-RU" dirty="0" smtClean="0">
                <a:solidFill>
                  <a:srgbClr val="00B0F0"/>
                </a:solidFill>
              </a:rPr>
              <a:t>    Так </a:t>
            </a:r>
            <a:r>
              <a:rPr lang="ru-RU" dirty="0">
                <a:solidFill>
                  <a:srgbClr val="00B0F0"/>
                </a:solidFill>
              </a:rPr>
              <a:t>что свобода "снежинок" - это их свобода быть уникальными и неповторимыми, а еще - их право не считаться ни с чьим мнением. Такая свобода ради свободы, а не ради свободной жизни.</a:t>
            </a:r>
          </a:p>
          <a:p>
            <a:endParaRPr lang="ru-RU" dirty="0"/>
          </a:p>
        </p:txBody>
      </p:sp>
      <p:pic>
        <p:nvPicPr>
          <p:cNvPr id="1026" name="Picture 2" descr="C:\Users\Вера\Desktop\подросток\2520417410_25204174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201" y="123885"/>
            <a:ext cx="3048000" cy="210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91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498080" cy="8501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Слабые тираны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46321" y="1298280"/>
            <a:ext cx="7187367" cy="5688632"/>
          </a:xfrm>
        </p:spPr>
        <p:txBody>
          <a:bodyPr>
            <a:normAutofit fontScale="77500" lnSpcReduction="20000"/>
          </a:bodyPr>
          <a:lstStyle/>
          <a:p>
            <a:pPr marL="82296" indent="0" algn="just">
              <a:buNone/>
            </a:pPr>
            <a:r>
              <a:rPr lang="ru-RU" dirty="0" smtClean="0">
                <a:solidFill>
                  <a:srgbClr val="00B0F0"/>
                </a:solidFill>
              </a:rPr>
              <a:t>          "</a:t>
            </a:r>
            <a:r>
              <a:rPr lang="ru-RU" dirty="0">
                <a:solidFill>
                  <a:srgbClr val="00B0F0"/>
                </a:solidFill>
              </a:rPr>
              <a:t>Снежинки" не только терроризируют окружающих, требуя всех признать их неповторимость и уникальность просто так, за факт их существования. Они и сами очень страдают. Ведь заботливые родители заложили в них веру в прекрасное, убежденность в том, что мир должен быть светел и справедлив</a:t>
            </a:r>
            <a:r>
              <a:rPr lang="ru-RU" dirty="0" smtClean="0">
                <a:solidFill>
                  <a:srgbClr val="00B0F0"/>
                </a:solidFill>
              </a:rPr>
              <a:t>.</a:t>
            </a:r>
            <a:r>
              <a:rPr lang="ru-RU" dirty="0">
                <a:solidFill>
                  <a:srgbClr val="00B0F0"/>
                </a:solidFill>
              </a:rPr>
              <a:t> А мир так их разочаровал. При столкновении с реальностью, которая резко и неприятно отличается от того мира, который существует в их голове, "снежинки" испытывают постоянный когнитивный диссонанс. Из-за этого начинаются неврозы и другие психологические проблемы. Кроме того, "снежинки" постоянно испытывают тревогу. Ведь каждый их шаг, не защищенный родительским контролем, несет опасность.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2" y="0"/>
            <a:ext cx="1752923" cy="2552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998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27584" y="1052736"/>
            <a:ext cx="7992888" cy="547260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sz="1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</a:pPr>
            <a:r>
              <a:rPr lang="ru-RU" sz="4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Подростковый возраст — </a:t>
            </a:r>
            <a:r>
              <a:rPr lang="ru-RU" sz="40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стадия развития между детством и взрослостью (которая характеризуется качественными изменениями, связанными с половым созреванием и вхождением во взрослую </a:t>
            </a:r>
            <a:r>
              <a:rPr lang="ru-RU" sz="4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жизнь.</a:t>
            </a:r>
            <a:endParaRPr lang="ru-RU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</a:pPr>
            <a:r>
              <a:rPr lang="ru-RU" sz="4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Сейчас </a:t>
            </a:r>
            <a:r>
              <a:rPr lang="ru-RU" sz="40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наиболее распространена такая периодизация: </a:t>
            </a:r>
          </a:p>
          <a:p>
            <a:pPr algn="just">
              <a:buNone/>
            </a:pPr>
            <a:r>
              <a:rPr lang="ru-RU" sz="4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ранний </a:t>
            </a:r>
            <a:r>
              <a:rPr lang="ru-RU" sz="40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подростковый возраст — </a:t>
            </a:r>
            <a:endParaRPr lang="ru-RU" sz="40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</a:pPr>
            <a:r>
              <a:rPr lang="ru-RU" sz="4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40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до 13 лет, </a:t>
            </a:r>
            <a:endParaRPr lang="ru-RU" sz="40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</a:pPr>
            <a:r>
              <a:rPr lang="ru-RU" sz="4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средний </a:t>
            </a:r>
            <a:r>
              <a:rPr lang="ru-RU" sz="40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 с 14 до 16 </a:t>
            </a:r>
            <a:endParaRPr lang="ru-RU" sz="40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</a:pPr>
            <a:r>
              <a:rPr lang="ru-RU" sz="4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</a:p>
          <a:p>
            <a:pPr algn="just">
              <a:buNone/>
            </a:pPr>
            <a:r>
              <a:rPr lang="ru-RU" sz="4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40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поздний — с 17 до </a:t>
            </a:r>
            <a:r>
              <a:rPr lang="ru-RU" sz="4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  <a:endParaRPr lang="ru-RU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Подростковый возраст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Вера\Desktop\подросток\1659291878_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344" y="3841479"/>
            <a:ext cx="2165656" cy="142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175" y="4646011"/>
            <a:ext cx="2200473" cy="1539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C:\Users\Вера\Desktop\подросток\upl_1630860283_65032_w2zy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641" y="5394176"/>
            <a:ext cx="2195736" cy="1463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975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491880" y="1169368"/>
            <a:ext cx="5205264" cy="568863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ru-RU" sz="1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</a:pPr>
            <a:endParaRPr lang="ru-RU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Ломка </a:t>
            </a:r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старых привычек, распад сформировавшихся стереотипов</a:t>
            </a:r>
          </a:p>
          <a:p>
            <a:pPr algn="ctr"/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Кульминационная точка кризиса (в 13 лет)</a:t>
            </a:r>
          </a:p>
          <a:p>
            <a:pPr algn="just"/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Период формирования новых структур, построение новых </a:t>
            </a: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отношений</a:t>
            </a:r>
          </a:p>
          <a:p>
            <a:pPr marL="0" indent="0" algn="just">
              <a:buNone/>
            </a:pP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</a:pPr>
            <a:r>
              <a:rPr lang="ru-RU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581528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Подростковый возраст относится к критическим периодам жизни. 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2160240" cy="3002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81006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404813"/>
            <a:ext cx="7199313" cy="583247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000" b="1" i="1" dirty="0" smtClean="0">
                <a:solidFill>
                  <a:schemeClr val="tx1"/>
                </a:solidFill>
                <a:cs typeface="Aharoni" panose="02010803020104030203" pitchFamily="2" charset="-79"/>
              </a:rPr>
              <a:t>Психологи называют этот возраст</a:t>
            </a:r>
            <a:r>
              <a:rPr lang="ru-RU" sz="3600" b="1" i="1" dirty="0" smtClean="0">
                <a:solidFill>
                  <a:schemeClr val="tx1"/>
                </a:solidFill>
                <a:cs typeface="Aharoni" panose="02010803020104030203" pitchFamily="2" charset="-79"/>
              </a:rPr>
              <a:t> – </a:t>
            </a:r>
            <a:r>
              <a:rPr lang="ru-RU" sz="2800" b="1" i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i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НЕ</a:t>
            </a:r>
            <a:r>
              <a:rPr lang="ru-RU" sz="2800" b="1" i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/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хотят учиться,  как могут.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хотят слушать советов.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убирают за собой.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делают домашние дела.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приходят вовремя. </a:t>
            </a:r>
          </a:p>
          <a:p>
            <a:pPr marL="0" algn="ctr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b="1" dirty="0" smtClean="0">
              <a:latin typeface="Arial" charset="0"/>
            </a:endParaRPr>
          </a:p>
        </p:txBody>
      </p:sp>
      <p:pic>
        <p:nvPicPr>
          <p:cNvPr id="5122" name="Picture 2" descr="C:\Users\Вера\Desktop\подросток\Снимо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531" y="4365104"/>
            <a:ext cx="4248898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25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133472"/>
            <a:ext cx="7858120" cy="4800600"/>
          </a:xfrm>
        </p:spPr>
        <p:txBody>
          <a:bodyPr/>
          <a:lstStyle/>
          <a:p>
            <a:pPr>
              <a:buClr>
                <a:schemeClr val="bg1"/>
              </a:buClr>
              <a:buFont typeface="Wingdings 2" pitchFamily="18" charset="2"/>
              <a:buChar char="P"/>
            </a:pP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Высокая потребность в общении</a:t>
            </a:r>
          </a:p>
          <a:p>
            <a:pPr>
              <a:buClr>
                <a:schemeClr val="bg1"/>
              </a:buClr>
              <a:buFont typeface="Wingdings 2" pitchFamily="18" charset="2"/>
              <a:buChar char="P"/>
            </a:pP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Социально-ориентированное общение</a:t>
            </a:r>
          </a:p>
          <a:p>
            <a:pPr>
              <a:buClr>
                <a:schemeClr val="bg1"/>
              </a:buClr>
              <a:buFont typeface="Wingdings 2" pitchFamily="18" charset="2"/>
              <a:buChar char="P"/>
            </a:pP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Эмоциональная неустойчивость</a:t>
            </a:r>
          </a:p>
          <a:p>
            <a:pPr>
              <a:buClr>
                <a:schemeClr val="bg1"/>
              </a:buClr>
              <a:buFont typeface="Wingdings 2" pitchFamily="18" charset="2"/>
              <a:buChar char="P"/>
            </a:pP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Чувствительность к оценке посторонних</a:t>
            </a:r>
          </a:p>
          <a:p>
            <a:pPr>
              <a:buClr>
                <a:schemeClr val="bg1"/>
              </a:buClr>
              <a:buFont typeface="Wingdings 2" pitchFamily="18" charset="2"/>
              <a:buChar char="P"/>
            </a:pP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Чувство взрослости</a:t>
            </a:r>
          </a:p>
          <a:p>
            <a:pPr>
              <a:buClr>
                <a:schemeClr val="bg1"/>
              </a:buClr>
              <a:buFont typeface="Wingdings 2" pitchFamily="18" charset="2"/>
              <a:buChar char="P"/>
            </a:pP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Осознание временной перспективы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возраста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3" descr="C:\Users\user\Desktop\ПРОЕКТЫ\Ручкина\ahdHODJ5CbO2bnfLbRe7rA0PX5fAPRz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5054631"/>
            <a:ext cx="2343860" cy="1679171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519" y="2564904"/>
            <a:ext cx="1520565" cy="191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07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1124744"/>
            <a:ext cx="5976664" cy="540060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Общение со сверстниками становится необходимо для самоопределения, общение носит интимно-личностный характер. </a:t>
            </a:r>
          </a:p>
          <a:p>
            <a:pPr algn="just">
              <a:buNone/>
            </a:pPr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Подросток приобщает окружающих к своему внутреннему миру – к своим чувствам, интересам, увлечениям. Потребность в интимности в это время практически не насыщаема.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8307" y="188640"/>
            <a:ext cx="6233896" cy="85010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Общение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055"/>
            <a:ext cx="2236787" cy="3438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76272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412776"/>
            <a:ext cx="7211144" cy="5184576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В тоже время опыт общения в этом возрасте часто бывает недостаточным. Подросток просто не знает как вести себя в той или иной ситуации. Так что помимо повышенной потребности в общении для этого возраста </a:t>
            </a:r>
            <a:r>
              <a:rPr lang="ru-RU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характерна и агрессия, замкнутость</a:t>
            </a: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вызванные неспособностью объяснить свое поведение, а так же незнанием конструктивных способов решения конфликтных ситуаций. 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8809" y="89118"/>
            <a:ext cx="6439381" cy="1143000"/>
          </a:xfrm>
        </p:spPr>
        <p:txBody>
          <a:bodyPr>
            <a:noAutofit/>
          </a:bodyPr>
          <a:lstStyle/>
          <a:p>
            <a:pPr algn="just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Недостаточный опыт общения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5" descr="13-w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91" y="4365104"/>
            <a:ext cx="1224136" cy="2109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91" y="27500"/>
            <a:ext cx="2568809" cy="1472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6133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142984"/>
            <a:ext cx="7643192" cy="4518264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endParaRPr lang="ru-RU" b="1" u="sng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</a:pPr>
            <a:r>
              <a:rPr lang="ru-RU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Положительное:</a:t>
            </a: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подросток стремится делать что-то полезное, социально-значимое (забота о семье, участие в решении как сложных, так и ежедневных проблем, помощь тем, кто в ней нуждается)</a:t>
            </a:r>
          </a:p>
          <a:p>
            <a:pPr algn="just">
              <a:buNone/>
            </a:pPr>
            <a:endParaRPr lang="ru-RU" b="1" u="sng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</a:pPr>
            <a:r>
              <a:rPr lang="ru-RU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Отрицательное:</a:t>
            </a: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часто перенимаются исключительно внешние показатели взрослости: курение, алкоголь, нецензурная </a:t>
            </a:r>
            <a:r>
              <a:rPr lang="ru-RU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лексика; </a:t>
            </a:r>
            <a:endParaRPr lang="ru-RU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152400"/>
            <a:ext cx="5482952" cy="919146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Чувство взрослости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Вера\Desktop\подросток\vrednye-privychkb-u-podrostkov.jpg7_.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5267456"/>
            <a:ext cx="2448272" cy="1590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Вера\Desktop\подросток\nasled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75"/>
            <a:ext cx="2555776" cy="156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195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196752"/>
            <a:ext cx="7725544" cy="5400600"/>
          </a:xfrm>
        </p:spPr>
        <p:txBody>
          <a:bodyPr/>
          <a:lstStyle/>
          <a:p>
            <a:pPr algn="just">
              <a:buNone/>
            </a:pPr>
            <a:r>
              <a:rPr lang="ru-RU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Подростковая группа </a:t>
            </a: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своеобразный социальный «полигон», где отрабатываются и усваиваются мужские и женские роли, формируется социально ответственное поведение. </a:t>
            </a:r>
            <a:endParaRPr lang="ru-RU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Подросток и группа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682473"/>
            <a:ext cx="3211810" cy="213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94908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1" y="2002473"/>
            <a:ext cx="7474495" cy="4536504"/>
          </a:xfrm>
        </p:spPr>
        <p:txBody>
          <a:bodyPr/>
          <a:lstStyle/>
          <a:p>
            <a:pPr marL="0" indent="0" algn="ctr">
              <a:buNone/>
            </a:pPr>
            <a:r>
              <a:rPr lang="ru-RU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Роли </a:t>
            </a:r>
            <a:r>
              <a:rPr lang="ru-RU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коллективе:</a:t>
            </a:r>
          </a:p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«умные»</a:t>
            </a:r>
          </a:p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«сильные, смелые, волевые»</a:t>
            </a:r>
          </a:p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«активисты»</a:t>
            </a:r>
          </a:p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«талантливые»</a:t>
            </a:r>
          </a:p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«увлечённые»</a:t>
            </a:r>
          </a:p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«надёжный друг, верный товарищ»</a:t>
            </a:r>
          </a:p>
          <a:p>
            <a:pPr marL="0" indent="0" algn="ctr">
              <a:buNone/>
            </a:pP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" y="188640"/>
            <a:ext cx="8229600" cy="136815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Потребность 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самоутвердиться, занять достойное место 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коллективе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28586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988840"/>
            <a:ext cx="7437512" cy="3177259"/>
          </a:xfrm>
        </p:spPr>
        <p:txBody>
          <a:bodyPr/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</a:t>
            </a:r>
            <a:r>
              <a:rPr lang="ru-RU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подростка не удовлетворяют перечисленные выше роли, то он может пойти по пути негативного самоутверждения</a:t>
            </a:r>
          </a:p>
          <a:p>
            <a:pPr marL="0" indent="0">
              <a:buNone/>
            </a:pPr>
            <a:endParaRPr lang="ru-RU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11566"/>
            <a:ext cx="7463172" cy="1530689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Потребность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самоутвердиться, занять достойное место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коллективе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77" y="410107"/>
            <a:ext cx="1332148" cy="1332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245" y="4728775"/>
            <a:ext cx="2699792" cy="2124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12" y="4686300"/>
            <a:ext cx="2943225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C:\Users\Вера\Desktop\подросток\podr_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137" y="4717165"/>
            <a:ext cx="3276108" cy="218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87621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Вера\Desktop\подросток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96988"/>
            <a:ext cx="806489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818072" cy="1008112"/>
          </a:xfrm>
        </p:spPr>
        <p:txBody>
          <a:bodyPr>
            <a:noAutofit/>
          </a:bodyPr>
          <a:lstStyle/>
          <a:p>
            <a:r>
              <a:rPr lang="ru-RU" sz="3600" b="1" dirty="0">
                <a:effectLst/>
              </a:rPr>
              <a:t>Чем отличаются современные подростки от подростков 1980–90-х годов?</a:t>
            </a:r>
            <a:endParaRPr lang="ru-RU" sz="3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7068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9617" y="1196752"/>
            <a:ext cx="7962863" cy="5661248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ru-RU" b="1" dirty="0" err="1" smtClean="0">
                <a:solidFill>
                  <a:srgbClr val="00B0F0"/>
                </a:solidFill>
              </a:rPr>
              <a:t>Инфантилизация</a:t>
            </a:r>
            <a:r>
              <a:rPr lang="ru-RU" dirty="0">
                <a:solidFill>
                  <a:srgbClr val="00B0F0"/>
                </a:solidFill>
              </a:rPr>
              <a:t>, связанная как раз с тем, что подростковый возраст сейчас не заканчивается к 17 годам и окончанию школы, как раньше.</a:t>
            </a:r>
          </a:p>
          <a:p>
            <a:pPr algn="just"/>
            <a:r>
              <a:rPr lang="ru-RU" b="1" dirty="0">
                <a:solidFill>
                  <a:srgbClr val="00B0F0"/>
                </a:solidFill>
              </a:rPr>
              <a:t>Подростки сейчас чаще общаются онлайн, чем офлайн</a:t>
            </a:r>
            <a:r>
              <a:rPr lang="ru-RU" dirty="0">
                <a:solidFill>
                  <a:srgbClr val="00B0F0"/>
                </a:solidFill>
              </a:rPr>
              <a:t>. Но общение, конечно, остается для них ведущей деятельностью. Просто меняется канал общения со всеми сопутствующими изменениями</a:t>
            </a:r>
            <a:r>
              <a:rPr lang="ru-RU" dirty="0" smtClean="0">
                <a:solidFill>
                  <a:srgbClr val="00B0F0"/>
                </a:solidFill>
              </a:rPr>
              <a:t>.</a:t>
            </a:r>
            <a:r>
              <a:rPr lang="ru-RU" dirty="0">
                <a:solidFill>
                  <a:srgbClr val="00B0F0"/>
                </a:solidFill>
              </a:rPr>
              <a:t> </a:t>
            </a:r>
            <a:r>
              <a:rPr lang="ru-RU" sz="2400" i="1" dirty="0">
                <a:solidFill>
                  <a:srgbClr val="00B0F0"/>
                </a:solidFill>
              </a:rPr>
              <a:t>Конечно, они выходят из Сети, но только если в реальности происходит что-то значительное. А если нет, то им скучно и они снова «ныряют» в виртуальное пространство. И благодаря активному использованию интернета они одновременно находятся в совершенно разных социальных средах.</a:t>
            </a:r>
          </a:p>
          <a:p>
            <a:pPr lvl="0"/>
            <a:endParaRPr lang="ru-RU" dirty="0">
              <a:solidFill>
                <a:srgbClr val="00B0F0"/>
              </a:solidFill>
            </a:endParaRPr>
          </a:p>
          <a:p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818072" cy="868958"/>
          </a:xfrm>
        </p:spPr>
        <p:txBody>
          <a:bodyPr>
            <a:normAutofit fontScale="90000"/>
          </a:bodyPr>
          <a:lstStyle/>
          <a:p>
            <a:r>
              <a:rPr lang="ru-RU" sz="4000" i="1" dirty="0">
                <a:solidFill>
                  <a:srgbClr val="00B0F0"/>
                </a:solidFill>
              </a:rPr>
              <a:t>Можно назвать несколько отличий.</a:t>
            </a:r>
            <a:r>
              <a:rPr lang="ru-RU" i="1" dirty="0">
                <a:solidFill>
                  <a:srgbClr val="00B0F0"/>
                </a:solidFill>
              </a:rPr>
              <a:t/>
            </a:r>
            <a:br>
              <a:rPr lang="ru-RU" i="1" dirty="0">
                <a:solidFill>
                  <a:srgbClr val="00B0F0"/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51175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332656"/>
            <a:ext cx="7642096" cy="6120680"/>
          </a:xfrm>
        </p:spPr>
        <p:txBody>
          <a:bodyPr>
            <a:normAutofit fontScale="92500" lnSpcReduction="20000"/>
          </a:bodyPr>
          <a:lstStyle/>
          <a:p>
            <a:pPr lvl="0" algn="just"/>
            <a:r>
              <a:rPr lang="ru-RU" b="1" dirty="0">
                <a:solidFill>
                  <a:srgbClr val="00B0F0"/>
                </a:solidFill>
              </a:rPr>
              <a:t>Современные подростки технически грамотнее родителей</a:t>
            </a:r>
            <a:r>
              <a:rPr lang="ru-RU" dirty="0">
                <a:solidFill>
                  <a:srgbClr val="00B0F0"/>
                </a:solidFill>
              </a:rPr>
              <a:t>. Родители для них уже не источник знаний, скорее даже наоборот.</a:t>
            </a:r>
          </a:p>
          <a:p>
            <a:pPr lvl="0" algn="just"/>
            <a:r>
              <a:rPr lang="ru-RU" b="1" dirty="0">
                <a:solidFill>
                  <a:srgbClr val="00B0F0"/>
                </a:solidFill>
              </a:rPr>
              <a:t>Неумелость в быту</a:t>
            </a:r>
            <a:r>
              <a:rPr lang="ru-RU" dirty="0">
                <a:solidFill>
                  <a:srgbClr val="00B0F0"/>
                </a:solidFill>
              </a:rPr>
              <a:t>. Раньше подростки умели намного больше: они могли что-то приготовить, убраться, решить разные бытовые задачи. А сейчас в основном процветает бытовая беспомощность.</a:t>
            </a:r>
          </a:p>
          <a:p>
            <a:pPr lvl="0" algn="just"/>
            <a:r>
              <a:rPr lang="ru-RU" b="1" dirty="0">
                <a:solidFill>
                  <a:srgbClr val="00B0F0"/>
                </a:solidFill>
              </a:rPr>
              <a:t>Некая новая чувствительность</a:t>
            </a:r>
            <a:r>
              <a:rPr lang="ru-RU" dirty="0">
                <a:solidFill>
                  <a:srgbClr val="00B0F0"/>
                </a:solidFill>
              </a:rPr>
              <a:t>. Сейчас говорят о «поколении снежинок». Это очень большая уязвимость, уверенность в собственной исключительности, политкорректность во взглядах. И при этом абсолютная нетерпимость к другим мнениям, кроме собственного.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448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404664"/>
            <a:ext cx="7632848" cy="645333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b="1" dirty="0">
                <a:solidFill>
                  <a:srgbClr val="00B0F0"/>
                </a:solidFill>
              </a:rPr>
              <a:t>Утрата рефлексии</a:t>
            </a:r>
            <a:r>
              <a:rPr lang="ru-RU" dirty="0">
                <a:solidFill>
                  <a:srgbClr val="00B0F0"/>
                </a:solidFill>
              </a:rPr>
              <a:t>. У современных подростков рефлексия, мягко говоря, хромает. Раньше распространенной формой самонаблюдения в подростковом возрасте было ведение дневников. Их функцией было разобраться в себе. Подросток описывал свои мысли, переживания, сравнивал свои переживания с переживаниями других людей или литературных героев</a:t>
            </a:r>
            <a:r>
              <a:rPr lang="ru-RU" dirty="0" smtClean="0">
                <a:solidFill>
                  <a:srgbClr val="00B0F0"/>
                </a:solidFill>
              </a:rPr>
              <a:t>.</a:t>
            </a:r>
            <a:r>
              <a:rPr lang="ru-RU" b="1" dirty="0"/>
              <a:t> </a:t>
            </a:r>
            <a:endParaRPr lang="ru-RU" b="1" dirty="0" smtClean="0"/>
          </a:p>
          <a:p>
            <a:pPr marL="82296" indent="0" algn="just">
              <a:buNone/>
            </a:pPr>
            <a:r>
              <a:rPr lang="ru-RU" sz="2600" i="1" dirty="0" smtClean="0">
                <a:solidFill>
                  <a:srgbClr val="00B0F0"/>
                </a:solidFill>
              </a:rPr>
              <a:t>Современный </a:t>
            </a:r>
            <a:r>
              <a:rPr lang="ru-RU" sz="2600" i="1" dirty="0">
                <a:solidFill>
                  <a:srgbClr val="00B0F0"/>
                </a:solidFill>
              </a:rPr>
              <a:t>подросток тоже все время пишет, но это посты в «</a:t>
            </a:r>
            <a:r>
              <a:rPr lang="ru-RU" sz="2600" i="1" dirty="0" err="1">
                <a:solidFill>
                  <a:srgbClr val="00B0F0"/>
                </a:solidFill>
              </a:rPr>
              <a:t>Твиттере</a:t>
            </a:r>
            <a:r>
              <a:rPr lang="ru-RU" sz="2600" i="1" dirty="0">
                <a:solidFill>
                  <a:srgbClr val="00B0F0"/>
                </a:solidFill>
              </a:rPr>
              <a:t>» или «</a:t>
            </a:r>
            <a:r>
              <a:rPr lang="ru-RU" sz="2600" i="1" dirty="0" err="1">
                <a:solidFill>
                  <a:srgbClr val="00B0F0"/>
                </a:solidFill>
              </a:rPr>
              <a:t>Инстаграме</a:t>
            </a:r>
            <a:r>
              <a:rPr lang="ru-RU" sz="2600" i="1" dirty="0">
                <a:solidFill>
                  <a:srgbClr val="00B0F0"/>
                </a:solidFill>
              </a:rPr>
              <a:t>», и функция и содержание этих текстов принципиально иные. Это рассказ о любых сиюминутных событиях. И если для того чтобы вести дневник, надо остаться наедине с самим собой, то общение в </a:t>
            </a:r>
            <a:r>
              <a:rPr lang="ru-RU" sz="2600" i="1" dirty="0" err="1">
                <a:solidFill>
                  <a:srgbClr val="00B0F0"/>
                </a:solidFill>
              </a:rPr>
              <a:t>соцсетях</a:t>
            </a:r>
            <a:r>
              <a:rPr lang="ru-RU" sz="2600" i="1" dirty="0">
                <a:solidFill>
                  <a:srgbClr val="00B0F0"/>
                </a:solidFill>
              </a:rPr>
              <a:t> — это как раз способ не остаться наедине с самим собой. Это боязнь выпасть «из потока жизни».</a:t>
            </a:r>
          </a:p>
          <a:p>
            <a:pPr algn="just"/>
            <a:endParaRPr lang="ru-RU" b="1" dirty="0" smtClean="0"/>
          </a:p>
          <a:p>
            <a:pPr lvl="0"/>
            <a:endParaRPr lang="ru-RU" dirty="0">
              <a:solidFill>
                <a:srgbClr val="00B0F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270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260648"/>
            <a:ext cx="7704856" cy="6408712"/>
          </a:xfrm>
        </p:spPr>
        <p:txBody>
          <a:bodyPr>
            <a:normAutofit fontScale="92500" lnSpcReduction="20000"/>
          </a:bodyPr>
          <a:lstStyle/>
          <a:p>
            <a:pPr lvl="0" algn="just"/>
            <a:r>
              <a:rPr lang="ru-RU" b="1" dirty="0">
                <a:solidFill>
                  <a:srgbClr val="00B0F0"/>
                </a:solidFill>
              </a:rPr>
              <a:t>Развитый индивидуализм вместо коллективизма</a:t>
            </a:r>
            <a:r>
              <a:rPr lang="ru-RU" dirty="0">
                <a:solidFill>
                  <a:srgbClr val="00B0F0"/>
                </a:solidFill>
              </a:rPr>
              <a:t>. Получается очень интересное сочетание: индивидуализм при отсутствии </a:t>
            </a:r>
            <a:r>
              <a:rPr lang="ru-RU" dirty="0" smtClean="0">
                <a:solidFill>
                  <a:srgbClr val="00B0F0"/>
                </a:solidFill>
              </a:rPr>
              <a:t>рефлексии.</a:t>
            </a:r>
            <a:r>
              <a:rPr lang="ru-RU" b="1" dirty="0" smtClean="0">
                <a:solidFill>
                  <a:srgbClr val="00B0F0"/>
                </a:solidFill>
              </a:rPr>
              <a:t> </a:t>
            </a:r>
          </a:p>
          <a:p>
            <a:pPr lvl="0" algn="just"/>
            <a:r>
              <a:rPr lang="ru-RU" b="1" dirty="0" smtClean="0">
                <a:solidFill>
                  <a:srgbClr val="00B0F0"/>
                </a:solidFill>
              </a:rPr>
              <a:t>Заорганизованность</a:t>
            </a:r>
            <a:r>
              <a:rPr lang="ru-RU" dirty="0">
                <a:solidFill>
                  <a:srgbClr val="00B0F0"/>
                </a:solidFill>
              </a:rPr>
              <a:t>. Время современных подростков очень жестко расписано и заполнено кружками, секциями, занятиями с репетиторами. Раньше дети больше общались, гуляли, шатались по улицам, выясняли отношения</a:t>
            </a:r>
            <a:r>
              <a:rPr lang="ru-RU" dirty="0" smtClean="0">
                <a:solidFill>
                  <a:srgbClr val="00B0F0"/>
                </a:solidFill>
              </a:rPr>
              <a:t>.</a:t>
            </a:r>
          </a:p>
          <a:p>
            <a:pPr lvl="0" algn="just"/>
            <a:r>
              <a:rPr lang="ru-RU" b="1" dirty="0">
                <a:solidFill>
                  <a:srgbClr val="00B0F0"/>
                </a:solidFill>
              </a:rPr>
              <a:t>Несамостоятельность</a:t>
            </a:r>
            <a:r>
              <a:rPr lang="ru-RU" dirty="0">
                <a:solidFill>
                  <a:srgbClr val="00B0F0"/>
                </a:solidFill>
              </a:rPr>
              <a:t>. Современные подростки слишком полагаются на родителей, рассчитывают на них во всем. Родители делают за них уроки вплоть до 8–9 класса и сами думают, куда ребенку идти учиться дальше.</a:t>
            </a:r>
          </a:p>
          <a:p>
            <a:endParaRPr lang="ru-RU" dirty="0"/>
          </a:p>
          <a:p>
            <a:pPr lvl="0" algn="just"/>
            <a:endParaRPr lang="ru-RU" dirty="0">
              <a:solidFill>
                <a:srgbClr val="00B0F0"/>
              </a:solidFill>
            </a:endParaRPr>
          </a:p>
          <a:p>
            <a:endParaRPr lang="ru-RU" dirty="0" smtClean="0">
              <a:solidFill>
                <a:srgbClr val="00B0F0"/>
              </a:solidFill>
            </a:endParaRPr>
          </a:p>
          <a:p>
            <a:endParaRPr lang="ru-RU" dirty="0">
              <a:solidFill>
                <a:srgbClr val="00B0F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459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"/>
            <a:ext cx="8820472" cy="1246909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Calibri" pitchFamily="34" charset="0"/>
              </a:rPr>
              <a:t>Какие ценности важны для подростка XXI века?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971600" y="991785"/>
            <a:ext cx="8147070" cy="583264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1 место. </a:t>
            </a:r>
            <a:r>
              <a:rPr lang="ru-RU" sz="2800" b="1" u="sng" dirty="0" smtClean="0">
                <a:solidFill>
                  <a:srgbClr val="00B0F0"/>
                </a:solidFill>
                <a:latin typeface="Calibri" pitchFamily="34" charset="0"/>
              </a:rPr>
              <a:t>Семейные ценности; </a:t>
            </a:r>
            <a:endParaRPr lang="ru-RU" sz="2800" b="1" dirty="0">
              <a:solidFill>
                <a:srgbClr val="00B0F0"/>
              </a:solidFill>
              <a:latin typeface="Calibri" pitchFamily="34" charset="0"/>
            </a:endParaRP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2 место. </a:t>
            </a:r>
            <a:r>
              <a:rPr lang="ru-RU" sz="2800" b="1" u="sng" dirty="0" smtClean="0">
                <a:solidFill>
                  <a:srgbClr val="00B0F0"/>
                </a:solidFill>
                <a:latin typeface="Calibri" pitchFamily="34" charset="0"/>
              </a:rPr>
              <a:t>Интересная профессия </a:t>
            </a: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и профессиональное развитие; </a:t>
            </a:r>
          </a:p>
          <a:p>
            <a:pPr algn="just">
              <a:spcBef>
                <a:spcPts val="0"/>
              </a:spcBef>
            </a:pP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3 место. </a:t>
            </a:r>
            <a:r>
              <a:rPr lang="ru-RU" sz="2800" b="1" u="sng" dirty="0" smtClean="0">
                <a:solidFill>
                  <a:srgbClr val="00B0F0"/>
                </a:solidFill>
                <a:latin typeface="Calibri" pitchFamily="34" charset="0"/>
              </a:rPr>
              <a:t>Материальное благополучие, достаток </a:t>
            </a: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;</a:t>
            </a: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4 место.  Общественное признание, популярность;</a:t>
            </a: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5 место.  Общение с друзьями, знакомыми;</a:t>
            </a: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6 место.  любовь, романтические отношения;</a:t>
            </a: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7 место.  Образование, стремление к знаниям;</a:t>
            </a: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8место.   Хорошая физическая форма и внешняя привлекательность;</a:t>
            </a: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9 место.   Свобода, независимость; </a:t>
            </a: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00B0F0"/>
                </a:solidFill>
                <a:latin typeface="Calibri" pitchFamily="34" charset="0"/>
              </a:rPr>
              <a:t>10 место. Увлечения, хобби.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2200" b="1" dirty="0" smtClean="0">
              <a:latin typeface="Calibri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ru-RU" b="1" dirty="0" smtClean="0">
              <a:latin typeface="Calibri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183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332656"/>
            <a:ext cx="7632848" cy="4800600"/>
          </a:xfrm>
        </p:spPr>
        <p:txBody>
          <a:bodyPr>
            <a:normAutofit/>
          </a:bodyPr>
          <a:lstStyle/>
          <a:p>
            <a:pPr marL="82296" indent="0" algn="just">
              <a:buNone/>
            </a:pPr>
            <a:r>
              <a:rPr lang="ru-RU" b="1" dirty="0" smtClean="0">
                <a:solidFill>
                  <a:srgbClr val="00B0F0"/>
                </a:solidFill>
                <a:latin typeface="Calibri" pitchFamily="34" charset="0"/>
              </a:rPr>
              <a:t>    И </a:t>
            </a:r>
            <a:r>
              <a:rPr lang="ru-RU" b="1" dirty="0">
                <a:solidFill>
                  <a:srgbClr val="00B0F0"/>
                </a:solidFill>
                <a:latin typeface="Calibri" pitchFamily="34" charset="0"/>
              </a:rPr>
              <a:t>ради этих ценностей терзается современный подросток, выбиваясь из сил и напрягая своих родители. Если чего-то не будет хватать из этого набора, то кажется, что теперь молодому человеку придется перенести тяжесть немого осуждения или даже прямых людских насмешек. Этот социальный стандарт задан обществом.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4968455"/>
            <a:ext cx="2855832" cy="186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2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7" y="692696"/>
            <a:ext cx="5256585" cy="724941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>
                <a:effectLst/>
              </a:rPr>
              <a:t>Нормально ли, что у подростка не горит глаз от химических формул и математических уравнений? 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844824"/>
            <a:ext cx="8064896" cy="4403576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>
                <a:solidFill>
                  <a:srgbClr val="00B0F0"/>
                </a:solidFill>
              </a:rPr>
              <a:t>Абсолютно нормально. В этом возрасте на первый план для него выходит общение со сверстниками и центр жизни переносится с учебы на отношения.</a:t>
            </a:r>
          </a:p>
          <a:p>
            <a:pPr algn="just"/>
            <a:r>
              <a:rPr lang="ru-RU" dirty="0">
                <a:solidFill>
                  <a:srgbClr val="00B0F0"/>
                </a:solidFill>
              </a:rPr>
              <a:t>Главное для него происходит не на уроке, а на переменах. Туда выплескивается все сокровенное, сверхсрочное, неотложное.</a:t>
            </a:r>
          </a:p>
          <a:p>
            <a:pPr algn="just"/>
            <a:r>
              <a:rPr lang="ru-RU" dirty="0">
                <a:solidFill>
                  <a:srgbClr val="00B0F0"/>
                </a:solidFill>
              </a:rPr>
              <a:t>И отношение к учителю совершенно другое, чем в начальной школе. Тогда учитель был абсолютным авторитетом. А теперь ребенку важнее место, которое он занимает в коллективе. И если ему, для того чтобы отличиться среди сверстников, нужно получить двойку, он ее с радостью получит.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089" y="5439"/>
            <a:ext cx="2742911" cy="1881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590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Вера\Desktop\подросток\загруженное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700"/>
            <a:ext cx="91440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84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124744"/>
            <a:ext cx="7560840" cy="532859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>
                <a:solidFill>
                  <a:srgbClr val="00B0F0"/>
                </a:solidFill>
              </a:rPr>
              <a:t>Прежде чем предъявить претензии к ребенку, что только ухудшает наши взаимоотношения с ним, стоит перевести фокус внимания на себя и подумать:</a:t>
            </a:r>
          </a:p>
          <a:p>
            <a:pPr marL="82296" indent="0" algn="just">
              <a:buNone/>
            </a:pPr>
            <a:r>
              <a:rPr lang="ru-RU" b="1" i="1" dirty="0">
                <a:solidFill>
                  <a:srgbClr val="00B0F0"/>
                </a:solidFill>
              </a:rPr>
              <a:t>«А что я должен сделать в этой ситуации, чтобы решить эту проблему?»</a:t>
            </a:r>
            <a:endParaRPr lang="ru-RU" b="1" dirty="0">
              <a:solidFill>
                <a:srgbClr val="00B0F0"/>
              </a:solidFill>
            </a:endParaRPr>
          </a:p>
          <a:p>
            <a:pPr algn="just"/>
            <a:r>
              <a:rPr lang="ru-RU" dirty="0">
                <a:solidFill>
                  <a:srgbClr val="00B0F0"/>
                </a:solidFill>
              </a:rPr>
              <a:t>Р</a:t>
            </a:r>
            <a:r>
              <a:rPr lang="ru-RU" dirty="0" smtClean="0">
                <a:solidFill>
                  <a:srgbClr val="00B0F0"/>
                </a:solidFill>
              </a:rPr>
              <a:t>одителям </a:t>
            </a:r>
            <a:r>
              <a:rPr lang="ru-RU" dirty="0">
                <a:solidFill>
                  <a:srgbClr val="00B0F0"/>
                </a:solidFill>
              </a:rPr>
              <a:t>надо выступать не в роли контролеров и надзирателей, а в роли </a:t>
            </a:r>
            <a:r>
              <a:rPr lang="ru-RU" b="1" dirty="0">
                <a:solidFill>
                  <a:srgbClr val="00B0F0"/>
                </a:solidFill>
              </a:rPr>
              <a:t>помощников, поддерживающих, вникающих, дающих достойный пример, способных заинтересовать, похвалить, своевременно обнаружить проблему</a:t>
            </a:r>
            <a:r>
              <a:rPr lang="ru-RU" dirty="0">
                <a:solidFill>
                  <a:srgbClr val="00B0F0"/>
                </a:solidFill>
              </a:rPr>
              <a:t>.</a:t>
            </a:r>
          </a:p>
          <a:p>
            <a:endParaRPr lang="ru-RU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970042" y="188640"/>
            <a:ext cx="8034858" cy="77787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chemeClr val="tx1"/>
                </a:solidFill>
              </a:rPr>
              <a:t>Правила для родителей подростков:</a:t>
            </a:r>
          </a:p>
        </p:txBody>
      </p:sp>
    </p:spTree>
    <p:extLst>
      <p:ext uri="{BB962C8B-B14F-4D97-AF65-F5344CB8AC3E}">
        <p14:creationId xmlns:p14="http://schemas.microsoft.com/office/powerpoint/2010/main" val="136623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ера\Desktop\l9yShCX5o9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6672"/>
            <a:ext cx="7670800" cy="511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88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2"/>
            <a:ext cx="7890080" cy="4933528"/>
          </a:xfrm>
        </p:spPr>
        <p:txBody>
          <a:bodyPr>
            <a:normAutofit fontScale="85000" lnSpcReduction="10000"/>
          </a:bodyPr>
          <a:lstStyle/>
          <a:p>
            <a:pPr marL="539750" indent="-457200" algn="just">
              <a:lnSpc>
                <a:spcPct val="90000"/>
              </a:lnSpc>
              <a:buFont typeface="Arial" pitchFamily="34" charset="0"/>
              <a:buChar char="•"/>
            </a:pPr>
            <a:r>
              <a:rPr lang="ru-RU" alt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Помочь ребенку найти компромисс души и тела.</a:t>
            </a:r>
          </a:p>
          <a:p>
            <a:pPr marL="539750" indent="-457200" algn="just">
              <a:lnSpc>
                <a:spcPct val="90000"/>
              </a:lnSpc>
              <a:buFont typeface="Arial" pitchFamily="34" charset="0"/>
              <a:buChar char="•"/>
            </a:pPr>
            <a:r>
              <a:rPr lang="ru-RU" alt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Все замечания делать в доброжелательном,                         спокойном тоне, без ярлыков.</a:t>
            </a:r>
          </a:p>
          <a:p>
            <a:pPr marL="539750" indent="-457200" algn="just">
              <a:lnSpc>
                <a:spcPct val="90000"/>
              </a:lnSpc>
              <a:buFont typeface="Arial" pitchFamily="34" charset="0"/>
              <a:buChar char="•"/>
            </a:pPr>
            <a:r>
              <a:rPr lang="ru-RU" alt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Помните, пока развивается тело ребенка, болит и ждет помощи его душа.</a:t>
            </a:r>
          </a:p>
          <a:p>
            <a:pPr marL="539750" indent="-457200" algn="just">
              <a:lnSpc>
                <a:spcPct val="90000"/>
              </a:lnSpc>
              <a:buFont typeface="Arial" pitchFamily="34" charset="0"/>
              <a:buChar char="•"/>
            </a:pPr>
            <a:r>
              <a:rPr lang="ru-RU" alt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Не перегружайте ребенка опекой и контролем.</a:t>
            </a:r>
          </a:p>
          <a:p>
            <a:pPr marL="539750" indent="-457200" algn="just">
              <a:lnSpc>
                <a:spcPct val="90000"/>
              </a:lnSpc>
              <a:buFont typeface="Arial" pitchFamily="34" charset="0"/>
              <a:buChar char="•"/>
            </a:pPr>
            <a:r>
              <a:rPr lang="ru-RU" alt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Демонстрируйте взаимное уважение.</a:t>
            </a:r>
          </a:p>
          <a:p>
            <a:pPr marL="539750" indent="-457200" algn="just">
              <a:lnSpc>
                <a:spcPct val="90000"/>
              </a:lnSpc>
              <a:buFont typeface="Arial" pitchFamily="34" charset="0"/>
              <a:buChar char="•"/>
            </a:pPr>
            <a:r>
              <a:rPr lang="ru-RU" alt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Поддерживайте подростка. В отличие от награды поддержка нужна даже тогда, когда он не достигает успеха.</a:t>
            </a:r>
          </a:p>
          <a:p>
            <a:pPr marL="539750" indent="-457200" algn="just">
              <a:lnSpc>
                <a:spcPct val="90000"/>
              </a:lnSpc>
              <a:buFont typeface="Arial" pitchFamily="34" charset="0"/>
              <a:buChar char="•"/>
            </a:pPr>
            <a:r>
              <a:rPr lang="ru-RU" alt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Имейте мужество. Изменение в ребенке требуют практики и терпения.</a:t>
            </a:r>
          </a:p>
          <a:p>
            <a:endParaRPr lang="ru-RU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475656" y="188640"/>
            <a:ext cx="7498080" cy="1143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chemeClr val="tx1"/>
                </a:solidFill>
              </a:rPr>
              <a:t>Правила для родителей подростков:</a:t>
            </a:r>
          </a:p>
        </p:txBody>
      </p:sp>
    </p:spTree>
    <p:extLst>
      <p:ext uri="{BB962C8B-B14F-4D97-AF65-F5344CB8AC3E}">
        <p14:creationId xmlns:p14="http://schemas.microsoft.com/office/powerpoint/2010/main" val="86501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/>
          <p:cNvSpPr>
            <a:spLocks noGrp="1" noChangeArrowheads="1"/>
          </p:cNvSpPr>
          <p:nvPr>
            <p:ph type="title"/>
          </p:nvPr>
        </p:nvSpPr>
        <p:spPr>
          <a:xfrm>
            <a:off x="1979613" y="4797152"/>
            <a:ext cx="6704012" cy="158417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600" b="1" dirty="0" smtClean="0">
                <a:solidFill>
                  <a:srgbClr val="00B0F0"/>
                </a:solidFill>
                <a:latin typeface="Monotype Corsiva" pitchFamily="66" charset="0"/>
              </a:rPr>
              <a:t>Успехов Вам, </a:t>
            </a:r>
            <a:br>
              <a:rPr lang="ru-RU" sz="6600" b="1" dirty="0" smtClean="0">
                <a:solidFill>
                  <a:srgbClr val="00B0F0"/>
                </a:solidFill>
                <a:latin typeface="Monotype Corsiva" pitchFamily="66" charset="0"/>
              </a:rPr>
            </a:br>
            <a:r>
              <a:rPr lang="ru-RU" sz="6600" b="1" dirty="0" smtClean="0">
                <a:solidFill>
                  <a:srgbClr val="00B0F0"/>
                </a:solidFill>
                <a:latin typeface="Monotype Corsiva" pitchFamily="66" charset="0"/>
              </a:rPr>
              <a:t>уважаемые родители!</a:t>
            </a:r>
          </a:p>
        </p:txBody>
      </p:sp>
      <p:pic>
        <p:nvPicPr>
          <p:cNvPr id="3074" name="Picture 2" descr="C:\Users\Вера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8640"/>
            <a:ext cx="7812360" cy="439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32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301</TotalTime>
  <Words>1483</Words>
  <Application>Microsoft Office PowerPoint</Application>
  <PresentationFormat>Экран (4:3)</PresentationFormat>
  <Paragraphs>110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Солнцестояние</vt:lpstr>
      <vt:lpstr>Родительское собрание в 9 классе.  Классный руководитель: Хабарова В.Л. МОУ СОШ №14 с. Орловки</vt:lpstr>
      <vt:lpstr>«Поколение снежинок»</vt:lpstr>
      <vt:lpstr>Презентация PowerPoint</vt:lpstr>
      <vt:lpstr>Слабые тираны </vt:lpstr>
      <vt:lpstr>Подростковый возраст</vt:lpstr>
      <vt:lpstr> Подростковый возраст относится к критическим периодам жизни.  </vt:lpstr>
      <vt:lpstr>Презентация PowerPoint</vt:lpstr>
      <vt:lpstr>Особенности возраста</vt:lpstr>
      <vt:lpstr>Общение</vt:lpstr>
      <vt:lpstr>Недостаточный опыт общения</vt:lpstr>
      <vt:lpstr>Чувство взрослости</vt:lpstr>
      <vt:lpstr>Подросток и группа</vt:lpstr>
      <vt:lpstr>Потребность самоутвердиться, занять достойное место  в коллективе</vt:lpstr>
      <vt:lpstr>Потребность самоутвердиться, занять достойное место  в коллективе</vt:lpstr>
      <vt:lpstr>Чем отличаются современные подростки от подростков 1980–90-х годов?</vt:lpstr>
      <vt:lpstr>Можно назвать несколько отличий. </vt:lpstr>
      <vt:lpstr>Презентация PowerPoint</vt:lpstr>
      <vt:lpstr>Презентация PowerPoint</vt:lpstr>
      <vt:lpstr>Презентация PowerPoint</vt:lpstr>
      <vt:lpstr>Какие ценности важны для подростка XXI века?</vt:lpstr>
      <vt:lpstr>Презентация PowerPoint</vt:lpstr>
      <vt:lpstr>Нормально ли, что у подростка не горит глаз от химических формул и математических уравнений? </vt:lpstr>
      <vt:lpstr>Презентация PowerPoint</vt:lpstr>
      <vt:lpstr>Правила для родителей подростков:</vt:lpstr>
      <vt:lpstr>Презентация PowerPoint</vt:lpstr>
      <vt:lpstr>Правила для родителей подростков:</vt:lpstr>
      <vt:lpstr>Успехов Вам,  уважаемые родители!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Поколение снежинок</dc:title>
  <dc:creator>Вера</dc:creator>
  <cp:lastModifiedBy>Вера</cp:lastModifiedBy>
  <cp:revision>29</cp:revision>
  <dcterms:created xsi:type="dcterms:W3CDTF">2023-01-15T15:52:07Z</dcterms:created>
  <dcterms:modified xsi:type="dcterms:W3CDTF">2025-08-10T17:29:42Z</dcterms:modified>
</cp:coreProperties>
</file>