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7" r:id="rId4"/>
    <p:sldId id="258" r:id="rId5"/>
    <p:sldId id="259" r:id="rId6"/>
    <p:sldId id="260" r:id="rId7"/>
    <p:sldId id="269" r:id="rId8"/>
    <p:sldId id="261" r:id="rId9"/>
    <p:sldId id="262" r:id="rId10"/>
    <p:sldId id="263" r:id="rId11"/>
    <p:sldId id="264" r:id="rId12"/>
    <p:sldId id="265" r:id="rId13"/>
    <p:sldId id="266" r:id="rId14"/>
    <p:sldId id="267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59C94B-7E75-4D96-AFBA-DAA14F1F4B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01FA1AC-5332-4D24-91AB-5DB4CFBFA9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324062A-C636-41D6-8C5C-B94FA2C7B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CEA-5A64-4BD6-BB6D-2D88124407E9}" type="datetimeFigureOut">
              <a:rPr lang="ru-RU" smtClean="0"/>
              <a:t>11.08.2025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37E82FE-A95A-4160-92C2-1F76A4A2B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E2C8BE4-9566-474D-B2CA-FAC1292407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6BA82-0D8A-491B-96DB-652D88CC43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10034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1273E9-AF9A-4BD4-8297-7BCAE12033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EFDCE3A-D60E-4805-B731-6C959B952E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219AB98-CB35-4FE8-B929-9E9F0E822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CEA-5A64-4BD6-BB6D-2D88124407E9}" type="datetimeFigureOut">
              <a:rPr lang="ru-RU" smtClean="0"/>
              <a:t>11.08.2025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B74794A-147B-4991-AE98-6254A3165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FB9E576-9FA7-4764-937F-255583191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6BA82-0D8A-491B-96DB-652D88CC43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233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E388E7-5F53-47DF-91E0-6270DF58DA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0C5839C-68AF-4D59-B78D-7977DB3BA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4060207-D52E-4E1E-AFA3-B345DCDED5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CEA-5A64-4BD6-BB6D-2D88124407E9}" type="datetimeFigureOut">
              <a:rPr lang="ru-RU" smtClean="0"/>
              <a:t>11.08.2025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A6C8062-2B4D-46D6-BF50-F6E7694D6B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50BC795-F2EA-48C2-B7F5-A7FA3BCBAC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6BA82-0D8A-491B-96DB-652D88CC43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40299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B8B975-587A-45EE-988D-803B80EDA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61AA935-C086-45EE-98DC-75153A448F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0530F5A-8F8E-465E-B29A-334D3525A8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FB475C1-3166-4FBD-8029-00E3F13500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CEA-5A64-4BD6-BB6D-2D88124407E9}" type="datetimeFigureOut">
              <a:rPr lang="ru-RU" smtClean="0"/>
              <a:t>11.08.2025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65F1E0A-8695-4BFF-99CE-D66D57D8F4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1B5BFBC-0EE1-48B0-AD09-B6B418D5E5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6BA82-0D8A-491B-96DB-652D88CC43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5521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576F14-00EF-47EC-8A32-36F51DC0FF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F008697-5956-4DCC-B718-ED6A075769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ADF5004-13A4-47B6-A69E-E829FC960F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4269628-E76F-4600-8653-09306C21BD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FE36E812-F437-452E-AD4C-A0CFF387D7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722B3718-EC4F-44D9-99EA-62B374FF08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CEA-5A64-4BD6-BB6D-2D88124407E9}" type="datetimeFigureOut">
              <a:rPr lang="ru-RU" smtClean="0"/>
              <a:t>11.08.2025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1606D645-CB7D-420E-B95E-263235277E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0986DF1-8CD5-483A-A703-BFAE0DC86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6BA82-0D8A-491B-96DB-652D88CC43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17913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40C3D4-983C-4220-AA62-ABDCB2397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1C42393-9A97-44AF-A6EA-21D32186DC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CEA-5A64-4BD6-BB6D-2D88124407E9}" type="datetimeFigureOut">
              <a:rPr lang="ru-RU" smtClean="0"/>
              <a:t>11.08.2025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98A27E4-53EA-4C35-855D-5F30C66BBC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9AD669E-0614-46D4-AE86-213DA570F5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6BA82-0D8A-491B-96DB-652D88CC43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1416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DE02B7BC-6155-49FB-B384-03FB20C5DF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CEA-5A64-4BD6-BB6D-2D88124407E9}" type="datetimeFigureOut">
              <a:rPr lang="ru-RU" smtClean="0"/>
              <a:t>11.08.2025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9B52B86C-E627-4FEC-B875-5CD204458D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0E58C7F-486E-49E0-BC82-4E04E35CB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6BA82-0D8A-491B-96DB-652D88CC43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19716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CD8B3C-F88B-4323-BCE8-786543E65A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6122958-2136-469C-BA9A-D1858AB865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A725583-4557-42A1-8E28-7AB5007742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EF7B525-730E-4DBF-BE9F-D2434B0646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CEA-5A64-4BD6-BB6D-2D88124407E9}" type="datetimeFigureOut">
              <a:rPr lang="ru-RU" smtClean="0"/>
              <a:t>11.08.2025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E3E82B3-6ACA-45BB-BF85-7E6C652CF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DFE9795-F468-41CB-A62A-DAB78BD403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6BA82-0D8A-491B-96DB-652D88CC43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23558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AEB2CE-E349-4769-B936-8C6BDA4BE6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3DCBF4A-3572-4116-B007-DA92934E6A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758F70C-E324-44EB-976A-2C41BD0C0E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35307D0-A75C-4232-8F3E-9E7E74F50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CEA-5A64-4BD6-BB6D-2D88124407E9}" type="datetimeFigureOut">
              <a:rPr lang="ru-RU" smtClean="0"/>
              <a:t>11.08.2025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9A8B335-AE15-40DB-B150-8F88D5CC4A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926EFA7-3DB4-4AAE-826C-219E6A320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6BA82-0D8A-491B-96DB-652D88CC43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43713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F54C9B-B99E-4B94-AE1B-5E3DB24E0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6AF1A93-C0FA-405A-A7A5-34CC176FE1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A9575B2-59EE-4D1D-B2D3-AF18DE2ED4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CEA-5A64-4BD6-BB6D-2D88124407E9}" type="datetimeFigureOut">
              <a:rPr lang="ru-RU" smtClean="0"/>
              <a:t>11.08.2025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5BC6CF8-1DD9-46B7-BE92-33F36BF29A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53FE2E2-F37E-4C2E-B5EF-174A6BE072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6BA82-0D8A-491B-96DB-652D88CC43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7047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69C129A0-C414-4906-A839-94A749D617F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184BEFE-EBF1-4A4C-9C1F-629377081C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526FA63-C587-462C-BF49-CE4FE2FD14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CEA-5A64-4BD6-BB6D-2D88124407E9}" type="datetimeFigureOut">
              <a:rPr lang="ru-RU" smtClean="0"/>
              <a:t>11.08.2025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7024C6A-F195-479E-80D9-A1D8779CB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A9694B9-CAE9-48DA-936B-0C91EF55D6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6BA82-0D8A-491B-96DB-652D88CC43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1453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F34E22-4ED0-420E-AAC6-2FEA10929C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0492420-DF24-41D7-94AA-61A380D3D4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4E40C15-A768-4871-8499-5C3F86508C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730CEA-5A64-4BD6-BB6D-2D88124407E9}" type="datetimeFigureOut">
              <a:rPr lang="ru-RU" smtClean="0"/>
              <a:t>11.08.2025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D20B744-C6C0-488A-86F3-F5C087FBCA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487CD5C-A72F-4B78-8BD2-06446B5496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96BA82-0D8A-491B-96DB-652D88CC43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1925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C8C52E-0A1F-4F65-BB69-066F75237B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226921"/>
            <a:ext cx="9144000" cy="516279"/>
          </a:xfrm>
        </p:spPr>
        <p:txBody>
          <a:bodyPr>
            <a:normAutofit fontScale="90000"/>
          </a:bodyPr>
          <a:lstStyle/>
          <a:p>
            <a:br>
              <a:rPr lang="ru-RU" sz="4000" dirty="0"/>
            </a:br>
            <a:endParaRPr lang="ru-RU" sz="40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3FA8B31-BC1E-48AE-895E-5E31A54045F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«Нетрадиционные техники рисования в дошкольном образовании»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9BC1B1-4CDE-4054-A48E-08B4DA6CC481}"/>
              </a:ext>
            </a:extLst>
          </p:cNvPr>
          <p:cNvSpPr txBox="1"/>
          <p:nvPr/>
        </p:nvSpPr>
        <p:spPr>
          <a:xfrm>
            <a:off x="1524000" y="844062"/>
            <a:ext cx="92799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Муниципальное бюджетное дошкольное образовательное учреждение </a:t>
            </a:r>
            <a:endParaRPr lang="ru-RU" dirty="0">
              <a:effectLst/>
            </a:endParaRPr>
          </a:p>
          <a:p>
            <a:pPr algn="ctr"/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«Детский сад «Светлячок» общеразвивающего вида Пограничного муниципального округа.</a:t>
            </a:r>
            <a:endParaRPr lang="ru-RU" dirty="0">
              <a:effectLst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72A305-4CF0-46F8-812A-2C11989B4E2B}"/>
              </a:ext>
            </a:extLst>
          </p:cNvPr>
          <p:cNvSpPr txBox="1"/>
          <p:nvPr/>
        </p:nvSpPr>
        <p:spPr>
          <a:xfrm flipH="1">
            <a:off x="1028792" y="5257800"/>
            <a:ext cx="36838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Выполнила:</a:t>
            </a:r>
          </a:p>
          <a:p>
            <a:r>
              <a:rPr lang="ru-RU" sz="2000" dirty="0"/>
              <a:t>Воспитатель</a:t>
            </a:r>
          </a:p>
          <a:p>
            <a:r>
              <a:rPr lang="ru-RU" sz="2000" dirty="0" err="1"/>
              <a:t>Будилкина</a:t>
            </a:r>
            <a:r>
              <a:rPr lang="ru-RU" sz="2000" dirty="0"/>
              <a:t> Наталья Николаевна</a:t>
            </a:r>
          </a:p>
        </p:txBody>
      </p:sp>
    </p:spTree>
    <p:extLst>
      <p:ext uri="{BB962C8B-B14F-4D97-AF65-F5344CB8AC3E}">
        <p14:creationId xmlns:p14="http://schemas.microsoft.com/office/powerpoint/2010/main" val="11009698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D3459E-892A-4915-B962-620549B11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200" dirty="0">
                <a:solidFill>
                  <a:srgbClr val="EBEBEB"/>
                </a:solidFill>
                <a:latin typeface="Century Gothic"/>
              </a:rPr>
              <a:t>Нетрадиционная техника рисования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142ECB3-582F-42AF-926D-0A7C94FDEF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spcAft>
                <a:spcPts val="800"/>
              </a:spcAft>
              <a:buNone/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Все дети любят рисовать. Рисование необычными материалами, оригинальными техниками позволяет детям ощутить незабываемые положительные эмоции. </a:t>
            </a:r>
          </a:p>
          <a:p>
            <a:pPr marL="0" indent="0" algn="just">
              <a:spcAft>
                <a:spcPts val="800"/>
              </a:spcAft>
              <a:buNone/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Нетрадиционное рисование раскрывает новые возможности использования хорошо знакомых им предметов в качестве художественных материалов, удивляет своей непредсказуемостью. 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Aft>
                <a:spcPts val="800"/>
              </a:spcAft>
              <a:buNone/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Оригинальное рисование без кисточки и карандаша расковывает ребенка, позволяет почувствовать краски, их характер, настроение. Незаметно для себя дети учатся наблюдать, думать, фантазировать. 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37923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68630B-9FB4-4D51-9D6C-8EE3910AD6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z="4200" b="0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Century Gothic"/>
                <a:ea typeface="+mj-ea"/>
                <a:cs typeface="+mj-cs"/>
              </a:rPr>
              <a:t>Актуальность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8BBE1D6-D535-4688-A4FF-32A0932EB7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 самых ранних лет большинство детишек тянутся к рисованию, а мы, взрослые, обязаны им помочь овладеть этим видом творчества, ведь оно приобщает детей к миру прекрасного, доброго, формирует эстетическое восприятие, творчески развивает, несет в себе элементы психотерапии, успокаивает, занимает, отвлекает и создает положительный настрой. Рисуя, дети развивают определенные способности: чувствовать цвет, ориентироваться в пространстве. В процессе рисования у ребёнка совершенствуются наблюдательность, художественный вкус. А еще рисование не может существовать под давлением. Оно должно быть свободным и неповторимым. С помощью карандашей, красок дети незаметно для себя учатся думать, сравнивать, фантазировать.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7288452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0B5049-412E-4B07-9940-A954F7EA21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z="4200" b="0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Century Gothic"/>
                <a:ea typeface="+mj-ea"/>
                <a:cs typeface="+mj-cs"/>
              </a:rPr>
              <a:t>Цель: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8367DA8-815F-437C-B8E9-0DF9A780CA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моей работы с детьми нетрадиционной техникой рисования является развитие творческого мышления, способностей  и воображения. </a:t>
            </a:r>
          </a:p>
        </p:txBody>
      </p:sp>
    </p:spTree>
    <p:extLst>
      <p:ext uri="{BB962C8B-B14F-4D97-AF65-F5344CB8AC3E}">
        <p14:creationId xmlns:p14="http://schemas.microsoft.com/office/powerpoint/2010/main" val="3002581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4E05E5-627F-4837-AA2E-E10AD5A13D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z="4200" b="0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Century Gothic"/>
                <a:ea typeface="+mj-ea"/>
                <a:cs typeface="+mj-cs"/>
              </a:rPr>
              <a:t>Задачи: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C59A7F5-ABD7-40C1-A217-2F2603BBF0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E5155">
                  <a:lumMod val="40000"/>
                  <a:lumOff val="60000"/>
                </a:srgbClr>
              </a:buClr>
              <a:buSzPct val="80000"/>
              <a:buFont typeface="Wingdings 3" charset="2"/>
              <a:buChar char=""/>
              <a:tabLst/>
              <a:defRPr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Учить детей пользоваться разнообразной техникой рисования, с целью формирования у них положительных эмоций, побуждать активность в обсуждении работ и желании говорить о своих чувствах. Учить видеть и понимать красоту окружающего их мира.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E5155">
                  <a:lumMod val="40000"/>
                  <a:lumOff val="60000"/>
                </a:srgbClr>
              </a:buClr>
              <a:buSzPct val="80000"/>
              <a:buFont typeface="Wingdings 3" charset="2"/>
              <a:buChar char=""/>
              <a:tabLst/>
              <a:defRPr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Способствовать развитию речи, фантазии, внимания, усидчивости.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E5155">
                  <a:lumMod val="40000"/>
                  <a:lumOff val="60000"/>
                </a:srgbClr>
              </a:buClr>
              <a:buSzPct val="80000"/>
              <a:buFont typeface="Wingdings 3" charset="2"/>
              <a:buChar char=""/>
              <a:tabLst/>
              <a:defRPr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умения производить точные движения пальцами и кистью рук.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E5155">
                  <a:lumMod val="40000"/>
                  <a:lumOff val="60000"/>
                </a:srgbClr>
              </a:buClr>
              <a:buSzPct val="80000"/>
              <a:buFont typeface="Wingdings 3" charset="2"/>
              <a:buChar char=""/>
              <a:tabLst/>
              <a:defRPr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Обогащать детей различными сенсорными впечатлениями.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E5155">
                  <a:lumMod val="40000"/>
                  <a:lumOff val="60000"/>
                </a:srgbClr>
              </a:buClr>
              <a:buSzPct val="80000"/>
              <a:buFont typeface="Wingdings 3" charset="2"/>
              <a:buChar char=""/>
              <a:tabLst/>
              <a:defRPr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умение работать в команде, индивидуально, доводить дело до конца.</a:t>
            </a:r>
          </a:p>
          <a:p>
            <a:pPr marL="0" indent="0" algn="just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35730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F2F8FF-6198-4BE0-AF25-6282D1D554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just"/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Century Gothic" panose="020B0502020202020204" pitchFamily="34" charset="0"/>
                <a:cs typeface="Times New Roman" panose="02020603050405020304" pitchFamily="18" charset="0"/>
              </a:rPr>
              <a:t>В работе с детьми, стараюсь использовать разные техники нетрадиционного рисования:</a:t>
            </a:r>
            <a:b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endParaRPr lang="ru-RU" sz="32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5CC8BDE-4A6B-45A1-AA24-A0E44B556B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E5155">
                  <a:lumMod val="40000"/>
                  <a:lumOff val="60000"/>
                </a:srgbClr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«Рисование пальчиками»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E5155">
                  <a:lumMod val="40000"/>
                  <a:lumOff val="60000"/>
                </a:srgbClr>
              </a:buClr>
              <a:buSzPct val="80000"/>
              <a:buFont typeface="Wingdings 3" charset="2"/>
              <a:buChar char=""/>
              <a:tabLst/>
              <a:defRPr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«Рисование ватными палочками»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E5155">
                  <a:lumMod val="40000"/>
                  <a:lumOff val="60000"/>
                </a:srgbClr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«Рисование на пищевой пленке»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E5155">
                  <a:lumMod val="40000"/>
                  <a:lumOff val="60000"/>
                </a:srgbClr>
              </a:buClr>
              <a:buSzPct val="80000"/>
              <a:buFont typeface="Wingdings 3" charset="2"/>
              <a:buChar char=""/>
              <a:tabLst/>
              <a:defRPr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«Рисование ладошкой»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E5155">
                  <a:lumMod val="40000"/>
                  <a:lumOff val="60000"/>
                </a:srgbClr>
              </a:buClr>
              <a:buSzPct val="80000"/>
              <a:buFont typeface="Wingdings 3" charset="2"/>
              <a:buChar char=""/>
              <a:tabLst/>
              <a:defRPr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«Рисование поролоновой губкой»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E5155">
                  <a:lumMod val="40000"/>
                  <a:lumOff val="60000"/>
                </a:srgbClr>
              </a:buClr>
              <a:buSzPct val="80000"/>
              <a:buFont typeface="Wingdings 3" charset="2"/>
              <a:buChar char=""/>
              <a:tabLst/>
              <a:defRPr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«Рисование пакетом»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E5155">
                  <a:lumMod val="40000"/>
                  <a:lumOff val="60000"/>
                </a:srgbClr>
              </a:buClr>
              <a:buSzPct val="80000"/>
              <a:buFont typeface="Wingdings 3" charset="2"/>
              <a:buChar char=""/>
              <a:tabLst/>
              <a:defRPr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51600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B8FD3D-225C-486B-84A7-C8E5C18B71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0" lang="ru-RU" sz="3800" b="0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Century Gothic"/>
                <a:ea typeface="+mj-ea"/>
                <a:cs typeface="+mj-cs"/>
              </a:rPr>
              <a:t>«Рисование пальчиками»</a:t>
            </a:r>
            <a:br>
              <a:rPr kumimoji="0" lang="ru-RU" sz="3800" b="0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Century Gothic"/>
                <a:ea typeface="+mj-ea"/>
                <a:cs typeface="+mj-cs"/>
              </a:rPr>
            </a:br>
            <a:r>
              <a:rPr kumimoji="0" lang="ru-RU" sz="2200" b="0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Развивается мелкая моторика, которая в свою очередь влияет на речь и память малыша. При рисовании пальчиковыми красками так же развивается нервная система ребенка.</a:t>
            </a:r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065D548-6C30-4696-AA20-613F10D503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1149" y="1763481"/>
            <a:ext cx="3263503" cy="4351338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7DB6648-F531-467C-AD67-7CFF779E86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736" y="1763481"/>
            <a:ext cx="3263504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5948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1CA1B7-1D57-4FA3-B810-BCF39559CE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z="3800" b="0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Century Gothic"/>
                <a:ea typeface="+mj-ea"/>
                <a:cs typeface="+mj-cs"/>
              </a:rPr>
              <a:t>«Рисование ватными палочками»</a:t>
            </a:r>
            <a:br>
              <a:rPr kumimoji="0" lang="ru-RU" sz="3800" b="0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Century Gothic"/>
                <a:ea typeface="+mj-ea"/>
                <a:cs typeface="+mj-cs"/>
              </a:rPr>
            </a:br>
            <a:r>
              <a:rPr kumimoji="0" lang="ru-RU" sz="2200" b="0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Развивает творческий потенциал, фантазию, сосредоточенность, согласованность движений, внимание, координацию, усидчивость, мелкую моторику.</a:t>
            </a:r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2EB1D648-FEE3-42BF-986A-88185D7E23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5584" y="1910031"/>
            <a:ext cx="3935393" cy="4573454"/>
          </a:xfr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D5877FD-9AA7-4B85-917A-4C2169F6FD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8030" y="1919421"/>
            <a:ext cx="3419372" cy="4573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0780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A819E9-2353-4110-9192-1C38FCA0C1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kumimoji="0" lang="ru-RU" sz="4200" b="0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Century Gothic"/>
                <a:ea typeface="+mj-ea"/>
                <a:cs typeface="+mj-cs"/>
              </a:rPr>
            </a:br>
            <a:r>
              <a:rPr kumimoji="0" lang="ru-RU" sz="4200" b="0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Century Gothic"/>
                <a:ea typeface="+mj-ea"/>
                <a:cs typeface="+mj-cs"/>
              </a:rPr>
              <a:t>«Рисование </a:t>
            </a:r>
            <a:r>
              <a:rPr lang="ru-RU" sz="4200" dirty="0">
                <a:solidFill>
                  <a:srgbClr val="EBEBEB"/>
                </a:solidFill>
                <a:latin typeface="Century Gothic"/>
              </a:rPr>
              <a:t>на пищевой пленке</a:t>
            </a:r>
            <a:r>
              <a:rPr kumimoji="0" lang="ru-RU" sz="4200" b="0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Century Gothic"/>
                <a:ea typeface="+mj-ea"/>
                <a:cs typeface="+mj-cs"/>
              </a:rPr>
              <a:t>» </a:t>
            </a:r>
            <a:br>
              <a:rPr kumimoji="0" lang="ru-RU" sz="4200" b="0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Century Gothic"/>
                <a:ea typeface="+mj-ea"/>
                <a:cs typeface="+mj-cs"/>
              </a:rPr>
            </a:br>
            <a:r>
              <a:rPr kumimoji="0" lang="ru-RU" sz="3100" b="0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Развитие творческих способностей и воображения.</a:t>
            </a:r>
            <a:br>
              <a:rPr kumimoji="0" lang="ru-RU" sz="4200" b="0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Century Gothic"/>
                <a:ea typeface="+mj-ea"/>
                <a:cs typeface="+mj-cs"/>
              </a:rPr>
            </a:br>
            <a:br>
              <a:rPr lang="ru-RU" b="0" i="0" dirty="0">
                <a:solidFill>
                  <a:srgbClr val="83A629"/>
                </a:solidFill>
                <a:effectLst/>
                <a:latin typeface="Arial" panose="020B0604020202020204" pitchFamily="34" charset="0"/>
              </a:rPr>
            </a:br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4B2DADD-5ECA-425C-A702-59E9FA006C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8702" y="1690687"/>
            <a:ext cx="3325798" cy="4434398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4D95271-AFFF-4139-AB94-BEA22F3A36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0313" y="1690688"/>
            <a:ext cx="3325798" cy="443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8836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5A4B1F-0371-4019-8B93-2B86DABE0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z="3800" b="0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Century Gothic"/>
                <a:ea typeface="+mj-ea"/>
                <a:cs typeface="+mj-cs"/>
              </a:rPr>
              <a:t>«Рисование </a:t>
            </a:r>
            <a:r>
              <a:rPr lang="ru-RU" sz="3800" dirty="0">
                <a:solidFill>
                  <a:srgbClr val="EBEBEB"/>
                </a:solidFill>
                <a:latin typeface="Century Gothic"/>
              </a:rPr>
              <a:t>ладошками</a:t>
            </a:r>
            <a:r>
              <a:rPr kumimoji="0" lang="ru-RU" sz="3800" b="0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Century Gothic"/>
                <a:ea typeface="+mj-ea"/>
                <a:cs typeface="+mj-cs"/>
              </a:rPr>
              <a:t>»</a:t>
            </a:r>
            <a:br>
              <a:rPr kumimoji="0" lang="ru-RU" sz="3800" b="0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Century Gothic"/>
                <a:ea typeface="+mj-ea"/>
                <a:cs typeface="+mj-cs"/>
              </a:rPr>
            </a:br>
            <a:r>
              <a:rPr kumimoji="0" lang="ru-RU" sz="3100" b="0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Развивает мелкую моторику и воображение.</a:t>
            </a:r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10F1353B-EA95-4327-BA9C-8FFD4883AF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341" y="1690688"/>
            <a:ext cx="3263503" cy="4351338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81E7D0A-70C1-47F6-8389-875ECAF7C0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8155" y="1690688"/>
            <a:ext cx="3263504" cy="4351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2845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A22920-7D97-4659-9889-48F1D7E69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kumimoji="0" lang="ru-RU" sz="3800" b="0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Century Gothic"/>
                <a:ea typeface="+mj-ea"/>
                <a:cs typeface="+mj-cs"/>
              </a:rPr>
            </a:br>
            <a:r>
              <a:rPr kumimoji="0" lang="ru-RU" sz="3800" b="0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Century Gothic"/>
                <a:ea typeface="+mj-ea"/>
                <a:cs typeface="+mj-cs"/>
              </a:rPr>
              <a:t>«Рисование поролоновой губкой»</a:t>
            </a:r>
            <a:br>
              <a:rPr kumimoji="0" lang="ru-RU" sz="3800" b="0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Century Gothic"/>
                <a:ea typeface="+mj-ea"/>
                <a:cs typeface="+mj-cs"/>
              </a:rPr>
            </a:br>
            <a:r>
              <a:rPr kumimoji="0" lang="ru-RU" sz="3100" b="0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Развивает воображение, дает возможность увлечься творчеством, проявить самостоятельность.</a:t>
            </a:r>
            <a:br>
              <a:rPr kumimoji="0" lang="ru-RU" sz="3800" b="0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Century Gothic"/>
                <a:ea typeface="+mj-ea"/>
                <a:cs typeface="+mj-cs"/>
              </a:rPr>
            </a:br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6B31FCA0-0CC6-4382-828C-B44ACB77DD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1867" y="1754603"/>
            <a:ext cx="3263503" cy="4351338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6F0EE59-DFCC-44AC-BA05-9EA86C9359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2557" y="1754603"/>
            <a:ext cx="3263504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1810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360405-BEAC-43B1-9F95-FC141551E4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E5155">
                  <a:lumMod val="40000"/>
                  <a:lumOff val="60000"/>
                </a:srgbClr>
              </a:buClr>
              <a:buSzPct val="80000"/>
              <a:tabLst/>
              <a:defRPr/>
            </a:pPr>
            <a:br>
              <a:rPr kumimoji="0" lang="ru-RU" sz="3800" b="0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Century Gothic"/>
                <a:ea typeface="+mj-ea"/>
                <a:cs typeface="+mj-cs"/>
              </a:rPr>
            </a:br>
            <a:r>
              <a:rPr kumimoji="0" lang="ru-RU" sz="3800" b="0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Century Gothic"/>
                <a:ea typeface="+mj-ea"/>
                <a:cs typeface="+mj-cs"/>
              </a:rPr>
              <a:t>«Рисование пакетом»</a:t>
            </a:r>
            <a:br>
              <a:rPr kumimoji="0" lang="ru-RU" sz="3800" b="0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Century Gothic"/>
                <a:ea typeface="+mj-ea"/>
                <a:cs typeface="+mj-cs"/>
              </a:rPr>
            </a:br>
            <a:r>
              <a:rPr kumimoji="0" lang="ru-RU" sz="19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+mj-ea"/>
                <a:cs typeface="+mj-cs"/>
              </a:rPr>
              <a:t>Раскрывает творческие способности ребенка, способствует развитию воображения у малышей.</a:t>
            </a:r>
            <a:br>
              <a:rPr kumimoji="0" lang="ru-RU" sz="19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+mj-ea"/>
                <a:cs typeface="+mj-cs"/>
              </a:rPr>
            </a:br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7B5D0EC9-567A-4B12-BE74-188C0C99CD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4114" y="1810090"/>
            <a:ext cx="3263503" cy="4351338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3C9D1F5-D9D8-47B5-BFE8-A16C503EEB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2128" y="1810090"/>
            <a:ext cx="3263503" cy="4351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1891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8775FF-F218-4958-810C-1F33E22485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z="4200" b="0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Century Gothic"/>
                <a:ea typeface="+mj-ea"/>
                <a:cs typeface="+mj-cs"/>
              </a:rPr>
              <a:t>Вывод: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2962773-C63C-4647-9567-2D8692BC2B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E5155">
                  <a:lumMod val="40000"/>
                  <a:lumOff val="60000"/>
                </a:srgbClr>
              </a:buClr>
              <a:buSzPct val="80000"/>
              <a:buFont typeface="Wingdings 3" charset="2"/>
              <a:buNone/>
              <a:tabLst/>
              <a:defRPr/>
            </a:pPr>
            <a:r>
              <a:rPr lang="ru-RU" dirty="0"/>
              <a:t>Я считаю, что нетрадиционное рисование с детьми дошкольного возраста не только актуально, полезно и эффективно, но и меняет качество детских рисунков. Дети делают множество открытий и создают интересный, оригинальный продукт в виде рисунка. </a:t>
            </a:r>
          </a:p>
          <a:p>
            <a:pPr marL="0" indent="0" algn="just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899024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9D684C-3B0D-4519-8BCF-C836D350FC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6E1F3FB-6778-404E-A229-BE2057EC96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kumimoji="0" lang="ru-RU" sz="4200" b="0" i="0" u="none" strike="noStrike" kern="1200" cap="none" spc="0" normalizeH="0" baseline="0" noProof="0" dirty="0">
              <a:ln>
                <a:noFill/>
              </a:ln>
              <a:solidFill>
                <a:srgbClr val="EBEBEB"/>
              </a:solidFill>
              <a:effectLst/>
              <a:uLnTx/>
              <a:uFillTx/>
              <a:latin typeface="Century Gothic"/>
              <a:ea typeface="+mj-ea"/>
              <a:cs typeface="+mj-cs"/>
            </a:endParaRPr>
          </a:p>
          <a:p>
            <a:pPr marL="0" indent="0" algn="ctr">
              <a:buNone/>
            </a:pPr>
            <a:r>
              <a:rPr kumimoji="0" lang="ru-RU" sz="4200" b="0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Century Gothic"/>
                <a:ea typeface="+mj-ea"/>
                <a:cs typeface="+mj-cs"/>
              </a:rPr>
              <a:t>Спасибо </a:t>
            </a:r>
            <a:r>
              <a:rPr kumimoji="0" lang="ru-RU" sz="4200" b="0" i="0" u="none" strike="noStrike" kern="1200" cap="none" spc="0" normalizeH="0" baseline="0" noProof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Century Gothic"/>
                <a:ea typeface="+mj-ea"/>
                <a:cs typeface="+mj-cs"/>
              </a:rPr>
              <a:t>за внимание!</a:t>
            </a:r>
            <a:endParaRPr kumimoji="0" lang="ru-RU" sz="4200" b="0" i="0" u="none" strike="noStrike" kern="1200" cap="none" spc="0" normalizeH="0" baseline="0" noProof="0" dirty="0">
              <a:ln>
                <a:noFill/>
              </a:ln>
              <a:solidFill>
                <a:srgbClr val="EBEBEB"/>
              </a:solidFill>
              <a:effectLst/>
              <a:uLnTx/>
              <a:uFillTx/>
              <a:latin typeface="Century Gothic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08979667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519</Words>
  <Application>Microsoft Office PowerPoint</Application>
  <PresentationFormat>Широкоэкранный</PresentationFormat>
  <Paragraphs>38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1" baseType="lpstr">
      <vt:lpstr>Arial</vt:lpstr>
      <vt:lpstr>Calibri</vt:lpstr>
      <vt:lpstr>Calibri Light</vt:lpstr>
      <vt:lpstr>Century Gothic</vt:lpstr>
      <vt:lpstr>Times New Roman</vt:lpstr>
      <vt:lpstr>Wingdings 3</vt:lpstr>
      <vt:lpstr>Тема Office</vt:lpstr>
      <vt:lpstr> </vt:lpstr>
      <vt:lpstr>Нетрадиционная техника рисования</vt:lpstr>
      <vt:lpstr>Актуальность</vt:lpstr>
      <vt:lpstr>Цель:</vt:lpstr>
      <vt:lpstr>Задачи:</vt:lpstr>
      <vt:lpstr>В работе с детьми, стараюсь использовать разные техники нетрадиционного рисования: </vt:lpstr>
      <vt:lpstr>«Рисование пальчиками»  Развивается мелкая моторика, которая в свою очередь влияет на речь и память малыша. При рисовании пальчиковыми красками так же развивается нервная система ребенка.</vt:lpstr>
      <vt:lpstr>«Рисование ватными палочками» Развивает творческий потенциал, фантазию, сосредоточенность, согласованность движений, внимание, координацию, усидчивость, мелкую моторику.</vt:lpstr>
      <vt:lpstr> «Рисование на пищевой пленке»  Развитие творческих способностей и воображения.  </vt:lpstr>
      <vt:lpstr>«Рисование ладошками» Развивает мелкую моторику и воображение.</vt:lpstr>
      <vt:lpstr> «Рисование поролоновой губкой» Развивает воображение, дает возможность увлечься творчеством, проявить самостоятельность. </vt:lpstr>
      <vt:lpstr> «Рисование пакетом» Раскрывает творческие способности ребенка, способствует развитию воображения у малышей. </vt:lpstr>
      <vt:lpstr>Вывод: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образовательное учреждение  «Детский сад «Светлячок» общеразвивающего  вида Пограничного муниципального округа. </dc:title>
  <dc:creator>user</dc:creator>
  <cp:lastModifiedBy>user</cp:lastModifiedBy>
  <cp:revision>15</cp:revision>
  <dcterms:created xsi:type="dcterms:W3CDTF">2025-01-28T09:39:17Z</dcterms:created>
  <dcterms:modified xsi:type="dcterms:W3CDTF">2025-08-11T09:01:13Z</dcterms:modified>
</cp:coreProperties>
</file>