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6" r:id="rId4"/>
    <p:sldId id="261" r:id="rId5"/>
    <p:sldId id="258" r:id="rId6"/>
    <p:sldId id="269" r:id="rId7"/>
    <p:sldId id="270" r:id="rId8"/>
    <p:sldId id="271" r:id="rId9"/>
    <p:sldId id="259" r:id="rId10"/>
    <p:sldId id="263" r:id="rId11"/>
    <p:sldId id="264" r:id="rId12"/>
    <p:sldId id="260" r:id="rId13"/>
    <p:sldId id="267" r:id="rId14"/>
    <p:sldId id="268" r:id="rId15"/>
    <p:sldId id="265" r:id="rId16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FF6600"/>
    <a:srgbClr val="0000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112" d="100"/>
          <a:sy n="112" d="100"/>
        </p:scale>
        <p:origin x="774" y="22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8303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65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3792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816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5518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944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7809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528625" y="1902900"/>
            <a:ext cx="6589200" cy="1337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Методы профилактической работы с детьми группы риска</a:t>
            </a:r>
            <a:r>
              <a:rPr lang="en-US" sz="32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Изучим подходы для защиты и поддержки детей в рискованных ситуациях.</a:t>
            </a:r>
            <a:endParaRPr lang="en-US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0"/>
            <a:ext cx="456874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0" y="4822700"/>
            <a:ext cx="53460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400" dirty="0"/>
          </a:p>
        </p:txBody>
      </p:sp>
      <p:sp>
        <p:nvSpPr>
          <p:cNvPr id="6" name="Text 1"/>
          <p:cNvSpPr txBox="1"/>
          <p:nvPr/>
        </p:nvSpPr>
        <p:spPr>
          <a:xfrm>
            <a:off x="245225" y="1628274"/>
            <a:ext cx="4129500" cy="319442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ДЕТИ- 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социальнодемографическая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группа населения в возрасте до 18 лет, имеющая специфические потребности и интересы,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социальнопсихологические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особенности.</a:t>
            </a:r>
          </a:p>
          <a:p>
            <a:endParaRPr lang="ru-RU" b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u="sng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 можно разделить на 2 группы:</a:t>
            </a:r>
          </a:p>
          <a:p>
            <a:endParaRPr lang="ru-RU" b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Малолетние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(до 14 лет)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Несовершеннолетние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(от 14 до 18 лет)</a:t>
            </a:r>
          </a:p>
          <a:p>
            <a:pPr marL="0" indent="0" algn="l">
              <a:buNone/>
            </a:pPr>
            <a:r>
              <a:rPr lang="en-US" sz="25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8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5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0" y="4822700"/>
            <a:ext cx="53460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400" dirty="0"/>
          </a:p>
        </p:txBody>
      </p:sp>
      <p:sp>
        <p:nvSpPr>
          <p:cNvPr id="6" name="Text 1"/>
          <p:cNvSpPr txBox="1"/>
          <p:nvPr/>
        </p:nvSpPr>
        <p:spPr>
          <a:xfrm>
            <a:off x="344905" y="1548063"/>
            <a:ext cx="4029820" cy="11229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 err="1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Понимание</a:t>
            </a:r>
            <a:r>
              <a:rPr lang="en-US" sz="2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500" b="1" dirty="0" err="1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детей</a:t>
            </a:r>
            <a:r>
              <a:rPr lang="en-US" sz="2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</a:t>
            </a:r>
            <a:r>
              <a:rPr lang="en-US" sz="2500" b="1" dirty="0" err="1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группы</a:t>
            </a:r>
            <a:r>
              <a:rPr lang="en-US" sz="2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500" b="1" dirty="0" err="1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риска</a:t>
            </a:r>
            <a:r>
              <a:rPr lang="ru-RU" sz="2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»</a:t>
            </a:r>
          </a:p>
          <a:p>
            <a:r>
              <a:rPr lang="en-US" sz="2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8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5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EE36E7B-4D23-4A88-9F9A-87142963A85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386" t="11072" r="32456" b="15634"/>
          <a:stretch/>
        </p:blipFill>
        <p:spPr>
          <a:xfrm>
            <a:off x="4572000" y="0"/>
            <a:ext cx="4572000" cy="513131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5A1FD8-F6CF-4A66-85C1-1CF8358C3596}"/>
              </a:ext>
            </a:extLst>
          </p:cNvPr>
          <p:cNvSpPr txBox="1"/>
          <p:nvPr/>
        </p:nvSpPr>
        <p:spPr>
          <a:xfrm>
            <a:off x="245225" y="1547021"/>
            <a:ext cx="41295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Дети «группы риска»-</a:t>
            </a:r>
            <a:r>
              <a:rPr lang="ru-RU" dirty="0">
                <a:latin typeface="Arial" pitchFamily="34" charset="0"/>
                <a:ea typeface="Arial" pitchFamily="34" charset="-122"/>
                <a:cs typeface="Arial" pitchFamily="34" charset="-120"/>
              </a:rPr>
              <a:t> категория детей, требующая особого внимания со стороны педагогов, воспитателей и других специалистов.</a:t>
            </a:r>
          </a:p>
          <a:p>
            <a:endParaRPr lang="ru-RU" dirty="0">
              <a:latin typeface="Arial" pitchFamily="34" charset="0"/>
              <a:cs typeface="Arial" pitchFamily="34" charset="-120"/>
            </a:endParaRPr>
          </a:p>
          <a:p>
            <a:r>
              <a:rPr lang="ru-RU" dirty="0">
                <a:latin typeface="Arial" pitchFamily="34" charset="0"/>
                <a:cs typeface="Arial" pitchFamily="34" charset="-120"/>
              </a:rPr>
              <a:t>К ним относятся дети с нарушениями в аффективной сфере, педагогически запущенные дети, дети с задержкой психического развития, дети с проблемами в развитии.</a:t>
            </a:r>
          </a:p>
        </p:txBody>
      </p:sp>
    </p:spTree>
    <p:extLst>
      <p:ext uri="{BB962C8B-B14F-4D97-AF65-F5344CB8AC3E}">
        <p14:creationId xmlns:p14="http://schemas.microsoft.com/office/powerpoint/2010/main" val="4271890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5"/>
          <p:cNvSpPr txBox="1"/>
          <p:nvPr/>
        </p:nvSpPr>
        <p:spPr>
          <a:xfrm>
            <a:off x="8610300" y="4822700"/>
            <a:ext cx="53460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400" dirty="0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AD091DC8-19F5-441C-B09E-6CCD71267C42}"/>
              </a:ext>
            </a:extLst>
          </p:cNvPr>
          <p:cNvSpPr/>
          <p:nvPr/>
        </p:nvSpPr>
        <p:spPr>
          <a:xfrm>
            <a:off x="2490537" y="430636"/>
            <a:ext cx="4162926" cy="842210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 3"/>
          <p:cNvSpPr txBox="1"/>
          <p:nvPr/>
        </p:nvSpPr>
        <p:spPr>
          <a:xfrm>
            <a:off x="2806578" y="716529"/>
            <a:ext cx="3530843" cy="4228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ru-RU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Категории детей группы риска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1" name="Image 0" descr="preencoded.png">
            <a:extLst>
              <a:ext uri="{FF2B5EF4-FFF2-40B4-BE49-F238E27FC236}">
                <a16:creationId xmlns:a16="http://schemas.microsoft.com/office/drawing/2014/main" id="{2EA1ABA8-C3C2-47C1-B11A-59C3D738E5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30911"/>
            <a:ext cx="9144000" cy="5143500"/>
          </a:xfrm>
          <a:prstGeom prst="rect">
            <a:avLst/>
          </a:prstGeom>
        </p:spPr>
      </p:pic>
      <p:sp>
        <p:nvSpPr>
          <p:cNvPr id="12" name="Овал 11">
            <a:extLst>
              <a:ext uri="{FF2B5EF4-FFF2-40B4-BE49-F238E27FC236}">
                <a16:creationId xmlns:a16="http://schemas.microsoft.com/office/drawing/2014/main" id="{856F9830-E0AB-489C-9376-63EB69794327}"/>
              </a:ext>
            </a:extLst>
          </p:cNvPr>
          <p:cNvSpPr/>
          <p:nvPr/>
        </p:nvSpPr>
        <p:spPr>
          <a:xfrm>
            <a:off x="778043" y="1538687"/>
            <a:ext cx="1403684" cy="125930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B4F16475-9A2B-4FCA-B309-8B8B45C00C62}"/>
              </a:ext>
            </a:extLst>
          </p:cNvPr>
          <p:cNvSpPr/>
          <p:nvPr/>
        </p:nvSpPr>
        <p:spPr>
          <a:xfrm>
            <a:off x="2338139" y="1538687"/>
            <a:ext cx="1403684" cy="125930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7873026B-0D4A-43D6-8177-86E69BB51CE3}"/>
              </a:ext>
            </a:extLst>
          </p:cNvPr>
          <p:cNvSpPr/>
          <p:nvPr/>
        </p:nvSpPr>
        <p:spPr>
          <a:xfrm>
            <a:off x="3890212" y="1558739"/>
            <a:ext cx="1403684" cy="125930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5693223F-F503-4226-A163-006D1F4D6A2E}"/>
              </a:ext>
            </a:extLst>
          </p:cNvPr>
          <p:cNvSpPr/>
          <p:nvPr/>
        </p:nvSpPr>
        <p:spPr>
          <a:xfrm>
            <a:off x="7006840" y="1541343"/>
            <a:ext cx="1403684" cy="125930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9250AEA4-3B49-471A-8C65-2DA5E0FDD7AE}"/>
              </a:ext>
            </a:extLst>
          </p:cNvPr>
          <p:cNvSpPr/>
          <p:nvPr/>
        </p:nvSpPr>
        <p:spPr>
          <a:xfrm>
            <a:off x="5442285" y="1538687"/>
            <a:ext cx="1403684" cy="125930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6A5B39D-EDCB-4CCF-ABBC-22C769CEBC27}"/>
              </a:ext>
            </a:extLst>
          </p:cNvPr>
          <p:cNvSpPr txBox="1"/>
          <p:nvPr/>
        </p:nvSpPr>
        <p:spPr>
          <a:xfrm>
            <a:off x="3890212" y="1878429"/>
            <a:ext cx="1403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</a:t>
            </a:r>
          </a:p>
          <a:p>
            <a:pPr algn="ctr"/>
            <a:r>
              <a:rPr lang="ru-RU" sz="1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сироты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E146E2B-ECE6-4EDC-B0C6-429A497410BD}"/>
              </a:ext>
            </a:extLst>
          </p:cNvPr>
          <p:cNvSpPr txBox="1"/>
          <p:nvPr/>
        </p:nvSpPr>
        <p:spPr>
          <a:xfrm>
            <a:off x="2373903" y="1755318"/>
            <a:ext cx="13321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с девиантным и отклоняющимся поведением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B3C9CAF-4193-4B5B-836D-F7D60E9DE9D3}"/>
              </a:ext>
            </a:extLst>
          </p:cNvPr>
          <p:cNvSpPr txBox="1"/>
          <p:nvPr/>
        </p:nvSpPr>
        <p:spPr>
          <a:xfrm>
            <a:off x="5451095" y="1802175"/>
            <a:ext cx="13948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из неполных семей</a:t>
            </a:r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5C2076A4-8BB0-4E7E-A40A-E5212FA883FC}"/>
              </a:ext>
            </a:extLst>
          </p:cNvPr>
          <p:cNvSpPr/>
          <p:nvPr/>
        </p:nvSpPr>
        <p:spPr>
          <a:xfrm>
            <a:off x="777256" y="3063834"/>
            <a:ext cx="1403684" cy="125930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id="{6B01027E-AC40-421C-8979-0DC84CFB2BB2}"/>
              </a:ext>
            </a:extLst>
          </p:cNvPr>
          <p:cNvSpPr/>
          <p:nvPr/>
        </p:nvSpPr>
        <p:spPr>
          <a:xfrm>
            <a:off x="2338139" y="3063834"/>
            <a:ext cx="1403684" cy="125930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id="{CA123684-F7DC-4B33-862D-612B9E4BC1CC}"/>
              </a:ext>
            </a:extLst>
          </p:cNvPr>
          <p:cNvSpPr/>
          <p:nvPr/>
        </p:nvSpPr>
        <p:spPr>
          <a:xfrm>
            <a:off x="3890212" y="3052880"/>
            <a:ext cx="1403684" cy="125930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id="{656D804E-6EA2-4DA4-BAA6-964F634B9C05}"/>
              </a:ext>
            </a:extLst>
          </p:cNvPr>
          <p:cNvSpPr/>
          <p:nvPr/>
        </p:nvSpPr>
        <p:spPr>
          <a:xfrm>
            <a:off x="6996363" y="3052880"/>
            <a:ext cx="1403684" cy="125930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Овал 25">
            <a:extLst>
              <a:ext uri="{FF2B5EF4-FFF2-40B4-BE49-F238E27FC236}">
                <a16:creationId xmlns:a16="http://schemas.microsoft.com/office/drawing/2014/main" id="{61DB7CAC-640D-46BD-AE74-DB6CDAB51B54}"/>
              </a:ext>
            </a:extLst>
          </p:cNvPr>
          <p:cNvSpPr/>
          <p:nvPr/>
        </p:nvSpPr>
        <p:spPr>
          <a:xfrm>
            <a:off x="5451095" y="3063834"/>
            <a:ext cx="1403684" cy="125930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94868D9-B2A2-412E-8C8F-D25282BEEB1B}"/>
              </a:ext>
            </a:extLst>
          </p:cNvPr>
          <p:cNvSpPr txBox="1"/>
          <p:nvPr/>
        </p:nvSpPr>
        <p:spPr>
          <a:xfrm>
            <a:off x="720406" y="1802175"/>
            <a:ext cx="154526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Состоящие на профилактических учётах</a:t>
            </a:r>
          </a:p>
          <a:p>
            <a:pPr algn="ctr"/>
            <a:r>
              <a:rPr lang="ru-RU" sz="11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(ВКУ, ПДН, </a:t>
            </a:r>
          </a:p>
          <a:p>
            <a:pPr algn="ctr"/>
            <a:r>
              <a:rPr lang="ru-RU" sz="11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ДЕСОП)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DF5A715-0058-4271-BC55-F7E5E824C3CE}"/>
              </a:ext>
            </a:extLst>
          </p:cNvPr>
          <p:cNvSpPr txBox="1"/>
          <p:nvPr/>
        </p:nvSpPr>
        <p:spPr>
          <a:xfrm>
            <a:off x="3874286" y="3224127"/>
            <a:ext cx="141961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испытывающие трудности в обучении и общении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14AAA9-7A63-4F4D-A35D-DF6B6EE0E2E3}"/>
              </a:ext>
            </a:extLst>
          </p:cNvPr>
          <p:cNvSpPr txBox="1"/>
          <p:nvPr/>
        </p:nvSpPr>
        <p:spPr>
          <a:xfrm>
            <a:off x="2472817" y="3497383"/>
            <a:ext cx="12994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Инвалиды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FE8A003-DA94-4F55-90B3-9945BFF838F1}"/>
              </a:ext>
            </a:extLst>
          </p:cNvPr>
          <p:cNvSpPr txBox="1"/>
          <p:nvPr/>
        </p:nvSpPr>
        <p:spPr>
          <a:xfrm>
            <a:off x="659949" y="3547616"/>
            <a:ext cx="16382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b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FF80C68-44CA-4657-BC79-154BBC95C1B9}"/>
              </a:ext>
            </a:extLst>
          </p:cNvPr>
          <p:cNvSpPr txBox="1"/>
          <p:nvPr/>
        </p:nvSpPr>
        <p:spPr>
          <a:xfrm>
            <a:off x="868836" y="3281940"/>
            <a:ext cx="12009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из семей </a:t>
            </a:r>
          </a:p>
          <a:p>
            <a:pPr algn="ctr"/>
            <a:r>
              <a:rPr lang="ru-RU" sz="1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мигрантов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B3C9CAF-4193-4B5B-836D-F7D60E9DE9D3}"/>
              </a:ext>
            </a:extLst>
          </p:cNvPr>
          <p:cNvSpPr txBox="1"/>
          <p:nvPr/>
        </p:nvSpPr>
        <p:spPr>
          <a:xfrm>
            <a:off x="6854780" y="1802175"/>
            <a:ext cx="16889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из </a:t>
            </a:r>
          </a:p>
          <a:p>
            <a:pPr algn="ctr"/>
            <a:r>
              <a:rPr lang="ru-RU" sz="105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многодетных и малообеспеченных семей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B3C9CAF-4193-4B5B-836D-F7D60E9DE9D3}"/>
              </a:ext>
            </a:extLst>
          </p:cNvPr>
          <p:cNvSpPr txBox="1"/>
          <p:nvPr/>
        </p:nvSpPr>
        <p:spPr>
          <a:xfrm>
            <a:off x="5398020" y="3312717"/>
            <a:ext cx="15323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</a:t>
            </a:r>
          </a:p>
          <a:p>
            <a:pPr algn="ctr"/>
            <a:r>
              <a:rPr lang="ru-RU" sz="10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справляющиеся  с образовательными программами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B3C9CAF-4193-4B5B-836D-F7D60E9DE9D3}"/>
              </a:ext>
            </a:extLst>
          </p:cNvPr>
          <p:cNvSpPr txBox="1"/>
          <p:nvPr/>
        </p:nvSpPr>
        <p:spPr>
          <a:xfrm>
            <a:off x="6845969" y="3312718"/>
            <a:ext cx="16977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Дети с нейродинамическими нарушениями поведения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404201" y="278594"/>
            <a:ext cx="8192868" cy="8067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2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направления работы</a:t>
            </a:r>
            <a:endParaRPr lang="ru-RU" sz="2400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детьми группы риска</a:t>
            </a:r>
          </a:p>
          <a:p>
            <a:pPr marL="0" indent="0" algn="ctr">
              <a:buNone/>
            </a:pPr>
            <a:endParaRPr lang="en-US" sz="2500" dirty="0">
              <a:solidFill>
                <a:srgbClr val="800000"/>
              </a:solidFill>
            </a:endParaRPr>
          </a:p>
        </p:txBody>
      </p:sp>
      <p:sp>
        <p:nvSpPr>
          <p:cNvPr id="4" name="Text 1"/>
          <p:cNvSpPr txBox="1"/>
          <p:nvPr/>
        </p:nvSpPr>
        <p:spPr>
          <a:xfrm>
            <a:off x="696250" y="1290772"/>
            <a:ext cx="2488500" cy="101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Диагностические методы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2"/>
          <p:cNvSpPr txBox="1"/>
          <p:nvPr/>
        </p:nvSpPr>
        <p:spPr>
          <a:xfrm>
            <a:off x="5706728" y="1908825"/>
            <a:ext cx="2756393" cy="990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Анализ полученных данных и выявление отклонений</a:t>
            </a:r>
          </a:p>
        </p:txBody>
      </p:sp>
      <p:sp>
        <p:nvSpPr>
          <p:cNvPr id="6" name="Text 3"/>
          <p:cNvSpPr txBox="1"/>
          <p:nvPr/>
        </p:nvSpPr>
        <p:spPr>
          <a:xfrm>
            <a:off x="696249" y="3135992"/>
            <a:ext cx="2488501" cy="990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Индивидуальная работа и профилактика</a:t>
            </a:r>
          </a:p>
          <a:p>
            <a:pPr marL="0" indent="0" algn="ctr">
              <a:buNone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(со студентами и родителями)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4"/>
          <p:cNvSpPr txBox="1"/>
          <p:nvPr/>
        </p:nvSpPr>
        <p:spPr>
          <a:xfrm>
            <a:off x="5840675" y="3831800"/>
            <a:ext cx="2488500" cy="990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Анализ динамики </a:t>
            </a:r>
          </a:p>
          <a:p>
            <a:pPr marL="0" indent="0" algn="ctr">
              <a:buNone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и развития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5"/>
          <p:cNvSpPr txBox="1"/>
          <p:nvPr/>
        </p:nvSpPr>
        <p:spPr>
          <a:xfrm>
            <a:off x="-900" y="4822700"/>
            <a:ext cx="53460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0" y="4822700"/>
            <a:ext cx="53460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400" dirty="0"/>
          </a:p>
        </p:txBody>
      </p:sp>
      <p:sp>
        <p:nvSpPr>
          <p:cNvPr id="6" name="Text 1"/>
          <p:cNvSpPr txBox="1"/>
          <p:nvPr/>
        </p:nvSpPr>
        <p:spPr>
          <a:xfrm>
            <a:off x="344905" y="1717705"/>
            <a:ext cx="4029820" cy="287993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20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Диагностические методы</a:t>
            </a:r>
          </a:p>
          <a:p>
            <a:endParaRPr lang="ru-RU" sz="2000" b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Наблюдение и мониторинг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– метод, который используется при изучении внешних проявлений поведения человека, по которым можно составить представление о нем;</a:t>
            </a:r>
          </a:p>
          <a:p>
            <a:r>
              <a:rPr lang="ru-RU" sz="1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Беседа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– в социальной диагностике – метод получения и корректировки информации на основе вербальной коммуникации;</a:t>
            </a:r>
          </a:p>
          <a:p>
            <a:r>
              <a:rPr lang="ru-RU" sz="1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Опрос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– устный и письменный (анкетирование);</a:t>
            </a:r>
          </a:p>
          <a:p>
            <a:r>
              <a:rPr lang="ru-RU" sz="1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Анкетирование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– метод сбора статистического материала путем формализованного опроса диагностируемых;</a:t>
            </a:r>
          </a:p>
          <a:p>
            <a:r>
              <a:rPr lang="ru-RU" sz="14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Тестирование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– специализированный метод диагностического обследования, с помощью которого можно получать количественную и качественную характеристику изучаемого явления.</a:t>
            </a:r>
          </a:p>
          <a:p>
            <a:r>
              <a:rPr lang="en-US" sz="2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8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5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E0FB6AA-C128-41DB-841E-FE45FA6C626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740" t="14317" r="34377" b="13576"/>
          <a:stretch/>
        </p:blipFill>
        <p:spPr>
          <a:xfrm>
            <a:off x="4477996" y="0"/>
            <a:ext cx="4666004" cy="513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649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0" y="4822700"/>
            <a:ext cx="53460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400" dirty="0"/>
          </a:p>
        </p:txBody>
      </p:sp>
      <p:sp>
        <p:nvSpPr>
          <p:cNvPr id="6" name="Text 1"/>
          <p:cNvSpPr txBox="1"/>
          <p:nvPr/>
        </p:nvSpPr>
        <p:spPr>
          <a:xfrm>
            <a:off x="4672898" y="1891975"/>
            <a:ext cx="4029820" cy="30850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20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 полученных данных и выявление отклонений</a:t>
            </a:r>
          </a:p>
          <a:p>
            <a:endParaRPr lang="ru-RU" sz="2400" b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При анализе данных важно уделить внимание стабильным тенденциям и серьёзным отклонениям. Необходимо выявить конкретную закономерность и подчеркнуть её влияние на деятельность студента.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На первом этапе важно выделить студентов «группы риска». После проведения анализа результатов первичной диагностики первокурсников мы</a:t>
            </a: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Проводятся индивидуальные беседы с классными руководителями, дополняя сведения о студентах педагогическими наблюдениями, в результате чего и выделяются студенты, требующие особого внимания и контроля.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2000" dirty="0">
              <a:solidFill>
                <a:srgbClr val="800000"/>
              </a:solidFill>
              <a:latin typeface="Arial" panose="020B0604020202020204" pitchFamily="34" charset="0"/>
              <a:ea typeface="Arial" pitchFamily="34" charset="-122"/>
              <a:cs typeface="Arial" panose="020B0604020202020204" pitchFamily="34" charset="0"/>
            </a:endParaRPr>
          </a:p>
          <a:p>
            <a:r>
              <a:rPr lang="en-US" sz="2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8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5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CB62C9-E3FA-47CE-80B2-5E08F1ADD13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390" t="28937" r="47919" b="26701"/>
          <a:stretch/>
        </p:blipFill>
        <p:spPr>
          <a:xfrm>
            <a:off x="0" y="-12190"/>
            <a:ext cx="447110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196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0" y="4822700"/>
            <a:ext cx="53460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400" dirty="0"/>
          </a:p>
        </p:txBody>
      </p:sp>
      <p:sp>
        <p:nvSpPr>
          <p:cNvPr id="6" name="Text 1"/>
          <p:cNvSpPr txBox="1"/>
          <p:nvPr/>
        </p:nvSpPr>
        <p:spPr>
          <a:xfrm>
            <a:off x="267300" y="145279"/>
            <a:ext cx="4029820" cy="252100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20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Индивидуальная работа и профилактика</a:t>
            </a:r>
          </a:p>
          <a:p>
            <a:r>
              <a:rPr lang="ru-RU" sz="20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(со студентами и родителями)</a:t>
            </a:r>
            <a:endParaRPr lang="en-US" sz="2000" b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800" b="1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5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AEA171-D3FE-4F0A-AD8C-CDF68941D377}"/>
              </a:ext>
            </a:extLst>
          </p:cNvPr>
          <p:cNvSpPr txBox="1"/>
          <p:nvPr/>
        </p:nvSpPr>
        <p:spPr>
          <a:xfrm>
            <a:off x="179462" y="1405783"/>
            <a:ext cx="411765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Индивидуальное сопровождение студентов стоящих на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внутриколледжном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учёте и учёте ПДН. Здесь используются такие формы работы, как: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Тренинг адаптации;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Индивидуальное консультирование;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Профилактические беседы;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Индивидуальные занятия с психологом;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Проводя работу с детьми «группы риска», необходимо параллельно вести работу с семьей, т.е. необходимо проводить индивидуальное консультирование родителей по вопросам организации жизни и обеспечения здоровья, по проблемам воспитания.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4E98D59-0AF5-482E-A285-FA50A0E330D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257" t="13984" r="39612" b="13243"/>
          <a:stretch/>
        </p:blipFill>
        <p:spPr>
          <a:xfrm>
            <a:off x="4742916" y="0"/>
            <a:ext cx="440108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3841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4340100" y="947675"/>
            <a:ext cx="4479600" cy="3619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Поддержка педагогов
</a:t>
            </a:r>
            <a:r>
              <a:rPr lang="en-US" sz="1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Активное участие в воспитательном процессе</a:t>
            </a:r>
            <a:r>
              <a:rPr lang="en-US" sz="15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00" dirty="0">
                <a:latin typeface="Arial" pitchFamily="34" charset="0"/>
                <a:ea typeface="Arial" pitchFamily="34" charset="-122"/>
                <a:cs typeface="Arial" pitchFamily="34" charset="-120"/>
              </a:rPr>
              <a:t>Педагоги играют ключевую роль в формировании безопасной среды для детей группы риска. Они должны активно участвовать в наблюдении и взаимодействии с такими детьми.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ru-RU" sz="1200" dirty="0">
              <a:solidFill>
                <a:srgbClr val="000000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l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Разработка и внедрение </a:t>
            </a:r>
            <a:r>
              <a:rPr lang="en-US" sz="1500" b="1" dirty="0" err="1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профилактических</a:t>
            </a:r>
            <a:r>
              <a:rPr lang="en-US" sz="1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500" b="1" dirty="0" err="1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программ</a:t>
            </a:r>
            <a:r>
              <a:rPr lang="ru-RU" sz="1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воспитания</a:t>
            </a:r>
            <a:r>
              <a:rPr lang="en-US" sz="15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00" dirty="0">
                <a:latin typeface="Arial" pitchFamily="34" charset="0"/>
                <a:ea typeface="Arial" pitchFamily="34" charset="-122"/>
                <a:cs typeface="Arial" pitchFamily="34" charset="-120"/>
              </a:rPr>
              <a:t>Учителя должны разрабатывать индивидуальные планы и участвовать в программах, направленных на предотвращение отклоняющегося поведения, создавая условия для развития и обучения детей.</a:t>
            </a:r>
            <a:endParaRPr lang="en-US" sz="2500" dirty="0"/>
          </a:p>
        </p:txBody>
      </p:sp>
      <p:sp>
        <p:nvSpPr>
          <p:cNvPr id="6" name="Text 1"/>
          <p:cNvSpPr txBox="1"/>
          <p:nvPr/>
        </p:nvSpPr>
        <p:spPr>
          <a:xfrm>
            <a:off x="8610300" y="4822700"/>
            <a:ext cx="53460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4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8DA3587-9BF9-492E-992C-E85965A2999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508" t="5458" r="36842" b="10799"/>
          <a:stretch/>
        </p:blipFill>
        <p:spPr>
          <a:xfrm>
            <a:off x="0" y="0"/>
            <a:ext cx="4146884" cy="513131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8050" y="1522061"/>
            <a:ext cx="4893674" cy="2357536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237650" y="1393197"/>
            <a:ext cx="3770400" cy="248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Таблица сравнивает эффективность различных методов профилактической работы.
Межведомственное взаимодействие наиболее эффективно, но требует значительных ресурсов.</a:t>
            </a:r>
            <a:endParaRPr lang="en-US" sz="1400" dirty="0"/>
          </a:p>
        </p:txBody>
      </p:sp>
      <p:sp>
        <p:nvSpPr>
          <p:cNvPr id="4" name="Text 1"/>
          <p:cNvSpPr txBox="1"/>
          <p:nvPr/>
        </p:nvSpPr>
        <p:spPr>
          <a:xfrm>
            <a:off x="1024955" y="376450"/>
            <a:ext cx="7094100" cy="569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Сравнение методов профилактики</a:t>
            </a:r>
            <a:endParaRPr lang="en-US" sz="2500" dirty="0">
              <a:solidFill>
                <a:srgbClr val="800000"/>
              </a:solidFill>
            </a:endParaRPr>
          </a:p>
        </p:txBody>
      </p:sp>
      <p:sp>
        <p:nvSpPr>
          <p:cNvPr id="5" name="Text 2"/>
          <p:cNvSpPr txBox="1"/>
          <p:nvPr/>
        </p:nvSpPr>
        <p:spPr>
          <a:xfrm>
            <a:off x="4415625" y="4797275"/>
            <a:ext cx="45621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i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Исследования российских образовательных институтов</a:t>
            </a:r>
            <a:endParaRPr lang="en-US" sz="1000" dirty="0"/>
          </a:p>
        </p:txBody>
      </p:sp>
      <p:sp>
        <p:nvSpPr>
          <p:cNvPr id="6" name="Text 3"/>
          <p:cNvSpPr txBox="1"/>
          <p:nvPr/>
        </p:nvSpPr>
        <p:spPr>
          <a:xfrm>
            <a:off x="0" y="4822700"/>
            <a:ext cx="53460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609300" y="105875"/>
            <a:ext cx="7798500" cy="7782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25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ШТАБ </a:t>
            </a:r>
          </a:p>
          <a:p>
            <a:pPr marL="0" indent="0" algn="ctr">
              <a:buNone/>
            </a:pPr>
            <a:r>
              <a:rPr lang="ru-RU" sz="25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Воспитательной работы</a:t>
            </a:r>
            <a:endParaRPr lang="en-US" sz="2500" b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5"/>
          <p:cNvSpPr txBox="1"/>
          <p:nvPr/>
        </p:nvSpPr>
        <p:spPr>
          <a:xfrm>
            <a:off x="-900" y="4822700"/>
            <a:ext cx="53460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1400" dirty="0"/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3AA95DF5-4568-4DBF-8A3A-0435D140B93E}"/>
              </a:ext>
            </a:extLst>
          </p:cNvPr>
          <p:cNvSpPr/>
          <p:nvPr/>
        </p:nvSpPr>
        <p:spPr>
          <a:xfrm>
            <a:off x="3396953" y="2494838"/>
            <a:ext cx="2350094" cy="863125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6E1A0B49-6C53-4C67-9CEB-8121FF512645}"/>
              </a:ext>
            </a:extLst>
          </p:cNvPr>
          <p:cNvSpPr/>
          <p:nvPr/>
        </p:nvSpPr>
        <p:spPr>
          <a:xfrm>
            <a:off x="274206" y="1180621"/>
            <a:ext cx="2350094" cy="863125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492DC9CF-BB2E-4EF8-B871-B68AD73DA05A}"/>
              </a:ext>
            </a:extLst>
          </p:cNvPr>
          <p:cNvSpPr/>
          <p:nvPr/>
        </p:nvSpPr>
        <p:spPr>
          <a:xfrm>
            <a:off x="6519700" y="1180622"/>
            <a:ext cx="2350094" cy="863125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8E2EB586-28D7-443C-AB9A-C0B86D17BE26}"/>
              </a:ext>
            </a:extLst>
          </p:cNvPr>
          <p:cNvSpPr/>
          <p:nvPr/>
        </p:nvSpPr>
        <p:spPr>
          <a:xfrm>
            <a:off x="6519701" y="3785996"/>
            <a:ext cx="2350094" cy="863125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9961CAB8-8267-4002-AFD0-CB3CBF55D5A2}"/>
              </a:ext>
            </a:extLst>
          </p:cNvPr>
          <p:cNvSpPr/>
          <p:nvPr/>
        </p:nvSpPr>
        <p:spPr>
          <a:xfrm>
            <a:off x="274206" y="3785997"/>
            <a:ext cx="2350094" cy="863125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5054A89-373F-4EDC-8B4E-42D7987957CC}"/>
              </a:ext>
            </a:extLst>
          </p:cNvPr>
          <p:cNvSpPr txBox="1"/>
          <p:nvPr/>
        </p:nvSpPr>
        <p:spPr>
          <a:xfrm>
            <a:off x="3589234" y="2649196"/>
            <a:ext cx="1914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Заместитель директора по ВР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C6DA8D83-D94F-4AF3-B21D-82FB50D6F18F}"/>
              </a:ext>
            </a:extLst>
          </p:cNvPr>
          <p:cNvSpPr/>
          <p:nvPr/>
        </p:nvSpPr>
        <p:spPr>
          <a:xfrm>
            <a:off x="398491" y="1196684"/>
            <a:ext cx="21015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Классные руководители и воспитатели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CDD5C44-A05C-4D84-A32E-45577C1A3A48}"/>
              </a:ext>
            </a:extLst>
          </p:cNvPr>
          <p:cNvSpPr txBox="1"/>
          <p:nvPr/>
        </p:nvSpPr>
        <p:spPr>
          <a:xfrm>
            <a:off x="6737618" y="1416704"/>
            <a:ext cx="19142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Педагоги ДО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E0015B1-D6DB-41BF-B571-A8272C0523E7}"/>
              </a:ext>
            </a:extLst>
          </p:cNvPr>
          <p:cNvSpPr txBox="1"/>
          <p:nvPr/>
        </p:nvSpPr>
        <p:spPr>
          <a:xfrm>
            <a:off x="492124" y="3818125"/>
            <a:ext cx="19142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Руководители ССК, педагоги ФВ и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ОБиЗР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FD24A0A-C90C-41E5-A2BB-C98BA0306166}"/>
              </a:ext>
            </a:extLst>
          </p:cNvPr>
          <p:cNvSpPr txBox="1"/>
          <p:nvPr/>
        </p:nvSpPr>
        <p:spPr>
          <a:xfrm>
            <a:off x="6737618" y="4048281"/>
            <a:ext cx="19142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Библиотекарь</a:t>
            </a:r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5950FD6D-6268-44FC-B31C-A2B95120FB39}"/>
              </a:ext>
            </a:extLst>
          </p:cNvPr>
          <p:cNvSpPr/>
          <p:nvPr/>
        </p:nvSpPr>
        <p:spPr>
          <a:xfrm>
            <a:off x="3396953" y="1196684"/>
            <a:ext cx="2350093" cy="84706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id="{38FD849B-732B-4FF9-B081-137A1E9404C0}"/>
              </a:ext>
            </a:extLst>
          </p:cNvPr>
          <p:cNvSpPr/>
          <p:nvPr/>
        </p:nvSpPr>
        <p:spPr>
          <a:xfrm>
            <a:off x="6519702" y="2476125"/>
            <a:ext cx="2350093" cy="84706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id="{C4C18697-4925-4E66-BCD3-CCC8F9F92AF7}"/>
              </a:ext>
            </a:extLst>
          </p:cNvPr>
          <p:cNvSpPr/>
          <p:nvPr/>
        </p:nvSpPr>
        <p:spPr>
          <a:xfrm>
            <a:off x="266400" y="2532233"/>
            <a:ext cx="2350093" cy="84706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id="{A658CCB4-DB1E-48AA-B329-4802A202A7B3}"/>
              </a:ext>
            </a:extLst>
          </p:cNvPr>
          <p:cNvSpPr/>
          <p:nvPr/>
        </p:nvSpPr>
        <p:spPr>
          <a:xfrm>
            <a:off x="3396954" y="3818125"/>
            <a:ext cx="2350093" cy="84706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7F43647-235A-47A1-8567-B0CBAF4392EE}"/>
              </a:ext>
            </a:extLst>
          </p:cNvPr>
          <p:cNvSpPr txBox="1"/>
          <p:nvPr/>
        </p:nvSpPr>
        <p:spPr>
          <a:xfrm>
            <a:off x="3614871" y="1314619"/>
            <a:ext cx="1914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Педагог-психолог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6113463-9118-4E95-982E-057C1D4CFF2A}"/>
              </a:ext>
            </a:extLst>
          </p:cNvPr>
          <p:cNvSpPr txBox="1"/>
          <p:nvPr/>
        </p:nvSpPr>
        <p:spPr>
          <a:xfrm>
            <a:off x="429426" y="2639400"/>
            <a:ext cx="1914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Советник директора по ВР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0D8CB19-C4AF-46DA-BAD1-A819C5EB2AF9}"/>
              </a:ext>
            </a:extLst>
          </p:cNvPr>
          <p:cNvSpPr txBox="1"/>
          <p:nvPr/>
        </p:nvSpPr>
        <p:spPr>
          <a:xfrm>
            <a:off x="3589234" y="3938030"/>
            <a:ext cx="1914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Социальный педагог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D64A2B8-0F41-4DD1-85A5-2B0D3944EDEE}"/>
              </a:ext>
            </a:extLst>
          </p:cNvPr>
          <p:cNvSpPr txBox="1"/>
          <p:nvPr/>
        </p:nvSpPr>
        <p:spPr>
          <a:xfrm>
            <a:off x="6737618" y="2598095"/>
            <a:ext cx="1914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Педагоги организаторы</a:t>
            </a:r>
          </a:p>
        </p:txBody>
      </p:sp>
      <p:sp>
        <p:nvSpPr>
          <p:cNvPr id="30" name="Стрелка: вправо 29">
            <a:extLst>
              <a:ext uri="{FF2B5EF4-FFF2-40B4-BE49-F238E27FC236}">
                <a16:creationId xmlns:a16="http://schemas.microsoft.com/office/drawing/2014/main" id="{7F002872-D979-4F96-8F36-8C5D56140FFB}"/>
              </a:ext>
            </a:extLst>
          </p:cNvPr>
          <p:cNvSpPr/>
          <p:nvPr/>
        </p:nvSpPr>
        <p:spPr>
          <a:xfrm rot="16200000">
            <a:off x="4407483" y="2180216"/>
            <a:ext cx="371217" cy="169083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: вправо 30">
            <a:extLst>
              <a:ext uri="{FF2B5EF4-FFF2-40B4-BE49-F238E27FC236}">
                <a16:creationId xmlns:a16="http://schemas.microsoft.com/office/drawing/2014/main" id="{AA295040-E57D-4005-A723-079DA885EDE5}"/>
              </a:ext>
            </a:extLst>
          </p:cNvPr>
          <p:cNvSpPr/>
          <p:nvPr/>
        </p:nvSpPr>
        <p:spPr>
          <a:xfrm rot="10800000">
            <a:off x="2817212" y="2815114"/>
            <a:ext cx="371217" cy="169083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: вправо 31">
            <a:extLst>
              <a:ext uri="{FF2B5EF4-FFF2-40B4-BE49-F238E27FC236}">
                <a16:creationId xmlns:a16="http://schemas.microsoft.com/office/drawing/2014/main" id="{6D5F0579-CDD7-4E69-8F2D-AE3C941E54B9}"/>
              </a:ext>
            </a:extLst>
          </p:cNvPr>
          <p:cNvSpPr/>
          <p:nvPr/>
        </p:nvSpPr>
        <p:spPr>
          <a:xfrm rot="5400000">
            <a:off x="4407483" y="3505953"/>
            <a:ext cx="371217" cy="169083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: вправо 32">
            <a:extLst>
              <a:ext uri="{FF2B5EF4-FFF2-40B4-BE49-F238E27FC236}">
                <a16:creationId xmlns:a16="http://schemas.microsoft.com/office/drawing/2014/main" id="{33FF09E8-D592-4505-98AD-9C5AA1F61E53}"/>
              </a:ext>
            </a:extLst>
          </p:cNvPr>
          <p:cNvSpPr/>
          <p:nvPr/>
        </p:nvSpPr>
        <p:spPr>
          <a:xfrm>
            <a:off x="5883818" y="2805940"/>
            <a:ext cx="371217" cy="169083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: вправо 33">
            <a:extLst>
              <a:ext uri="{FF2B5EF4-FFF2-40B4-BE49-F238E27FC236}">
                <a16:creationId xmlns:a16="http://schemas.microsoft.com/office/drawing/2014/main" id="{223CEDE0-856E-4B4A-8429-89CB3ED916B5}"/>
              </a:ext>
            </a:extLst>
          </p:cNvPr>
          <p:cNvSpPr/>
          <p:nvPr/>
        </p:nvSpPr>
        <p:spPr>
          <a:xfrm rot="19798023">
            <a:off x="5645980" y="2199696"/>
            <a:ext cx="371217" cy="169083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трелка: вправо 34">
            <a:extLst>
              <a:ext uri="{FF2B5EF4-FFF2-40B4-BE49-F238E27FC236}">
                <a16:creationId xmlns:a16="http://schemas.microsoft.com/office/drawing/2014/main" id="{509F4E80-F03B-488A-9470-13DA80BA99DE}"/>
              </a:ext>
            </a:extLst>
          </p:cNvPr>
          <p:cNvSpPr/>
          <p:nvPr/>
        </p:nvSpPr>
        <p:spPr>
          <a:xfrm rot="12682977">
            <a:off x="3169507" y="2196954"/>
            <a:ext cx="371217" cy="169083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: вправо 35">
            <a:extLst>
              <a:ext uri="{FF2B5EF4-FFF2-40B4-BE49-F238E27FC236}">
                <a16:creationId xmlns:a16="http://schemas.microsoft.com/office/drawing/2014/main" id="{FD05ACE2-B0FB-4201-A8C2-2FE78E6360DF}"/>
              </a:ext>
            </a:extLst>
          </p:cNvPr>
          <p:cNvSpPr/>
          <p:nvPr/>
        </p:nvSpPr>
        <p:spPr>
          <a:xfrm rot="8965978">
            <a:off x="3165798" y="3496218"/>
            <a:ext cx="371217" cy="169083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трелка: вправо 36">
            <a:extLst>
              <a:ext uri="{FF2B5EF4-FFF2-40B4-BE49-F238E27FC236}">
                <a16:creationId xmlns:a16="http://schemas.microsoft.com/office/drawing/2014/main" id="{51AFEFB7-9A9D-435C-A2E4-B4B68F5621D3}"/>
              </a:ext>
            </a:extLst>
          </p:cNvPr>
          <p:cNvSpPr/>
          <p:nvPr/>
        </p:nvSpPr>
        <p:spPr>
          <a:xfrm rot="1816904">
            <a:off x="5657882" y="3487015"/>
            <a:ext cx="371217" cy="169083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/>
          <p:cNvSpPr txBox="1"/>
          <p:nvPr/>
        </p:nvSpPr>
        <p:spPr>
          <a:xfrm>
            <a:off x="1024955" y="247125"/>
            <a:ext cx="7094100" cy="7795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2500" b="1" dirty="0">
                <a:solidFill>
                  <a:srgbClr val="800000"/>
                </a:solidFill>
                <a:latin typeface="Arial" pitchFamily="34" charset="0"/>
                <a:cs typeface="Arial" pitchFamily="34" charset="-120"/>
              </a:rPr>
              <a:t>Анализ численности студентов, стоящих на учёте ПДН и ВКУ</a:t>
            </a:r>
          </a:p>
          <a:p>
            <a:pPr marL="0" indent="0" algn="ctr">
              <a:buNone/>
            </a:pPr>
            <a:endParaRPr lang="en-US" sz="2500" dirty="0">
              <a:solidFill>
                <a:srgbClr val="800000"/>
              </a:solidFill>
            </a:endParaRPr>
          </a:p>
        </p:txBody>
      </p:sp>
      <p:sp>
        <p:nvSpPr>
          <p:cNvPr id="5" name="Text 2"/>
          <p:cNvSpPr txBox="1"/>
          <p:nvPr/>
        </p:nvSpPr>
        <p:spPr>
          <a:xfrm>
            <a:off x="0" y="4822700"/>
            <a:ext cx="53460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4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0EF8012-2035-42D6-A70B-FC67D17123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825" t="13880" r="19913" b="12359"/>
          <a:stretch/>
        </p:blipFill>
        <p:spPr>
          <a:xfrm>
            <a:off x="1560112" y="829631"/>
            <a:ext cx="6023775" cy="4147374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59F6D0C-34B6-4695-BBE4-B801DF77F884}"/>
              </a:ext>
            </a:extLst>
          </p:cNvPr>
          <p:cNvSpPr/>
          <p:nvPr/>
        </p:nvSpPr>
        <p:spPr>
          <a:xfrm>
            <a:off x="7299214" y="1443788"/>
            <a:ext cx="242632" cy="2940205"/>
          </a:xfrm>
          <a:prstGeom prst="rect">
            <a:avLst/>
          </a:prstGeom>
          <a:solidFill>
            <a:srgbClr val="0000E6"/>
          </a:solidFill>
          <a:ln>
            <a:solidFill>
              <a:srgbClr val="0000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/>
          <p:cNvSpPr txBox="1"/>
          <p:nvPr/>
        </p:nvSpPr>
        <p:spPr>
          <a:xfrm>
            <a:off x="1024955" y="247125"/>
            <a:ext cx="7094100" cy="7795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2500" b="1" dirty="0">
                <a:solidFill>
                  <a:srgbClr val="800000"/>
                </a:solidFill>
                <a:latin typeface="Arial" pitchFamily="34" charset="0"/>
                <a:cs typeface="Arial" pitchFamily="34" charset="-120"/>
              </a:rPr>
              <a:t>Анализ причин постановки студентов на учёт ПДН за 2024-2025 учебный год</a:t>
            </a:r>
          </a:p>
          <a:p>
            <a:pPr marL="0" indent="0" algn="ctr">
              <a:buNone/>
            </a:pPr>
            <a:endParaRPr lang="en-US" sz="2500" dirty="0">
              <a:solidFill>
                <a:srgbClr val="800000"/>
              </a:solidFill>
            </a:endParaRPr>
          </a:p>
        </p:txBody>
      </p:sp>
      <p:sp>
        <p:nvSpPr>
          <p:cNvPr id="5" name="Text 2"/>
          <p:cNvSpPr txBox="1"/>
          <p:nvPr/>
        </p:nvSpPr>
        <p:spPr>
          <a:xfrm>
            <a:off x="0" y="4822700"/>
            <a:ext cx="53460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4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704BE40-B20E-46BD-A3D4-8194245862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183" b="12422"/>
          <a:stretch/>
        </p:blipFill>
        <p:spPr>
          <a:xfrm>
            <a:off x="1613735" y="933967"/>
            <a:ext cx="5916529" cy="410581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78DAA74-4E84-469D-95B9-FC0A817F9740}"/>
              </a:ext>
            </a:extLst>
          </p:cNvPr>
          <p:cNvSpPr txBox="1"/>
          <p:nvPr/>
        </p:nvSpPr>
        <p:spPr>
          <a:xfrm>
            <a:off x="3104147" y="1357825"/>
            <a:ext cx="280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12874D-E8B3-4F0C-83CA-8620513D159F}"/>
              </a:ext>
            </a:extLst>
          </p:cNvPr>
          <p:cNvSpPr txBox="1"/>
          <p:nvPr/>
        </p:nvSpPr>
        <p:spPr>
          <a:xfrm>
            <a:off x="2529020" y="1638562"/>
            <a:ext cx="280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307102-C3EB-45E9-BF31-1270540E9D4E}"/>
              </a:ext>
            </a:extLst>
          </p:cNvPr>
          <p:cNvSpPr txBox="1"/>
          <p:nvPr/>
        </p:nvSpPr>
        <p:spPr>
          <a:xfrm>
            <a:off x="3973664" y="1453896"/>
            <a:ext cx="280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E2FE4E-8BD4-4975-B218-9ACD2D42A789}"/>
              </a:ext>
            </a:extLst>
          </p:cNvPr>
          <p:cNvSpPr txBox="1"/>
          <p:nvPr/>
        </p:nvSpPr>
        <p:spPr>
          <a:xfrm>
            <a:off x="2119061" y="2848573"/>
            <a:ext cx="280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E81696C-E19C-407B-9FB0-C6ECB93A6BC2}"/>
              </a:ext>
            </a:extLst>
          </p:cNvPr>
          <p:cNvSpPr txBox="1"/>
          <p:nvPr/>
        </p:nvSpPr>
        <p:spPr>
          <a:xfrm>
            <a:off x="3549315" y="3840201"/>
            <a:ext cx="280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4A9AD6-4DCC-4D09-A900-FFF7B89F4C5A}"/>
              </a:ext>
            </a:extLst>
          </p:cNvPr>
          <p:cNvSpPr txBox="1"/>
          <p:nvPr/>
        </p:nvSpPr>
        <p:spPr>
          <a:xfrm>
            <a:off x="4684294" y="2617543"/>
            <a:ext cx="280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904654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/>
          <p:cNvSpPr txBox="1"/>
          <p:nvPr/>
        </p:nvSpPr>
        <p:spPr>
          <a:xfrm>
            <a:off x="1024955" y="247125"/>
            <a:ext cx="7094100" cy="7795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2500" b="1" dirty="0">
                <a:solidFill>
                  <a:srgbClr val="800000"/>
                </a:solidFill>
                <a:latin typeface="Arial" pitchFamily="34" charset="0"/>
                <a:cs typeface="Arial" pitchFamily="34" charset="-120"/>
              </a:rPr>
              <a:t>Анализ причин постановки студентов на ВКУ за 2024-2025 учебный год</a:t>
            </a:r>
          </a:p>
          <a:p>
            <a:pPr marL="0" indent="0" algn="ctr">
              <a:buNone/>
            </a:pPr>
            <a:endParaRPr lang="en-US" sz="2500" dirty="0">
              <a:solidFill>
                <a:srgbClr val="800000"/>
              </a:solidFill>
            </a:endParaRPr>
          </a:p>
        </p:txBody>
      </p:sp>
      <p:sp>
        <p:nvSpPr>
          <p:cNvPr id="5" name="Text 2"/>
          <p:cNvSpPr txBox="1"/>
          <p:nvPr/>
        </p:nvSpPr>
        <p:spPr>
          <a:xfrm>
            <a:off x="0" y="4822700"/>
            <a:ext cx="534600" cy="308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6B4D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3F43AB1-2EB4-4F63-ACD5-F406B6AEFC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944" b="11942"/>
          <a:stretch/>
        </p:blipFill>
        <p:spPr>
          <a:xfrm>
            <a:off x="1679515" y="922946"/>
            <a:ext cx="5784969" cy="40560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FE30D8F-6F7B-4EDE-A8AA-85850815F6A8}"/>
              </a:ext>
            </a:extLst>
          </p:cNvPr>
          <p:cNvSpPr txBox="1"/>
          <p:nvPr/>
        </p:nvSpPr>
        <p:spPr>
          <a:xfrm>
            <a:off x="2963778" y="1702516"/>
            <a:ext cx="280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A5DFDE-1F40-4F6A-AE98-39F9C88000CE}"/>
              </a:ext>
            </a:extLst>
          </p:cNvPr>
          <p:cNvSpPr txBox="1"/>
          <p:nvPr/>
        </p:nvSpPr>
        <p:spPr>
          <a:xfrm>
            <a:off x="2823409" y="3697948"/>
            <a:ext cx="280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11F69D-4CED-4470-8740-5D9D3E164741}"/>
              </a:ext>
            </a:extLst>
          </p:cNvPr>
          <p:cNvSpPr txBox="1"/>
          <p:nvPr/>
        </p:nvSpPr>
        <p:spPr>
          <a:xfrm>
            <a:off x="4431630" y="2208310"/>
            <a:ext cx="280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4ED54A-0C93-4218-8334-395FF739E2A4}"/>
              </a:ext>
            </a:extLst>
          </p:cNvPr>
          <p:cNvSpPr txBox="1"/>
          <p:nvPr/>
        </p:nvSpPr>
        <p:spPr>
          <a:xfrm>
            <a:off x="4055806" y="3697948"/>
            <a:ext cx="280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14442F-DD6C-4C78-8DF1-E7C59E1DB580}"/>
              </a:ext>
            </a:extLst>
          </p:cNvPr>
          <p:cNvSpPr txBox="1"/>
          <p:nvPr/>
        </p:nvSpPr>
        <p:spPr>
          <a:xfrm>
            <a:off x="2206688" y="2543993"/>
            <a:ext cx="280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5143635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8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586450" y="1258750"/>
            <a:ext cx="6589200" cy="3223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8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Заключение по работе с детьми группы риска
</a:t>
            </a:r>
            <a:r>
              <a:rPr lang="en-US" sz="32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5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Эффективная профилактика основывается на межведомственном сотрудничестве и индивидуальном подходе, снимая барьеры и создавая благоприятные условия для развития.</a:t>
            </a:r>
            <a:endParaRPr lang="en-US" sz="3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665</Words>
  <Application>Microsoft Office PowerPoint</Application>
  <PresentationFormat>Экран (16:9)</PresentationFormat>
  <Paragraphs>126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10</cp:revision>
  <dcterms:created xsi:type="dcterms:W3CDTF">2025-03-29T07:14:09Z</dcterms:created>
  <dcterms:modified xsi:type="dcterms:W3CDTF">2025-04-02T10:47:40Z</dcterms:modified>
</cp:coreProperties>
</file>