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85" r:id="rId7"/>
    <p:sldId id="268" r:id="rId8"/>
    <p:sldId id="267" r:id="rId9"/>
    <p:sldId id="266" r:id="rId10"/>
    <p:sldId id="269" r:id="rId11"/>
    <p:sldId id="270" r:id="rId12"/>
    <p:sldId id="271" r:id="rId13"/>
    <p:sldId id="261" r:id="rId14"/>
    <p:sldId id="262" r:id="rId15"/>
    <p:sldId id="263" r:id="rId16"/>
    <p:sldId id="264" r:id="rId17"/>
    <p:sldId id="265"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F2E"/>
    <a:srgbClr val="00153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05" autoAdjust="0"/>
    <p:restoredTop sz="94660"/>
  </p:normalViewPr>
  <p:slideViewPr>
    <p:cSldViewPr>
      <p:cViewPr varScale="1">
        <p:scale>
          <a:sx n="78" d="100"/>
          <a:sy n="78" d="100"/>
        </p:scale>
        <p:origin x="-108" y="-1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01.12.2020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33.jpeg"/><Relationship Id="rId4" Type="http://schemas.openxmlformats.org/officeDocument/2006/relationships/image" Target="../media/image32.jpeg"/></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5" Type="http://schemas.openxmlformats.org/officeDocument/2006/relationships/image" Target="../media/image37.jpeg"/><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2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 Id="rId5" Type="http://schemas.openxmlformats.org/officeDocument/2006/relationships/image" Target="../media/image45.jpeg"/><Relationship Id="rId4" Type="http://schemas.openxmlformats.org/officeDocument/2006/relationships/image" Target="../media/image44.jpeg"/></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a:off x="1371600" y="3886200"/>
            <a:ext cx="7272366" cy="2686072"/>
          </a:xfrm>
        </p:spPr>
        <p:txBody>
          <a:bodyPr>
            <a:normAutofit/>
          </a:bodyPr>
          <a:lstStyle/>
          <a:p>
            <a:pPr algn="r"/>
            <a:r>
              <a:rPr lang="ru-RU" b="1" i="1" dirty="0" smtClean="0">
                <a:solidFill>
                  <a:srgbClr val="000F2E"/>
                </a:solidFill>
                <a:latin typeface="Times New Roman" pitchFamily="18" charset="0"/>
                <a:cs typeface="Times New Roman" pitchFamily="18" charset="0"/>
              </a:rPr>
              <a:t>Презентацию подготовила</a:t>
            </a:r>
          </a:p>
          <a:p>
            <a:pPr algn="r"/>
            <a:r>
              <a:rPr lang="ru-RU" b="1" i="1" dirty="0" smtClean="0">
                <a:solidFill>
                  <a:srgbClr val="000F2E"/>
                </a:solidFill>
                <a:latin typeface="Times New Roman" pitchFamily="18" charset="0"/>
                <a:cs typeface="Times New Roman" pitchFamily="18" charset="0"/>
              </a:rPr>
              <a:t>Воспитатель </a:t>
            </a:r>
            <a:r>
              <a:rPr lang="ru-RU" b="1" i="1" dirty="0" err="1" smtClean="0">
                <a:solidFill>
                  <a:srgbClr val="000F2E"/>
                </a:solidFill>
                <a:latin typeface="Times New Roman" pitchFamily="18" charset="0"/>
                <a:cs typeface="Times New Roman" pitchFamily="18" charset="0"/>
              </a:rPr>
              <a:t>Чепченко</a:t>
            </a:r>
            <a:r>
              <a:rPr lang="ru-RU" b="1" i="1" dirty="0" smtClean="0">
                <a:solidFill>
                  <a:srgbClr val="000F2E"/>
                </a:solidFill>
                <a:latin typeface="Times New Roman" pitchFamily="18" charset="0"/>
                <a:cs typeface="Times New Roman" pitchFamily="18" charset="0"/>
              </a:rPr>
              <a:t> Т.В.</a:t>
            </a:r>
          </a:p>
          <a:p>
            <a:pPr algn="r"/>
            <a:r>
              <a:rPr lang="ru-RU" b="1" i="1" dirty="0" smtClean="0">
                <a:solidFill>
                  <a:srgbClr val="000F2E"/>
                </a:solidFill>
                <a:latin typeface="Times New Roman" pitchFamily="18" charset="0"/>
                <a:cs typeface="Times New Roman" pitchFamily="18" charset="0"/>
              </a:rPr>
              <a:t>МБДОУ Д/с №5 г. Горячий ключ</a:t>
            </a:r>
          </a:p>
          <a:p>
            <a:pPr algn="r"/>
            <a:r>
              <a:rPr lang="ru-RU" b="1" i="1" dirty="0" smtClean="0">
                <a:solidFill>
                  <a:srgbClr val="000F2E"/>
                </a:solidFill>
                <a:latin typeface="Times New Roman" pitchFamily="18" charset="0"/>
                <a:cs typeface="Times New Roman" pitchFamily="18" charset="0"/>
              </a:rPr>
              <a:t>2019г.</a:t>
            </a: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3"/>
            <a:ext cx="7858179" cy="3071834"/>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cap="none" spc="50" dirty="0" smtClean="0">
                <a:ln w="11430"/>
                <a:solidFill>
                  <a:srgbClr val="C00000"/>
                </a:solidFill>
                <a:effectLst>
                  <a:outerShdw blurRad="76200" dist="50800" dir="5400000" algn="tl" rotWithShape="0">
                    <a:srgbClr val="000000">
                      <a:alpha val="65000"/>
                    </a:srgbClr>
                  </a:outerShdw>
                </a:effectLst>
              </a:rPr>
              <a:t>С ДНЕМ РОЖДЕНИЯ</a:t>
            </a:r>
          </a:p>
          <a:p>
            <a:pPr algn="ctr"/>
            <a:r>
              <a:rPr lang="ru-RU" sz="5400" b="1" spc="50" dirty="0" smtClean="0">
                <a:ln w="11430"/>
                <a:solidFill>
                  <a:srgbClr val="C00000"/>
                </a:solidFill>
                <a:effectLst>
                  <a:outerShdw blurRad="76200" dist="50800" dir="5400000" algn="tl" rotWithShape="0">
                    <a:srgbClr val="000000">
                      <a:alpha val="65000"/>
                    </a:srgbClr>
                  </a:outerShdw>
                </a:effectLst>
              </a:rPr>
              <a:t>ЛЮБИМЫЙ ГОРОД</a:t>
            </a: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cap="none" spc="50" dirty="0" smtClean="0">
                <a:ln w="11430"/>
                <a:solidFill>
                  <a:srgbClr val="C00000"/>
                </a:solidFill>
                <a:effectLst>
                  <a:outerShdw blurRad="76200" dist="50800" dir="5400000" algn="tl" rotWithShape="0">
                    <a:srgbClr val="000000">
                      <a:alpha val="65000"/>
                    </a:srgbClr>
                  </a:outerShdw>
                </a:effectLst>
              </a:rPr>
              <a:t>Горячему ключу</a:t>
            </a:r>
          </a:p>
          <a:p>
            <a:pPr algn="ctr"/>
            <a:r>
              <a:rPr lang="ru-RU" sz="5400" b="1" spc="50" dirty="0" smtClean="0">
                <a:ln w="11430"/>
                <a:solidFill>
                  <a:srgbClr val="C00000"/>
                </a:solidFill>
                <a:effectLst>
                  <a:outerShdw blurRad="76200" dist="50800" dir="5400000" algn="tl" rotWithShape="0">
                    <a:srgbClr val="000000">
                      <a:alpha val="65000"/>
                    </a:srgbClr>
                  </a:outerShdw>
                </a:effectLst>
              </a:rPr>
              <a:t>155 лет!</a:t>
            </a: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a:xfrm>
            <a:off x="685800" y="1142985"/>
            <a:ext cx="7772400" cy="5214974"/>
          </a:xfrm>
        </p:spPr>
        <p:txBody>
          <a:bodyPr>
            <a:noAutofit/>
          </a:bodyPr>
          <a:lstStyle/>
          <a:p>
            <a:r>
              <a:rPr lang="ru-RU" sz="4000" b="1" i="1" dirty="0" smtClean="0">
                <a:solidFill>
                  <a:srgbClr val="000F2E"/>
                </a:solidFill>
                <a:latin typeface="Times New Roman" pitchFamily="18" charset="0"/>
                <a:cs typeface="Times New Roman" pitchFamily="18" charset="0"/>
              </a:rPr>
              <a:t>Площадь, улицы, витрины, </a:t>
            </a:r>
            <a:br>
              <a:rPr lang="ru-RU" sz="4000" b="1" i="1" dirty="0" smtClean="0">
                <a:solidFill>
                  <a:srgbClr val="000F2E"/>
                </a:solidFill>
                <a:latin typeface="Times New Roman" pitchFamily="18" charset="0"/>
                <a:cs typeface="Times New Roman" pitchFamily="18" charset="0"/>
              </a:rPr>
            </a:br>
            <a:r>
              <a:rPr lang="ru-RU" sz="4000" b="1" i="1" dirty="0" smtClean="0">
                <a:solidFill>
                  <a:srgbClr val="000F2E"/>
                </a:solidFill>
                <a:latin typeface="Times New Roman" pitchFamily="18" charset="0"/>
                <a:cs typeface="Times New Roman" pitchFamily="18" charset="0"/>
              </a:rPr>
              <a:t>Светофоры, магазины, </a:t>
            </a:r>
            <a:br>
              <a:rPr lang="ru-RU" sz="4000" b="1" i="1" dirty="0" smtClean="0">
                <a:solidFill>
                  <a:srgbClr val="000F2E"/>
                </a:solidFill>
                <a:latin typeface="Times New Roman" pitchFamily="18" charset="0"/>
                <a:cs typeface="Times New Roman" pitchFamily="18" charset="0"/>
              </a:rPr>
            </a:br>
            <a:r>
              <a:rPr lang="ru-RU" sz="4000" b="1" i="1" dirty="0" smtClean="0">
                <a:solidFill>
                  <a:srgbClr val="000F2E"/>
                </a:solidFill>
                <a:latin typeface="Times New Roman" pitchFamily="18" charset="0"/>
                <a:cs typeface="Times New Roman" pitchFamily="18" charset="0"/>
              </a:rPr>
              <a:t>Я любую здесь тропинку </a:t>
            </a:r>
            <a:br>
              <a:rPr lang="ru-RU" sz="4000" b="1" i="1" dirty="0" smtClean="0">
                <a:solidFill>
                  <a:srgbClr val="000F2E"/>
                </a:solidFill>
                <a:latin typeface="Times New Roman" pitchFamily="18" charset="0"/>
                <a:cs typeface="Times New Roman" pitchFamily="18" charset="0"/>
              </a:rPr>
            </a:br>
            <a:r>
              <a:rPr lang="ru-RU" sz="4000" b="1" i="1" dirty="0" smtClean="0">
                <a:solidFill>
                  <a:srgbClr val="000F2E"/>
                </a:solidFill>
                <a:latin typeface="Times New Roman" pitchFamily="18" charset="0"/>
                <a:cs typeface="Times New Roman" pitchFamily="18" charset="0"/>
              </a:rPr>
              <a:t>Покажу вам без запинки! </a:t>
            </a:r>
            <a:br>
              <a:rPr lang="ru-RU" sz="4000" b="1" i="1" dirty="0" smtClean="0">
                <a:solidFill>
                  <a:srgbClr val="000F2E"/>
                </a:solidFill>
                <a:latin typeface="Times New Roman" pitchFamily="18" charset="0"/>
                <a:cs typeface="Times New Roman" pitchFamily="18" charset="0"/>
              </a:rPr>
            </a:br>
            <a:r>
              <a:rPr lang="ru-RU" sz="4000" b="1" i="1" dirty="0" smtClean="0">
                <a:solidFill>
                  <a:srgbClr val="000F2E"/>
                </a:solidFill>
                <a:latin typeface="Times New Roman" pitchFamily="18" charset="0"/>
                <a:cs typeface="Times New Roman" pitchFamily="18" charset="0"/>
              </a:rPr>
              <a:t>Этот город, лучший город, </a:t>
            </a:r>
            <a:br>
              <a:rPr lang="ru-RU" sz="4000" b="1" i="1" dirty="0" smtClean="0">
                <a:solidFill>
                  <a:srgbClr val="000F2E"/>
                </a:solidFill>
                <a:latin typeface="Times New Roman" pitchFamily="18" charset="0"/>
                <a:cs typeface="Times New Roman" pitchFamily="18" charset="0"/>
              </a:rPr>
            </a:br>
            <a:r>
              <a:rPr lang="ru-RU" sz="4000" b="1" i="1" dirty="0" smtClean="0">
                <a:solidFill>
                  <a:srgbClr val="000F2E"/>
                </a:solidFill>
                <a:latin typeface="Times New Roman" pitchFamily="18" charset="0"/>
                <a:cs typeface="Times New Roman" pitchFamily="18" charset="0"/>
              </a:rPr>
              <a:t>Нам с рожденья очень дорог, </a:t>
            </a:r>
            <a:br>
              <a:rPr lang="ru-RU" sz="4000" b="1" i="1" dirty="0" smtClean="0">
                <a:solidFill>
                  <a:srgbClr val="000F2E"/>
                </a:solidFill>
                <a:latin typeface="Times New Roman" pitchFamily="18" charset="0"/>
                <a:cs typeface="Times New Roman" pitchFamily="18" charset="0"/>
              </a:rPr>
            </a:br>
            <a:r>
              <a:rPr lang="ru-RU" sz="4000" b="1" i="1" dirty="0" smtClean="0">
                <a:solidFill>
                  <a:srgbClr val="000F2E"/>
                </a:solidFill>
                <a:latin typeface="Times New Roman" pitchFamily="18" charset="0"/>
                <a:cs typeface="Times New Roman" pitchFamily="18" charset="0"/>
              </a:rPr>
              <a:t>Рады мы его прославить, </a:t>
            </a:r>
            <a:br>
              <a:rPr lang="ru-RU" sz="4000" b="1" i="1" dirty="0" smtClean="0">
                <a:solidFill>
                  <a:srgbClr val="000F2E"/>
                </a:solidFill>
                <a:latin typeface="Times New Roman" pitchFamily="18" charset="0"/>
                <a:cs typeface="Times New Roman" pitchFamily="18" charset="0"/>
              </a:rPr>
            </a:br>
            <a:r>
              <a:rPr lang="ru-RU" sz="4000" b="1" i="1" dirty="0" smtClean="0">
                <a:solidFill>
                  <a:srgbClr val="000F2E"/>
                </a:solidFill>
                <a:latin typeface="Times New Roman" pitchFamily="18" charset="0"/>
                <a:cs typeface="Times New Roman" pitchFamily="18" charset="0"/>
              </a:rPr>
              <a:t>С днем рождения поздравить! </a:t>
            </a:r>
            <a:br>
              <a:rPr lang="ru-RU" sz="4000" b="1" i="1" dirty="0" smtClean="0">
                <a:solidFill>
                  <a:srgbClr val="000F2E"/>
                </a:solidFill>
                <a:latin typeface="Times New Roman" pitchFamily="18" charset="0"/>
                <a:cs typeface="Times New Roman" pitchFamily="18" charset="0"/>
              </a:rPr>
            </a:br>
            <a:r>
              <a:rPr lang="ru-RU" sz="4800" b="1" i="1" dirty="0" smtClean="0">
                <a:solidFill>
                  <a:srgbClr val="000F2E"/>
                </a:solidFill>
                <a:latin typeface="Times New Roman" pitchFamily="18" charset="0"/>
                <a:cs typeface="Times New Roman" pitchFamily="18" charset="0"/>
              </a:rPr>
              <a:t/>
            </a:r>
            <a:br>
              <a:rPr lang="ru-RU" sz="4800" b="1" i="1" dirty="0" smtClean="0">
                <a:solidFill>
                  <a:srgbClr val="000F2E"/>
                </a:solidFill>
                <a:latin typeface="Times New Roman" pitchFamily="18" charset="0"/>
                <a:cs typeface="Times New Roman" pitchFamily="18" charset="0"/>
              </a:rPr>
            </a:br>
            <a:endParaRPr lang="ru-RU" sz="4800" b="1" i="1" dirty="0">
              <a:solidFill>
                <a:srgbClr val="000F2E"/>
              </a:solidFill>
              <a:latin typeface="Times New Roman" pitchFamily="18" charset="0"/>
              <a:cs typeface="Times New Roman" pitchFamily="18" charset="0"/>
            </a:endParaRPr>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a:xfrm>
            <a:off x="0" y="428604"/>
            <a:ext cx="9144000" cy="6429395"/>
          </a:xfrm>
        </p:spPr>
        <p:txBody>
          <a:bodyPr numCol="2">
            <a:noAutofit/>
          </a:bodyPr>
          <a:lstStyle/>
          <a:p>
            <a:pPr algn="l"/>
            <a:r>
              <a:rPr lang="ru-RU" sz="2800" b="1" dirty="0" smtClean="0">
                <a:solidFill>
                  <a:srgbClr val="000F2E"/>
                </a:solidFill>
                <a:latin typeface="Times New Roman" pitchFamily="18" charset="0"/>
                <a:cs typeface="Times New Roman" pitchFamily="18" charset="0"/>
              </a:rPr>
              <a:t/>
            </a:r>
            <a:br>
              <a:rPr lang="ru-RU" sz="2800" b="1" dirty="0" smtClean="0">
                <a:solidFill>
                  <a:srgbClr val="000F2E"/>
                </a:solidFill>
                <a:latin typeface="Times New Roman" pitchFamily="18" charset="0"/>
                <a:cs typeface="Times New Roman" pitchFamily="18" charset="0"/>
              </a:rPr>
            </a:br>
            <a:r>
              <a:rPr lang="ru-RU" sz="2800" b="1" dirty="0" smtClean="0">
                <a:solidFill>
                  <a:srgbClr val="000F2E"/>
                </a:solidFill>
                <a:latin typeface="Times New Roman" pitchFamily="18" charset="0"/>
                <a:cs typeface="Times New Roman" pitchFamily="18" charset="0"/>
              </a:rPr>
              <a:t/>
            </a:r>
            <a:br>
              <a:rPr lang="ru-RU" sz="2800" b="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Нарядился город утром,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Распустил свои цветы.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Озорным он стал как будто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Из-за этой красоты.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Клумбам красок добавляют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Флаги, ленты и шары –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Лихо в небо улетают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Под улыбки детворы.</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Солнце сядет за высотки,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Парк заполнится совсем.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Туфли, каблуки, кроссовки…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Город точно помнит всех!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Голоса, манеры, лица…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Знает город это все.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Мы, конечно, не столица,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Да не надо нам ее!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Небо расцветет салютом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И раскрасит город враз.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День рождение встречает, </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Отмечает он сейчас.</a:t>
            </a:r>
            <a:br>
              <a:rPr lang="ru-RU" sz="2800" b="1" i="1" dirty="0" smtClean="0">
                <a:solidFill>
                  <a:srgbClr val="000F2E"/>
                </a:solidFill>
                <a:latin typeface="Times New Roman" pitchFamily="18" charset="0"/>
                <a:cs typeface="Times New Roman" pitchFamily="18" charset="0"/>
              </a:rPr>
            </a:br>
            <a:r>
              <a:rPr lang="ru-RU" sz="2800" b="1" i="1" dirty="0" smtClean="0">
                <a:solidFill>
                  <a:srgbClr val="000F2E"/>
                </a:solidFill>
                <a:latin typeface="Times New Roman" pitchFamily="18" charset="0"/>
                <a:cs typeface="Times New Roman" pitchFamily="18" charset="0"/>
              </a:rPr>
              <a:t> </a:t>
            </a:r>
            <a:r>
              <a:rPr lang="ru-RU" sz="2800" b="1" dirty="0" smtClean="0">
                <a:solidFill>
                  <a:srgbClr val="000F2E"/>
                </a:solidFill>
                <a:latin typeface="Times New Roman" pitchFamily="18" charset="0"/>
                <a:cs typeface="Times New Roman" pitchFamily="18" charset="0"/>
              </a:rPr>
              <a:t/>
            </a:r>
            <a:br>
              <a:rPr lang="ru-RU" sz="2800" b="1" dirty="0" smtClean="0">
                <a:solidFill>
                  <a:srgbClr val="000F2E"/>
                </a:solidFill>
                <a:latin typeface="Times New Roman" pitchFamily="18" charset="0"/>
                <a:cs typeface="Times New Roman" pitchFamily="18" charset="0"/>
              </a:rPr>
            </a:br>
            <a:endParaRPr lang="ru-RU" sz="2800" b="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a:xfrm>
            <a:off x="685800" y="285729"/>
            <a:ext cx="7772400" cy="1500197"/>
          </a:xfrm>
        </p:spPr>
        <p:txBody>
          <a:bodyPr/>
          <a:lstStyle/>
          <a:p>
            <a:endParaRPr lang="ru-RU" dirty="0"/>
          </a:p>
        </p:txBody>
      </p:sp>
      <p:sp>
        <p:nvSpPr>
          <p:cNvPr id="6" name="Подзаголовок 5"/>
          <p:cNvSpPr>
            <a:spLocks noGrp="1"/>
          </p:cNvSpPr>
          <p:nvPr>
            <p:ph type="subTitle" idx="1"/>
          </p:nvPr>
        </p:nvSpPr>
        <p:spPr>
          <a:xfrm>
            <a:off x="714348" y="2143116"/>
            <a:ext cx="7929618" cy="4214842"/>
          </a:xfrm>
        </p:spPr>
        <p:txBody>
          <a:bodyPr>
            <a:normAutofit/>
          </a:bodyPr>
          <a:lstStyle/>
          <a:p>
            <a:endParaRPr lang="ru-RU" b="1" i="1" dirty="0" smtClean="0">
              <a:solidFill>
                <a:srgbClr val="000F2E"/>
              </a:solidFill>
              <a:latin typeface="Times New Roman" pitchFamily="18" charset="0"/>
              <a:cs typeface="Times New Roman" pitchFamily="18" charset="0"/>
            </a:endParaRPr>
          </a:p>
          <a:p>
            <a:endParaRPr lang="ru-RU" b="1" i="1" dirty="0" smtClean="0">
              <a:solidFill>
                <a:srgbClr val="000F2E"/>
              </a:solidFill>
              <a:latin typeface="Times New Roman" pitchFamily="18" charset="0"/>
              <a:cs typeface="Times New Roman" pitchFamily="18" charset="0"/>
            </a:endParaRPr>
          </a:p>
          <a:p>
            <a:r>
              <a:rPr lang="ru-RU" sz="4000" b="1" i="1" dirty="0" smtClean="0">
                <a:solidFill>
                  <a:srgbClr val="000F2E"/>
                </a:solidFill>
                <a:latin typeface="Times New Roman" pitchFamily="18" charset="0"/>
                <a:cs typeface="Times New Roman" pitchFamily="18" charset="0"/>
              </a:rPr>
              <a:t>Поёт Алена </a:t>
            </a:r>
            <a:r>
              <a:rPr lang="ru-RU" sz="4000" b="1" i="1" dirty="0" err="1" smtClean="0">
                <a:solidFill>
                  <a:srgbClr val="000F2E"/>
                </a:solidFill>
                <a:latin typeface="Times New Roman" pitchFamily="18" charset="0"/>
                <a:cs typeface="Times New Roman" pitchFamily="18" charset="0"/>
              </a:rPr>
              <a:t>Стихарева</a:t>
            </a:r>
            <a:endParaRPr lang="ru-RU" sz="4000" b="1" i="1" dirty="0" smtClean="0">
              <a:solidFill>
                <a:srgbClr val="000F2E"/>
              </a:solidFill>
              <a:latin typeface="Times New Roman" pitchFamily="18" charset="0"/>
              <a:cs typeface="Times New Roman" pitchFamily="18" charset="0"/>
            </a:endParaRPr>
          </a:p>
          <a:p>
            <a:r>
              <a:rPr lang="ru-RU" sz="4000" b="1" i="1" dirty="0" smtClean="0">
                <a:solidFill>
                  <a:srgbClr val="000F2E"/>
                </a:solidFill>
                <a:latin typeface="Times New Roman" pitchFamily="18" charset="0"/>
                <a:cs typeface="Times New Roman" pitchFamily="18" charset="0"/>
              </a:rPr>
              <a:t>Фотографии Алексея </a:t>
            </a:r>
            <a:r>
              <a:rPr lang="ru-RU" sz="4000" b="1" i="1" dirty="0" err="1" smtClean="0">
                <a:solidFill>
                  <a:srgbClr val="000F2E"/>
                </a:solidFill>
                <a:latin typeface="Times New Roman" pitchFamily="18" charset="0"/>
                <a:cs typeface="Times New Roman" pitchFamily="18" charset="0"/>
              </a:rPr>
              <a:t>Куриленко</a:t>
            </a:r>
            <a:endParaRPr lang="ru-RU" sz="4000"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8434" name="Picture 2" descr="C:\Users\днс\Desktop\76383327_serdc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18435" name="Rectangle 3"/>
          <p:cNvSpPr>
            <a:spLocks noChangeArrowheads="1"/>
          </p:cNvSpPr>
          <p:nvPr/>
        </p:nvSpPr>
        <p:spPr bwMode="auto">
          <a:xfrm>
            <a:off x="0" y="0"/>
            <a:ext cx="9144000" cy="457200"/>
          </a:xfrm>
          <a:prstGeom prst="rect">
            <a:avLst/>
          </a:prstGeom>
          <a:solidFill>
            <a:srgbClr val="FFFFFF"/>
          </a:solidFill>
          <a:ln w="9525">
            <a:noFill/>
            <a:miter lim="800000"/>
            <a:headEnd/>
            <a:tailEnd/>
          </a:ln>
          <a:effectLst/>
        </p:spPr>
        <p:txBody>
          <a:bodyPr vert="horz" wrap="none" lIns="0" tIns="0" rIns="0" bIns="228528"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когда-то давно жил здесь некий почтенный князь, построивший на вершине неприступной скалы роскошный дворец – с просторными чертогами, пышными залами, открытыми террасами, утопавшими в зелени садов и парков с дивными цветами.</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Но главным украшением дворца была юная княжна, славившаяся красотой и добрым сердцем на всю округу. В один из дней посватался к ней юноша из знатной и богатой семьи, имевшей влияние. Был он хорош собой, умен и статен, но что-то злое таилось в нем и, словно черную душу увидела девушка в холодном блеске его глаз, поэтому ответила отказом. Затаив обиду и считая себя оскорбленным, отвергнутый парень обратился за помощью к здешнему колдуну, а тот превратил его в белого лебедя.</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  </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Гуляя в окрестностях дворца, красавица-княжна увидела прямо у берега прекрасную птицу, протянула она руку, чтобы ее погладить, но лишь коснувшись, как сразу все тело девушки покрылось страшными язвами. Князь приглашал известных лекарей и магов, но никто не смог помочь этому горю. Однако боги, увидев скорбь отца и творящуюся несправедливость, не смогли остаться равнодушными, они заточили жестокосердного юношу в скалу, обрекши на вечные страдания.</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Вскоре его тесная темница наполнилась слезами, ставшими проступать сквозь камень и превратившимися в ручьи, стекающие по склону скалы. Умывшись в одном из них, княжеская дочка обрела былую красоту и свежесть. С тех пор местные ключи обладают целительными и лечебными свойствами, способными излечивать любые болезни и улучшать душевное состояние людей, окунающихся в них.</a:t>
            </a:r>
            <a:endParaRPr kumimoji="0" lang="ru-RU" sz="1500" b="1" i="0" u="none" strike="noStrike" cap="none" normalizeH="0" baseline="0" smtClean="0">
              <a:ln>
                <a:noFill/>
              </a:ln>
              <a:solidFill>
                <a:srgbClr val="444444"/>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500" b="1" i="0" u="none" strike="noStrike" cap="none" normalizeH="0" baseline="0" smtClean="0">
                <a:ln>
                  <a:noFill/>
                </a:ln>
                <a:solidFill>
                  <a:srgbClr val="444444"/>
                </a:solidFill>
                <a:effectLst/>
                <a:latin typeface="Arial" pitchFamily="34" charset="0"/>
                <a:cs typeface="Arial" pitchFamily="34" charset="0"/>
              </a:rPr>
              <a:t>Достопримечательности скалы Петушок</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31800" b="0" i="0" u="none" strike="noStrike" cap="none" normalizeH="0" baseline="0" smtClean="0">
              <a:ln>
                <a:noFill/>
              </a:ln>
              <a:solidFill>
                <a:srgbClr val="444444"/>
              </a:solidFill>
              <a:effectLst/>
              <a:latin typeface="Arial" pitchFamily="34" charset="0"/>
              <a:cs typeface="Arial" pitchFamily="34" charset="0"/>
            </a:endParaRPr>
          </a:p>
        </p:txBody>
      </p:sp>
      <p:sp>
        <p:nvSpPr>
          <p:cNvPr id="18437" name="Rectangle 5"/>
          <p:cNvSpPr>
            <a:spLocks noChangeArrowheads="1"/>
          </p:cNvSpPr>
          <p:nvPr/>
        </p:nvSpPr>
        <p:spPr bwMode="auto">
          <a:xfrm>
            <a:off x="0" y="0"/>
            <a:ext cx="9144000" cy="457200"/>
          </a:xfrm>
          <a:prstGeom prst="rect">
            <a:avLst/>
          </a:prstGeom>
          <a:solidFill>
            <a:srgbClr val="FFFFFF"/>
          </a:solidFill>
          <a:ln w="9525">
            <a:noFill/>
            <a:miter lim="800000"/>
            <a:headEnd/>
            <a:tailEnd/>
          </a:ln>
          <a:effectLst/>
        </p:spPr>
        <p:txBody>
          <a:bodyPr vert="horz" wrap="none" lIns="0" tIns="0" rIns="0" bIns="228528"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когда-то давно жил здесь некий почтенный князь, построивший на вершине неприступной скалы роскошный дворец – с просторными чертогами, пышными залами, открытыми террасами, утопавшими в зелени садов и парков с дивными цветами.</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Но главным украшением дворца была юная княжна, славившаяся красотой и добрым сердцем на всю округу. В один из дней посватался к ней юноша из знатной и богатой семьи, имевшей влияние. Был он хорош собой, умен и статен, но что-то злое таилось в нем и, словно черную душу увидела девушка в холодном блеске его глаз, поэтому ответила отказом. Затаив обиду и считая себя оскорбленным, отвергнутый парень обратился за помощью к здешнему колдуну, а тот превратил его в белого лебедя.</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  </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Гуляя в окрестностях дворца, красавица-княжна увидела прямо у берега прекрасную птицу, протянула она руку, чтобы ее погладить, но лишь коснувшись, как сразу все тело девушки покрылось страшными язвами. Князь приглашал известных лекарей и магов, но никто не смог помочь этому горю. Однако боги, увидев скорбь отца и творящуюся несправедливость, не смогли остаться равнодушными, они заточили жестокосердного юношу в скалу, обрекши на вечные страдания.</a:t>
            </a:r>
            <a:endParaRPr kumimoji="0" lang="ru-RU" sz="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rgbClr val="444444"/>
                </a:solidFill>
                <a:effectLst/>
                <a:latin typeface="Arial" pitchFamily="34" charset="0"/>
                <a:cs typeface="Arial" pitchFamily="34" charset="0"/>
              </a:rPr>
              <a:t>Вскоре его тесная темница наполнилась слезами, ставшими проступать сквозь камень и превратившимися в ручьи, стекающие по склону скалы. Умывшись в одном из них, княжеская дочка обрела былую красоту и свежесть. С тех пор местные ключи обладают целительными и лечебными свойствами, способными излечивать любые болезни и улучшать душевное состояние людей, окунающихся в них.</a:t>
            </a:r>
            <a:endParaRPr kumimoji="0" lang="ru-RU" sz="1500" b="1" i="0" u="none" strike="noStrike" cap="none" normalizeH="0" baseline="0" smtClean="0">
              <a:ln>
                <a:noFill/>
              </a:ln>
              <a:solidFill>
                <a:srgbClr val="444444"/>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500" b="1" i="0" u="none" strike="noStrike" cap="none" normalizeH="0" baseline="0" smtClean="0">
                <a:ln>
                  <a:noFill/>
                </a:ln>
                <a:solidFill>
                  <a:srgbClr val="444444"/>
                </a:solidFill>
                <a:effectLst/>
                <a:latin typeface="Arial" pitchFamily="34" charset="0"/>
                <a:cs typeface="Arial" pitchFamily="34" charset="0"/>
              </a:rPr>
              <a:t>Достопримечательности скалы Петушок</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31800" b="0" i="0" u="none" strike="noStrike" cap="none" normalizeH="0" baseline="0" smtClean="0">
              <a:ln>
                <a:noFill/>
              </a:ln>
              <a:solidFill>
                <a:srgbClr val="444444"/>
              </a:solidFill>
              <a:effectLst/>
              <a:latin typeface="Arial" pitchFamily="34" charset="0"/>
              <a:cs typeface="Arial" pitchFamily="34" charset="0"/>
            </a:endParaRPr>
          </a:p>
        </p:txBody>
      </p:sp>
      <p:sp>
        <p:nvSpPr>
          <p:cNvPr id="9" name="Прямоугольник 8"/>
          <p:cNvSpPr/>
          <p:nvPr/>
        </p:nvSpPr>
        <p:spPr>
          <a:xfrm>
            <a:off x="0" y="214290"/>
            <a:ext cx="9144000" cy="6894195"/>
          </a:xfrm>
          <a:prstGeom prst="rect">
            <a:avLst/>
          </a:prstGeom>
        </p:spPr>
        <p:txBody>
          <a:bodyPr wrap="square">
            <a:spAutoFit/>
          </a:bodyPr>
          <a:lstStyle/>
          <a:p>
            <a:endParaRPr lang="ru-RU" dirty="0" smtClean="0"/>
          </a:p>
          <a:p>
            <a:pPr algn="ctr"/>
            <a:r>
              <a:rPr lang="ru-RU" sz="2800" b="1" i="1" dirty="0" smtClean="0">
                <a:solidFill>
                  <a:srgbClr val="000F2E"/>
                </a:solidFill>
                <a:latin typeface="Times New Roman" pitchFamily="18" charset="0"/>
                <a:cs typeface="Times New Roman" pitchFamily="18" charset="0"/>
              </a:rPr>
              <a:t>Легенда Горячего ключа</a:t>
            </a:r>
          </a:p>
          <a:p>
            <a:r>
              <a:rPr lang="ru-RU" b="1" dirty="0" smtClean="0">
                <a:latin typeface="Times New Roman" pitchFamily="18" charset="0"/>
                <a:cs typeface="Times New Roman" pitchFamily="18" charset="0"/>
              </a:rPr>
              <a:t>Когда-то давно жил здесь некий почтенный князь, построивший на вершине неприступной скалы роскошный дворец – с просторными чертогами, пышными залами, открытыми террасами, утопавшими в зелени садов и парков с дивными цветами.</a:t>
            </a:r>
          </a:p>
          <a:p>
            <a:r>
              <a:rPr lang="ru-RU" b="1" dirty="0" smtClean="0">
                <a:latin typeface="Times New Roman" pitchFamily="18" charset="0"/>
                <a:cs typeface="Times New Roman" pitchFamily="18" charset="0"/>
              </a:rPr>
              <a:t>Но главным украшением дворца была юная княжна, славившаяся красотой и добрым сердцем на всю округу. В один из дней посватался к ней юноша из знатной и богатой семьи, имевшей влияние. Был он хорош собой, умен и статен, но что-то злое таилось в нем и, словно черную душу увидела девушка в холодном блеске его глаз, поэтому ответила отказом. Затаив обиду и считая себя оскорбленным, отвергнутый парень обратился за помощью к здешнему колдуну, а тот превратил его в белого лебедя. Гуляя в окрестностях дворца, красавица-княжна увидела прямо у берега прекрасную птицу, протянула она руку, чтобы ее погладить, но лишь коснувшись, как сразу все тело девушки покрылось страшными язвами. Князь приглашал известных лекарей и магов, но никто не смог помочь этому горю. Однако боги, увидев скорбь отца и творящуюся несправедливость, не смогли остаться равнодушными, они заточили жестокосердного юношу в скалу, обрекши на вечные страдания.</a:t>
            </a:r>
          </a:p>
          <a:p>
            <a:r>
              <a:rPr lang="ru-RU" b="1" dirty="0" smtClean="0">
                <a:latin typeface="Times New Roman" pitchFamily="18" charset="0"/>
                <a:cs typeface="Times New Roman" pitchFamily="18" charset="0"/>
              </a:rPr>
              <a:t>Вскоре его тесная темница наполнилась слезами, ставшими проступать сквозь камень и превратившимися в ручьи, стекающие по склону скалы. Умывшись в одном из них, княжеская дочка обрела былую красоту и свежесть. С тех пор местные ключи обладают целительными и лечебными свойствами, способными излечивать любые болезни и улучшать душевное состояние людей, окунающихся в них.</a:t>
            </a:r>
          </a:p>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pic>
        <p:nvPicPr>
          <p:cNvPr id="2050" name="Picture 2" descr="C:\Users\днс\Desktop\4398c6 (1).jpg"/>
          <p:cNvPicPr>
            <a:picLocks noChangeAspect="1" noChangeArrowheads="1"/>
          </p:cNvPicPr>
          <p:nvPr/>
        </p:nvPicPr>
        <p:blipFill>
          <a:blip r:embed="rId3"/>
          <a:srcRect/>
          <a:stretch>
            <a:fillRect/>
          </a:stretch>
        </p:blipFill>
        <p:spPr bwMode="auto">
          <a:xfrm>
            <a:off x="2285984" y="2285992"/>
            <a:ext cx="4410075" cy="4029075"/>
          </a:xfrm>
          <a:prstGeom prst="rect">
            <a:avLst/>
          </a:prstGeom>
          <a:noFill/>
        </p:spPr>
      </p:pic>
      <p:sp>
        <p:nvSpPr>
          <p:cNvPr id="5" name="Заголовок 4"/>
          <p:cNvSpPr>
            <a:spLocks noGrp="1"/>
          </p:cNvSpPr>
          <p:nvPr>
            <p:ph type="ctrTitle"/>
          </p:nvPr>
        </p:nvSpPr>
        <p:spPr>
          <a:xfrm>
            <a:off x="685800" y="285729"/>
            <a:ext cx="7772400" cy="6143667"/>
          </a:xfrm>
        </p:spPr>
        <p:txBody>
          <a:bodyPr>
            <a:normAutofit fontScale="90000"/>
          </a:bodyPr>
          <a:lstStyle/>
          <a:p>
            <a:r>
              <a:rPr lang="ru-RU" b="1" i="1" dirty="0" smtClean="0">
                <a:solidFill>
                  <a:srgbClr val="C00000"/>
                </a:solidFill>
                <a:latin typeface="Times New Roman" pitchFamily="18" charset="0"/>
                <a:cs typeface="Times New Roman" pitchFamily="18" charset="0"/>
              </a:rPr>
              <a:t>Викторина:</a:t>
            </a:r>
            <a:r>
              <a:rPr lang="ru-RU" dirty="0" smtClean="0"/>
              <a:t/>
            </a:r>
            <a:br>
              <a:rPr lang="ru-RU" dirty="0" smtClean="0"/>
            </a:br>
            <a:r>
              <a:rPr lang="ru-RU" b="1" i="1" dirty="0" smtClean="0">
                <a:solidFill>
                  <a:srgbClr val="00153E"/>
                </a:solidFill>
                <a:latin typeface="Times New Roman" pitchFamily="18" charset="0"/>
                <a:cs typeface="Times New Roman" pitchFamily="18" charset="0"/>
              </a:rPr>
              <a:t>*как называется край в котором мы </a:t>
            </a:r>
            <a:r>
              <a:rPr lang="ru-RU" b="1" i="1" dirty="0" smtClean="0">
                <a:solidFill>
                  <a:srgbClr val="00153E"/>
                </a:solidFill>
                <a:latin typeface="Times New Roman" pitchFamily="18" charset="0"/>
                <a:cs typeface="Times New Roman" pitchFamily="18" charset="0"/>
              </a:rPr>
              <a:t>живем?</a:t>
            </a: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t>
            </a:r>
            <a:br>
              <a:rPr lang="ru-RU" dirty="0" smtClean="0"/>
            </a:br>
            <a:endParaRPr lang="ru-RU" dirty="0"/>
          </a:p>
        </p:txBody>
      </p:sp>
      <p:sp>
        <p:nvSpPr>
          <p:cNvPr id="6" name="Подзаголовок 5"/>
          <p:cNvSpPr>
            <a:spLocks noGrp="1"/>
          </p:cNvSpPr>
          <p:nvPr>
            <p:ph type="subTitle" idx="1"/>
          </p:nvPr>
        </p:nvSpPr>
        <p:spPr>
          <a:xfrm>
            <a:off x="714348" y="3500438"/>
            <a:ext cx="7929618" cy="642942"/>
          </a:xfrm>
        </p:spPr>
        <p:txBody>
          <a:bodyPr>
            <a:noAutofit/>
          </a:bodyPr>
          <a:lstStyle/>
          <a:p>
            <a:r>
              <a:rPr lang="ru-RU" sz="4800" b="1" i="1" dirty="0" smtClean="0">
                <a:solidFill>
                  <a:srgbClr val="002060"/>
                </a:solidFill>
                <a:latin typeface="Times New Roman" pitchFamily="18" charset="0"/>
                <a:cs typeface="Times New Roman" pitchFamily="18" charset="0"/>
              </a:rPr>
              <a:t>Краснодарский край </a:t>
            </a:r>
          </a:p>
          <a:p>
            <a:r>
              <a:rPr lang="ru-RU" sz="4800" b="1" i="1" dirty="0" smtClean="0">
                <a:solidFill>
                  <a:srgbClr val="002060"/>
                </a:solidFill>
                <a:latin typeface="Times New Roman" pitchFamily="18" charset="0"/>
                <a:cs typeface="Times New Roman" pitchFamily="18" charset="0"/>
              </a:rPr>
              <a:t>или</a:t>
            </a:r>
          </a:p>
          <a:p>
            <a:r>
              <a:rPr lang="ru-RU" sz="4800" b="1" i="1" dirty="0" smtClean="0">
                <a:solidFill>
                  <a:srgbClr val="002060"/>
                </a:solidFill>
                <a:latin typeface="Times New Roman" pitchFamily="18" charset="0"/>
                <a:cs typeface="Times New Roman" pitchFamily="18" charset="0"/>
              </a:rPr>
              <a:t>Кубань</a:t>
            </a:r>
            <a:endParaRPr lang="ru-RU" sz="4800" b="1" i="1" dirty="0">
              <a:solidFill>
                <a:srgbClr val="002060"/>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500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500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2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6">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500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2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20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pic>
        <p:nvPicPr>
          <p:cNvPr id="3074" name="Picture 2" descr="C:\Users\днс\Desktop\для презентации\IMG-20190621-WA0034.jpg"/>
          <p:cNvPicPr>
            <a:picLocks noChangeAspect="1" noChangeArrowheads="1"/>
          </p:cNvPicPr>
          <p:nvPr/>
        </p:nvPicPr>
        <p:blipFill>
          <a:blip r:embed="rId3"/>
          <a:srcRect/>
          <a:stretch>
            <a:fillRect/>
          </a:stretch>
        </p:blipFill>
        <p:spPr bwMode="auto">
          <a:xfrm>
            <a:off x="1500166" y="2143931"/>
            <a:ext cx="6285425" cy="4714069"/>
          </a:xfrm>
          <a:prstGeom prst="rect">
            <a:avLst/>
          </a:prstGeom>
          <a:noFill/>
        </p:spPr>
      </p:pic>
      <p:sp>
        <p:nvSpPr>
          <p:cNvPr id="5" name="Заголовок 4"/>
          <p:cNvSpPr>
            <a:spLocks noGrp="1"/>
          </p:cNvSpPr>
          <p:nvPr>
            <p:ph type="ctrTitle"/>
          </p:nvPr>
        </p:nvSpPr>
        <p:spPr>
          <a:xfrm>
            <a:off x="685800" y="285729"/>
            <a:ext cx="7772400" cy="1500197"/>
          </a:xfrm>
        </p:spPr>
        <p:txBody>
          <a:bodyPr>
            <a:normAutofit fontScale="90000"/>
          </a:bodyPr>
          <a:lstStyle/>
          <a:p>
            <a:r>
              <a:rPr lang="ru-RU" b="1" i="1" dirty="0" smtClean="0">
                <a:solidFill>
                  <a:srgbClr val="00153E"/>
                </a:solidFill>
                <a:latin typeface="Times New Roman" pitchFamily="18" charset="0"/>
                <a:cs typeface="Times New Roman" pitchFamily="18" charset="0"/>
              </a:rPr>
              <a:t>*как называется река, протекающая через наш город </a:t>
            </a:r>
            <a:endParaRPr lang="ru-RU" b="1" i="1" dirty="0">
              <a:solidFill>
                <a:srgbClr val="00153E"/>
              </a:solidFill>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714348" y="3000372"/>
            <a:ext cx="7929618" cy="1143008"/>
          </a:xfrm>
        </p:spPr>
        <p:txBody>
          <a:bodyPr>
            <a:normAutofit/>
          </a:bodyPr>
          <a:lstStyle/>
          <a:p>
            <a:r>
              <a:rPr lang="ru-RU" sz="4800" b="1" i="1" dirty="0" smtClean="0">
                <a:solidFill>
                  <a:srgbClr val="000F2E"/>
                </a:solidFill>
                <a:latin typeface="Times New Roman" pitchFamily="18" charset="0"/>
                <a:cs typeface="Times New Roman" pitchFamily="18" charset="0"/>
              </a:rPr>
              <a:t>река </a:t>
            </a:r>
            <a:r>
              <a:rPr lang="ru-RU" sz="4800" b="1" i="1" dirty="0" err="1" smtClean="0">
                <a:solidFill>
                  <a:srgbClr val="000F2E"/>
                </a:solidFill>
                <a:latin typeface="Times New Roman" pitchFamily="18" charset="0"/>
                <a:cs typeface="Times New Roman" pitchFamily="18" charset="0"/>
              </a:rPr>
              <a:t>Псекупс</a:t>
            </a:r>
            <a:endParaRPr lang="ru-RU" sz="4800"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500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pic>
        <p:nvPicPr>
          <p:cNvPr id="4100" name="Picture 4" descr="C:\Users\днс\Desktop\для презентации\IMG-20181009-WA0010.jpg"/>
          <p:cNvPicPr>
            <a:picLocks noChangeAspect="1" noChangeArrowheads="1"/>
          </p:cNvPicPr>
          <p:nvPr/>
        </p:nvPicPr>
        <p:blipFill>
          <a:blip r:embed="rId3"/>
          <a:srcRect/>
          <a:stretch>
            <a:fillRect/>
          </a:stretch>
        </p:blipFill>
        <p:spPr bwMode="auto">
          <a:xfrm>
            <a:off x="1500166" y="1881984"/>
            <a:ext cx="6634687" cy="4976016"/>
          </a:xfrm>
          <a:prstGeom prst="rect">
            <a:avLst/>
          </a:prstGeom>
          <a:noFill/>
        </p:spPr>
      </p:pic>
      <p:sp>
        <p:nvSpPr>
          <p:cNvPr id="5" name="Заголовок 4"/>
          <p:cNvSpPr>
            <a:spLocks noGrp="1"/>
          </p:cNvSpPr>
          <p:nvPr>
            <p:ph type="ctrTitle"/>
          </p:nvPr>
        </p:nvSpPr>
        <p:spPr>
          <a:xfrm>
            <a:off x="685800" y="285729"/>
            <a:ext cx="7772400" cy="1500197"/>
          </a:xfrm>
        </p:spPr>
        <p:txBody>
          <a:bodyPr/>
          <a:lstStyle/>
          <a:p>
            <a:r>
              <a:rPr lang="ru-RU" b="1" i="1" dirty="0" smtClean="0">
                <a:solidFill>
                  <a:srgbClr val="00153E"/>
                </a:solidFill>
                <a:latin typeface="Times New Roman" pitchFamily="18" charset="0"/>
                <a:cs typeface="Times New Roman" pitchFamily="18" charset="0"/>
              </a:rPr>
              <a:t>*как называется озеро в парке </a:t>
            </a:r>
            <a:endParaRPr lang="ru-RU" b="1" i="1" dirty="0">
              <a:solidFill>
                <a:srgbClr val="00153E"/>
              </a:solidFill>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714348" y="4214818"/>
            <a:ext cx="7929618" cy="1071570"/>
          </a:xfrm>
        </p:spPr>
        <p:txBody>
          <a:bodyPr>
            <a:noAutofit/>
          </a:bodyPr>
          <a:lstStyle/>
          <a:p>
            <a:r>
              <a:rPr lang="ru-RU" sz="4800" b="1" i="1" dirty="0" smtClean="0">
                <a:solidFill>
                  <a:srgbClr val="002060"/>
                </a:solidFill>
                <a:latin typeface="Times New Roman" pitchFamily="18" charset="0"/>
                <a:cs typeface="Times New Roman" pitchFamily="18" charset="0"/>
              </a:rPr>
              <a:t>озеро Круглое</a:t>
            </a:r>
          </a:p>
          <a:p>
            <a:r>
              <a:rPr lang="ru-RU" sz="4800" b="1" i="1" dirty="0" smtClean="0">
                <a:solidFill>
                  <a:srgbClr val="002060"/>
                </a:solidFill>
                <a:latin typeface="Times New Roman" pitchFamily="18" charset="0"/>
                <a:cs typeface="Times New Roman" pitchFamily="18" charset="0"/>
              </a:rPr>
              <a:t>или</a:t>
            </a:r>
          </a:p>
          <a:p>
            <a:r>
              <a:rPr lang="ru-RU" sz="4800" b="1" i="1" dirty="0" err="1" smtClean="0">
                <a:solidFill>
                  <a:srgbClr val="002060"/>
                </a:solidFill>
                <a:latin typeface="Times New Roman" pitchFamily="18" charset="0"/>
                <a:cs typeface="Times New Roman" pitchFamily="18" charset="0"/>
              </a:rPr>
              <a:t>Лебединное</a:t>
            </a:r>
            <a:endParaRPr lang="ru-RU" sz="4800" b="1" i="1" dirty="0">
              <a:solidFill>
                <a:srgbClr val="002060"/>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500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500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2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6">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500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2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20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pic>
        <p:nvPicPr>
          <p:cNvPr id="5122" name="Picture 2" descr="C:\Users\днс\Desktop\imgpreview.jpg"/>
          <p:cNvPicPr>
            <a:picLocks noChangeAspect="1" noChangeArrowheads="1"/>
          </p:cNvPicPr>
          <p:nvPr/>
        </p:nvPicPr>
        <p:blipFill>
          <a:blip r:embed="rId3"/>
          <a:srcRect/>
          <a:stretch>
            <a:fillRect/>
          </a:stretch>
        </p:blipFill>
        <p:spPr bwMode="auto">
          <a:xfrm>
            <a:off x="285720" y="928670"/>
            <a:ext cx="1657350" cy="2076450"/>
          </a:xfrm>
          <a:prstGeom prst="rect">
            <a:avLst/>
          </a:prstGeom>
          <a:noFill/>
        </p:spPr>
      </p:pic>
      <p:sp>
        <p:nvSpPr>
          <p:cNvPr id="5" name="Заголовок 4"/>
          <p:cNvSpPr>
            <a:spLocks noGrp="1"/>
          </p:cNvSpPr>
          <p:nvPr>
            <p:ph type="ctrTitle"/>
          </p:nvPr>
        </p:nvSpPr>
        <p:spPr>
          <a:xfrm>
            <a:off x="685800" y="285729"/>
            <a:ext cx="7772400" cy="1500197"/>
          </a:xfrm>
        </p:spPr>
        <p:txBody>
          <a:bodyPr/>
          <a:lstStyle/>
          <a:p>
            <a:r>
              <a:rPr lang="ru-RU" b="1" i="1" dirty="0" smtClean="0">
                <a:solidFill>
                  <a:srgbClr val="00153E"/>
                </a:solidFill>
                <a:latin typeface="Times New Roman" pitchFamily="18" charset="0"/>
                <a:cs typeface="Times New Roman" pitchFamily="18" charset="0"/>
              </a:rPr>
              <a:t>*что означают изображения на гербе нашего </a:t>
            </a:r>
            <a:r>
              <a:rPr lang="ru-RU" b="1" i="1" dirty="0" smtClean="0">
                <a:solidFill>
                  <a:srgbClr val="00153E"/>
                </a:solidFill>
                <a:latin typeface="Times New Roman" pitchFamily="18" charset="0"/>
                <a:cs typeface="Times New Roman" pitchFamily="18" charset="0"/>
              </a:rPr>
              <a:t>города?</a:t>
            </a:r>
            <a:endParaRPr lang="ru-RU" b="1" i="1" dirty="0">
              <a:solidFill>
                <a:srgbClr val="00153E"/>
              </a:solidFill>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0" y="1928802"/>
            <a:ext cx="9144000" cy="6806888"/>
          </a:xfrm>
        </p:spPr>
        <p:txBody>
          <a:bodyPr>
            <a:noAutofit/>
          </a:bodyPr>
          <a:lstStyle/>
          <a:p>
            <a:pPr algn="r">
              <a:spcBef>
                <a:spcPts val="0"/>
              </a:spcBef>
            </a:pPr>
            <a:r>
              <a:rPr lang="ru-RU" b="1" i="1" dirty="0" smtClean="0">
                <a:solidFill>
                  <a:srgbClr val="000F2E"/>
                </a:solidFill>
                <a:latin typeface="Times New Roman" pitchFamily="18" charset="0"/>
                <a:cs typeface="Times New Roman" pitchFamily="18" charset="0"/>
              </a:rPr>
              <a:t>       Фигуры герба символизируют   благоприятные природные и климатические условия города-курорта, а также минеральные и термальные воды </a:t>
            </a:r>
            <a:r>
              <a:rPr lang="ru-RU" b="1" i="1" dirty="0" err="1" smtClean="0">
                <a:solidFill>
                  <a:srgbClr val="000F2E"/>
                </a:solidFill>
                <a:latin typeface="Times New Roman" pitchFamily="18" charset="0"/>
                <a:cs typeface="Times New Roman" pitchFamily="18" charset="0"/>
              </a:rPr>
              <a:t>псекупских</a:t>
            </a:r>
            <a:r>
              <a:rPr lang="ru-RU" b="1" i="1" dirty="0" smtClean="0">
                <a:solidFill>
                  <a:srgbClr val="000F2E"/>
                </a:solidFill>
                <a:latin typeface="Times New Roman" pitchFamily="18" charset="0"/>
                <a:cs typeface="Times New Roman" pitchFamily="18" charset="0"/>
              </a:rPr>
              <a:t> источников. Открытые ворота говорят о гостеприимстве и доброте его жителей. Амфора, изливающая воду, изображает «</a:t>
            </a:r>
            <a:r>
              <a:rPr lang="ru-RU" b="1" i="1" dirty="0" err="1" smtClean="0">
                <a:solidFill>
                  <a:srgbClr val="000F2E"/>
                </a:solidFill>
                <a:latin typeface="Times New Roman" pitchFamily="18" charset="0"/>
                <a:cs typeface="Times New Roman" pitchFamily="18" charset="0"/>
              </a:rPr>
              <a:t>Иверский</a:t>
            </a:r>
            <a:r>
              <a:rPr lang="ru-RU" b="1" i="1" dirty="0" smtClean="0">
                <a:solidFill>
                  <a:srgbClr val="000F2E"/>
                </a:solidFill>
                <a:latin typeface="Times New Roman" pitchFamily="18" charset="0"/>
                <a:cs typeface="Times New Roman" pitchFamily="18" charset="0"/>
              </a:rPr>
              <a:t> источник» в </a:t>
            </a:r>
            <a:r>
              <a:rPr lang="ru-RU" b="1" i="1" dirty="0" err="1" smtClean="0">
                <a:solidFill>
                  <a:srgbClr val="000F2E"/>
                </a:solidFill>
                <a:latin typeface="Times New Roman" pitchFamily="18" charset="0"/>
                <a:cs typeface="Times New Roman" pitchFamily="18" charset="0"/>
              </a:rPr>
              <a:t>Дантовом</a:t>
            </a:r>
            <a:r>
              <a:rPr lang="ru-RU" b="1" i="1" dirty="0" smtClean="0">
                <a:solidFill>
                  <a:srgbClr val="000F2E"/>
                </a:solidFill>
                <a:latin typeface="Times New Roman" pitchFamily="18" charset="0"/>
                <a:cs typeface="Times New Roman" pitchFamily="18" charset="0"/>
              </a:rPr>
              <a:t> ущелье – неиссякаемый символический источник жизни, здоровья, обновления души, очищения.</a:t>
            </a:r>
          </a:p>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a:xfrm>
            <a:off x="685800" y="285729"/>
            <a:ext cx="7772400" cy="1500197"/>
          </a:xfrm>
        </p:spPr>
        <p:txBody>
          <a:bodyPr/>
          <a:lstStyle/>
          <a:p>
            <a:r>
              <a:rPr lang="ru-RU" b="1" i="1" dirty="0" smtClean="0">
                <a:solidFill>
                  <a:srgbClr val="00153E"/>
                </a:solidFill>
                <a:latin typeface="Times New Roman" pitchFamily="18" charset="0"/>
                <a:cs typeface="Times New Roman" pitchFamily="18" charset="0"/>
              </a:rPr>
              <a:t>*зачем приезжают к нам люди со всей </a:t>
            </a:r>
            <a:r>
              <a:rPr lang="ru-RU" b="1" i="1" dirty="0" smtClean="0">
                <a:solidFill>
                  <a:srgbClr val="00153E"/>
                </a:solidFill>
                <a:latin typeface="Times New Roman" pitchFamily="18" charset="0"/>
                <a:cs typeface="Times New Roman" pitchFamily="18" charset="0"/>
              </a:rPr>
              <a:t>России?</a:t>
            </a:r>
            <a:endParaRPr lang="ru-RU" dirty="0"/>
          </a:p>
        </p:txBody>
      </p:sp>
      <p:sp>
        <p:nvSpPr>
          <p:cNvPr id="6" name="Подзаголовок 5"/>
          <p:cNvSpPr>
            <a:spLocks noGrp="1"/>
          </p:cNvSpPr>
          <p:nvPr>
            <p:ph type="subTitle" idx="1"/>
          </p:nvPr>
        </p:nvSpPr>
        <p:spPr>
          <a:xfrm>
            <a:off x="0" y="1643050"/>
            <a:ext cx="9144000" cy="3357586"/>
          </a:xfrm>
        </p:spPr>
        <p:txBody>
          <a:bodyPr>
            <a:normAutofit fontScale="77500" lnSpcReduction="20000"/>
          </a:bodyPr>
          <a:lstStyle/>
          <a:p>
            <a:r>
              <a:rPr lang="ru-RU" b="1" i="1" dirty="0" smtClean="0">
                <a:solidFill>
                  <a:srgbClr val="00153E"/>
                </a:solidFill>
                <a:latin typeface="Times New Roman" pitchFamily="18" charset="0"/>
                <a:cs typeface="Times New Roman" pitchFamily="18" charset="0"/>
              </a:rPr>
              <a:t>Живая вода </a:t>
            </a:r>
            <a:r>
              <a:rPr lang="ru-RU" b="1" i="1" dirty="0" err="1" smtClean="0">
                <a:solidFill>
                  <a:srgbClr val="00153E"/>
                </a:solidFill>
                <a:latin typeface="Times New Roman" pitchFamily="18" charset="0"/>
                <a:cs typeface="Times New Roman" pitchFamily="18" charset="0"/>
              </a:rPr>
              <a:t>Псекупского</a:t>
            </a:r>
            <a:r>
              <a:rPr lang="ru-RU" b="1" i="1" dirty="0" smtClean="0">
                <a:solidFill>
                  <a:srgbClr val="00153E"/>
                </a:solidFill>
                <a:latin typeface="Times New Roman" pitchFamily="18" charset="0"/>
                <a:cs typeface="Times New Roman" pitchFamily="18" charset="0"/>
              </a:rPr>
              <a:t> месторождения возвращает людям лёгкость движения, чистоту кожных покровов, восстанавливает функции </a:t>
            </a:r>
            <a:r>
              <a:rPr lang="ru-RU" b="1" i="1" dirty="0" err="1" smtClean="0">
                <a:solidFill>
                  <a:srgbClr val="00153E"/>
                </a:solidFill>
                <a:latin typeface="Times New Roman" pitchFamily="18" charset="0"/>
                <a:cs typeface="Times New Roman" pitchFamily="18" charset="0"/>
              </a:rPr>
              <a:t>сердечно-сосудистых</a:t>
            </a:r>
            <a:r>
              <a:rPr lang="ru-RU" b="1" i="1" dirty="0" smtClean="0">
                <a:solidFill>
                  <a:srgbClr val="00153E"/>
                </a:solidFill>
                <a:latin typeface="Times New Roman" pitchFamily="18" charset="0"/>
                <a:cs typeface="Times New Roman" pitchFamily="18" charset="0"/>
              </a:rPr>
              <a:t> и нервных систем, дарит радость материнства, оказывает омолаживающее воздействие на весь организм.</a:t>
            </a:r>
          </a:p>
          <a:p>
            <a:r>
              <a:rPr lang="ru-RU" b="1" i="1" dirty="0" smtClean="0">
                <a:solidFill>
                  <a:srgbClr val="00153E"/>
                </a:solidFill>
                <a:latin typeface="Times New Roman" pitchFamily="18" charset="0"/>
                <a:cs typeface="Times New Roman" pitchFamily="18" charset="0"/>
              </a:rPr>
              <a:t>Сегодня в здравницах города используются для внутреннего и наружного применения 6 типов минеральной воды из 17 скважин. Именно это разнообразие делает Горячий Ключ универсальным бальнеологическим и питьевым курортом. </a:t>
            </a:r>
            <a:endParaRPr lang="ru-RU" b="1" i="1" dirty="0">
              <a:solidFill>
                <a:srgbClr val="00153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6147" name="Picture 3" descr="C:\Users\днс\Desktop\для презентации\petv148.jpg"/>
          <p:cNvPicPr>
            <a:picLocks noChangeAspect="1" noChangeArrowheads="1"/>
          </p:cNvPicPr>
          <p:nvPr/>
        </p:nvPicPr>
        <p:blipFill>
          <a:blip r:embed="rId3"/>
          <a:srcRect t="11766"/>
          <a:stretch>
            <a:fillRect/>
          </a:stretch>
        </p:blipFill>
        <p:spPr bwMode="auto">
          <a:xfrm>
            <a:off x="2428860" y="4714884"/>
            <a:ext cx="3810027" cy="2143116"/>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a:xfrm>
            <a:off x="685800" y="285729"/>
            <a:ext cx="7772400" cy="1500197"/>
          </a:xfrm>
        </p:spPr>
        <p:txBody>
          <a:bodyPr/>
          <a:lstStyle/>
          <a:p>
            <a:r>
              <a:rPr lang="ru-RU" b="1" i="1" dirty="0" smtClean="0">
                <a:solidFill>
                  <a:srgbClr val="00153E"/>
                </a:solidFill>
                <a:latin typeface="Times New Roman" pitchFamily="18" charset="0"/>
                <a:cs typeface="Times New Roman" pitchFamily="18" charset="0"/>
              </a:rPr>
              <a:t>*назовите санатории нашего города</a:t>
            </a:r>
            <a:endParaRPr lang="ru-RU" dirty="0"/>
          </a:p>
        </p:txBody>
      </p:sp>
      <p:sp>
        <p:nvSpPr>
          <p:cNvPr id="6" name="Подзаголовок 5"/>
          <p:cNvSpPr>
            <a:spLocks noGrp="1"/>
          </p:cNvSpPr>
          <p:nvPr>
            <p:ph type="subTitle" idx="1"/>
          </p:nvPr>
        </p:nvSpPr>
        <p:spPr>
          <a:xfrm>
            <a:off x="714348" y="1785926"/>
            <a:ext cx="7929618" cy="4572032"/>
          </a:xfrm>
        </p:spPr>
        <p:txBody>
          <a:bodyPr>
            <a:normAutofit lnSpcReduction="10000"/>
          </a:bodyPr>
          <a:lstStyle/>
          <a:p>
            <a:pPr>
              <a:spcBef>
                <a:spcPts val="0"/>
              </a:spcBef>
            </a:pPr>
            <a:r>
              <a:rPr lang="ru-RU" b="1" i="1" dirty="0" smtClean="0">
                <a:solidFill>
                  <a:srgbClr val="000F2E"/>
                </a:solidFill>
                <a:latin typeface="Times New Roman" pitchFamily="18" charset="0"/>
                <a:cs typeface="Times New Roman" pitchFamily="18" charset="0"/>
              </a:rPr>
              <a:t>Звёздный</a:t>
            </a:r>
          </a:p>
          <a:p>
            <a:pPr>
              <a:spcBef>
                <a:spcPts val="0"/>
              </a:spcBef>
            </a:pPr>
            <a:r>
              <a:rPr lang="ru-RU" b="1" i="1" dirty="0" smtClean="0">
                <a:solidFill>
                  <a:srgbClr val="000F2E"/>
                </a:solidFill>
                <a:latin typeface="Times New Roman" pitchFamily="18" charset="0"/>
                <a:cs typeface="Times New Roman" pitchFamily="18" charset="0"/>
              </a:rPr>
              <a:t>Горячий ключ</a:t>
            </a:r>
          </a:p>
          <a:p>
            <a:pPr>
              <a:spcBef>
                <a:spcPts val="0"/>
              </a:spcBef>
            </a:pPr>
            <a:r>
              <a:rPr lang="ru-RU" b="1" i="1" dirty="0" smtClean="0">
                <a:solidFill>
                  <a:srgbClr val="000F2E"/>
                </a:solidFill>
                <a:latin typeface="Times New Roman" pitchFamily="18" charset="0"/>
                <a:cs typeface="Times New Roman" pitchFamily="18" charset="0"/>
              </a:rPr>
              <a:t>Предгорье Кавказа</a:t>
            </a:r>
          </a:p>
          <a:p>
            <a:pPr>
              <a:spcBef>
                <a:spcPts val="0"/>
              </a:spcBef>
            </a:pPr>
            <a:r>
              <a:rPr lang="ru-RU" b="1" i="1" dirty="0" smtClean="0">
                <a:solidFill>
                  <a:srgbClr val="000F2E"/>
                </a:solidFill>
                <a:latin typeface="Times New Roman" pitchFamily="18" charset="0"/>
                <a:cs typeface="Times New Roman" pitchFamily="18" charset="0"/>
              </a:rPr>
              <a:t>Изумрудный</a:t>
            </a:r>
          </a:p>
          <a:p>
            <a:pPr>
              <a:spcBef>
                <a:spcPts val="0"/>
              </a:spcBef>
            </a:pPr>
            <a:r>
              <a:rPr lang="ru-RU" b="1" i="1" dirty="0" smtClean="0">
                <a:solidFill>
                  <a:srgbClr val="000F2E"/>
                </a:solidFill>
                <a:latin typeface="Times New Roman" pitchFamily="18" charset="0"/>
                <a:cs typeface="Times New Roman" pitchFamily="18" charset="0"/>
              </a:rPr>
              <a:t>Русь</a:t>
            </a:r>
          </a:p>
          <a:p>
            <a:pPr>
              <a:spcBef>
                <a:spcPts val="0"/>
              </a:spcBef>
            </a:pPr>
            <a:r>
              <a:rPr lang="ru-RU" b="1" i="1" dirty="0" smtClean="0">
                <a:solidFill>
                  <a:srgbClr val="000F2E"/>
                </a:solidFill>
                <a:latin typeface="Times New Roman" pitchFamily="18" charset="0"/>
                <a:cs typeface="Times New Roman" pitchFamily="18" charset="0"/>
              </a:rPr>
              <a:t>Горный</a:t>
            </a:r>
          </a:p>
          <a:p>
            <a:pPr algn="l">
              <a:spcBef>
                <a:spcPts val="0"/>
              </a:spcBef>
            </a:pPr>
            <a:r>
              <a:rPr lang="ru-RU" b="1" i="1" dirty="0" smtClean="0">
                <a:solidFill>
                  <a:srgbClr val="000F2E"/>
                </a:solidFill>
                <a:latin typeface="Times New Roman" pitchFamily="18" charset="0"/>
                <a:cs typeface="Times New Roman" pitchFamily="18" charset="0"/>
              </a:rPr>
              <a:t>В прошлом году к нам приехали 133 000 гостей, а население Горячего ключа около 40 000. Это как будто к каждому из нас приехало по четыре гостя!</a:t>
            </a: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6">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6">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6">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 calcmode="lin" valueType="num">
                                      <p:cBhvr additive="base">
                                        <p:cTn id="23" dur="50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6">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 calcmode="lin" valueType="num">
                                      <p:cBhvr additive="base">
                                        <p:cTn id="27" dur="50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a:xfrm>
            <a:off x="685800" y="285729"/>
            <a:ext cx="7772400" cy="1928825"/>
          </a:xfrm>
        </p:spPr>
        <p:txBody>
          <a:bodyPr/>
          <a:lstStyle/>
          <a:p>
            <a:r>
              <a:rPr lang="ru-RU" b="1" i="1" dirty="0" smtClean="0">
                <a:solidFill>
                  <a:srgbClr val="00153E"/>
                </a:solidFill>
                <a:latin typeface="Times New Roman" pitchFamily="18" charset="0"/>
                <a:cs typeface="Times New Roman" pitchFamily="18" charset="0"/>
              </a:rPr>
              <a:t>Интерактивная прогулка по Горячему ключу</a:t>
            </a:r>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
        <p:nvSpPr>
          <p:cNvPr id="12289" name="Rectangle 1"/>
          <p:cNvSpPr>
            <a:spLocks noChangeArrowheads="1"/>
          </p:cNvSpPr>
          <p:nvPr/>
        </p:nvSpPr>
        <p:spPr bwMode="auto">
          <a:xfrm>
            <a:off x="0" y="1928802"/>
            <a:ext cx="9144000" cy="5478423"/>
          </a:xfrm>
          <a:prstGeom prst="rect">
            <a:avLst/>
          </a:prstGeom>
          <a:noFill/>
          <a:ln w="9525">
            <a:noFill/>
            <a:miter lim="800000"/>
            <a:headEnd/>
            <a:tailEnd/>
          </a:ln>
          <a:effectLst/>
        </p:spPr>
        <p:txBody>
          <a:bodyPr vert="horz" wrap="square" lIns="91440" tIns="45720" rIns="91440" bIns="45720" numCol="2"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tab pos="2116138" algn="l"/>
                <a:tab pos="2970213" algn="ctr"/>
              </a:tabLst>
            </a:pP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Мой Горячий Ключ</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Люблю по городу гулять</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Люблю смотреть, люблю считать:</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Инга – раз, аллея – два,</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Три – кувшин и в нём вода,</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А четыре – мост счастливый,</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Он над речкой говорливой,</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Пять – по парку я иду,</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Шесть – к поляне я схожу,</a:t>
            </a: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endParaRPr lang="ru-RU" sz="2800" b="1" i="1" dirty="0" smtClean="0">
              <a:solidFill>
                <a:srgbClr val="000066"/>
              </a:solidFill>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endParaRPr kumimoji="0" lang="ru-RU" sz="2800" b="1" i="1" u="none" strike="noStrike" cap="none" normalizeH="0" baseline="0" dirty="0" smtClean="0">
              <a:ln>
                <a:noFill/>
              </a:ln>
              <a:solidFill>
                <a:srgbClr val="000066"/>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Семь – часовня голубая,</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Восемь – лестница большая,</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Девять – Дантово ущелье,</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Десять – там скала Спасенья.</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Горячий Ключ я свой люблю</a:t>
            </a:r>
            <a:endParaRPr kumimoji="0" lang="ru-RU" sz="1000" b="1" i="1"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2116138" algn="l"/>
                <a:tab pos="2970213" algn="ctr"/>
              </a:tabLst>
            </a:pPr>
            <a:r>
              <a:rPr kumimoji="0" lang="ru-RU" sz="2800" b="1" i="1" u="none" strike="noStrike" cap="none" normalizeH="0" baseline="0" dirty="0" smtClean="0">
                <a:ln>
                  <a:noFill/>
                </a:ln>
                <a:solidFill>
                  <a:srgbClr val="000066"/>
                </a:solidFill>
                <a:effectLst/>
                <a:latin typeface="Times New Roman" pitchFamily="18" charset="0"/>
                <a:ea typeface="Calibri" pitchFamily="34" charset="0"/>
                <a:cs typeface="Times New Roman" pitchFamily="18" charset="0"/>
              </a:rPr>
              <a:t>Я вам всё здесь покажу!</a:t>
            </a:r>
            <a:endParaRPr kumimoji="0" lang="ru-RU" sz="2800" b="1" i="1"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11265" name="Picture 1" descr="C:\Users\днс\Desktop\горячий ключ\инга.jpg"/>
          <p:cNvPicPr>
            <a:picLocks noChangeAspect="1" noChangeArrowheads="1"/>
          </p:cNvPicPr>
          <p:nvPr/>
        </p:nvPicPr>
        <p:blipFill>
          <a:blip r:embed="rId3"/>
          <a:srcRect/>
          <a:stretch>
            <a:fillRect/>
          </a:stretch>
        </p:blipFill>
        <p:spPr bwMode="auto">
          <a:xfrm>
            <a:off x="0" y="0"/>
            <a:ext cx="4286248" cy="2435368"/>
          </a:xfrm>
          <a:prstGeom prst="rect">
            <a:avLst/>
          </a:prstGeom>
          <a:noFill/>
        </p:spPr>
      </p:pic>
      <p:pic>
        <p:nvPicPr>
          <p:cNvPr id="11266" name="Picture 2" descr="C:\Users\днс\Desktop\горячий ключ\администрация.jpg"/>
          <p:cNvPicPr>
            <a:picLocks noChangeAspect="1" noChangeArrowheads="1"/>
          </p:cNvPicPr>
          <p:nvPr/>
        </p:nvPicPr>
        <p:blipFill>
          <a:blip r:embed="rId4"/>
          <a:srcRect/>
          <a:stretch>
            <a:fillRect/>
          </a:stretch>
        </p:blipFill>
        <p:spPr bwMode="auto">
          <a:xfrm>
            <a:off x="5429256" y="0"/>
            <a:ext cx="3714744" cy="2466346"/>
          </a:xfrm>
          <a:prstGeom prst="rect">
            <a:avLst/>
          </a:prstGeom>
          <a:noFill/>
        </p:spPr>
      </p:pic>
      <p:pic>
        <p:nvPicPr>
          <p:cNvPr id="11267" name="Picture 3" descr="C:\Users\днс\Desktop\для презентации\IMG-20190731-WA0047.jpg"/>
          <p:cNvPicPr>
            <a:picLocks noChangeAspect="1" noChangeArrowheads="1"/>
          </p:cNvPicPr>
          <p:nvPr/>
        </p:nvPicPr>
        <p:blipFill>
          <a:blip r:embed="rId5"/>
          <a:srcRect t="10834"/>
          <a:stretch>
            <a:fillRect/>
          </a:stretch>
        </p:blipFill>
        <p:spPr bwMode="auto">
          <a:xfrm>
            <a:off x="2357422" y="2428868"/>
            <a:ext cx="4967266" cy="442913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10241" name="Picture 1" descr="C:\Users\днс\Desktop\для презентации\IMG-20190227-WA0009.jpeg"/>
          <p:cNvPicPr>
            <a:picLocks noChangeAspect="1" noChangeArrowheads="1"/>
          </p:cNvPicPr>
          <p:nvPr/>
        </p:nvPicPr>
        <p:blipFill>
          <a:blip r:embed="rId3" cstate="print"/>
          <a:srcRect/>
          <a:stretch>
            <a:fillRect/>
          </a:stretch>
        </p:blipFill>
        <p:spPr bwMode="auto">
          <a:xfrm>
            <a:off x="-127021" y="3143248"/>
            <a:ext cx="6604004" cy="3714752"/>
          </a:xfrm>
          <a:prstGeom prst="rect">
            <a:avLst/>
          </a:prstGeom>
          <a:noFill/>
        </p:spPr>
      </p:pic>
      <p:pic>
        <p:nvPicPr>
          <p:cNvPr id="10242" name="Picture 2" descr="C:\Users\днс\Desktop\горячий ключ\аллея.jpg"/>
          <p:cNvPicPr>
            <a:picLocks noChangeAspect="1" noChangeArrowheads="1"/>
          </p:cNvPicPr>
          <p:nvPr/>
        </p:nvPicPr>
        <p:blipFill>
          <a:blip r:embed="rId4"/>
          <a:srcRect/>
          <a:stretch>
            <a:fillRect/>
          </a:stretch>
        </p:blipFill>
        <p:spPr bwMode="auto">
          <a:xfrm>
            <a:off x="4143372" y="-1"/>
            <a:ext cx="5000628" cy="3200402"/>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9217" name="Picture 1" descr="C:\Users\днс\Desktop\для презентации\IMG-20171021-WA0008.jpeg"/>
          <p:cNvPicPr>
            <a:picLocks noChangeAspect="1" noChangeArrowheads="1"/>
          </p:cNvPicPr>
          <p:nvPr/>
        </p:nvPicPr>
        <p:blipFill>
          <a:blip r:embed="rId3" cstate="print"/>
          <a:srcRect/>
          <a:stretch>
            <a:fillRect/>
          </a:stretch>
        </p:blipFill>
        <p:spPr bwMode="auto">
          <a:xfrm>
            <a:off x="-64" y="1000108"/>
            <a:ext cx="9144064" cy="514353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8194" name="Picture 2" descr="C:\Users\днс\Desktop\для презентации\IMG-20171214-WA0002.jpg"/>
          <p:cNvPicPr>
            <a:picLocks noChangeAspect="1" noChangeArrowheads="1"/>
          </p:cNvPicPr>
          <p:nvPr/>
        </p:nvPicPr>
        <p:blipFill>
          <a:blip r:embed="rId3"/>
          <a:srcRect l="7285" r="29232"/>
          <a:stretch>
            <a:fillRect/>
          </a:stretch>
        </p:blipFill>
        <p:spPr bwMode="auto">
          <a:xfrm>
            <a:off x="4786282" y="1709737"/>
            <a:ext cx="4357718" cy="5148263"/>
          </a:xfrm>
          <a:prstGeom prst="rect">
            <a:avLst/>
          </a:prstGeom>
          <a:noFill/>
        </p:spPr>
      </p:pic>
      <p:pic>
        <p:nvPicPr>
          <p:cNvPr id="8195" name="Picture 3" descr="C:\Users\днс\Desktop\IMG-20190519-WA0070.jpg"/>
          <p:cNvPicPr>
            <a:picLocks noChangeAspect="1" noChangeArrowheads="1"/>
          </p:cNvPicPr>
          <p:nvPr/>
        </p:nvPicPr>
        <p:blipFill>
          <a:blip r:embed="rId4"/>
          <a:srcRect/>
          <a:stretch>
            <a:fillRect/>
          </a:stretch>
        </p:blipFill>
        <p:spPr bwMode="auto">
          <a:xfrm>
            <a:off x="-144798" y="3571876"/>
            <a:ext cx="4931112" cy="3286124"/>
          </a:xfrm>
          <a:prstGeom prst="rect">
            <a:avLst/>
          </a:prstGeom>
          <a:noFill/>
        </p:spPr>
      </p:pic>
      <p:pic>
        <p:nvPicPr>
          <p:cNvPr id="8196" name="Picture 4" descr="C:\Users\днс\Desktop\для презентации\IMG-20190309-WA0007.jpg"/>
          <p:cNvPicPr>
            <a:picLocks noChangeAspect="1" noChangeArrowheads="1"/>
          </p:cNvPicPr>
          <p:nvPr/>
        </p:nvPicPr>
        <p:blipFill>
          <a:blip r:embed="rId5"/>
          <a:srcRect l="18413" r="28392" b="5394"/>
          <a:stretch>
            <a:fillRect/>
          </a:stretch>
        </p:blipFill>
        <p:spPr bwMode="auto">
          <a:xfrm>
            <a:off x="1285852" y="1"/>
            <a:ext cx="2643206" cy="3525674"/>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29698" name="Picture 2" descr="C:\Users\днс\Desktop\kraev655.jpg"/>
          <p:cNvPicPr>
            <a:picLocks noChangeAspect="1" noChangeArrowheads="1"/>
          </p:cNvPicPr>
          <p:nvPr/>
        </p:nvPicPr>
        <p:blipFill>
          <a:blip r:embed="rId3"/>
          <a:srcRect/>
          <a:stretch>
            <a:fillRect/>
          </a:stretch>
        </p:blipFill>
        <p:spPr bwMode="auto">
          <a:xfrm>
            <a:off x="4457825" y="0"/>
            <a:ext cx="4686176" cy="3429000"/>
          </a:xfrm>
          <a:prstGeom prst="rect">
            <a:avLst/>
          </a:prstGeom>
          <a:noFill/>
        </p:spPr>
      </p:pic>
      <p:pic>
        <p:nvPicPr>
          <p:cNvPr id="29699" name="Picture 3" descr="C:\Users\днс\Desktop\IMG-20190802-WA0023.jpg"/>
          <p:cNvPicPr>
            <a:picLocks noChangeAspect="1" noChangeArrowheads="1"/>
          </p:cNvPicPr>
          <p:nvPr/>
        </p:nvPicPr>
        <p:blipFill>
          <a:blip r:embed="rId4"/>
          <a:srcRect b="46774"/>
          <a:stretch>
            <a:fillRect/>
          </a:stretch>
        </p:blipFill>
        <p:spPr bwMode="auto">
          <a:xfrm>
            <a:off x="0" y="0"/>
            <a:ext cx="4831806" cy="3429024"/>
          </a:xfrm>
          <a:prstGeom prst="rect">
            <a:avLst/>
          </a:prstGeom>
          <a:noFill/>
        </p:spPr>
      </p:pic>
      <p:pic>
        <p:nvPicPr>
          <p:cNvPr id="29700" name="Picture 4" descr="C:\Users\днс\Desktop\IMG-20180408-WA0010.jpg"/>
          <p:cNvPicPr>
            <a:picLocks noChangeAspect="1" noChangeArrowheads="1"/>
          </p:cNvPicPr>
          <p:nvPr/>
        </p:nvPicPr>
        <p:blipFill>
          <a:blip r:embed="rId5"/>
          <a:srcRect b="33472"/>
          <a:stretch>
            <a:fillRect/>
          </a:stretch>
        </p:blipFill>
        <p:spPr bwMode="auto">
          <a:xfrm>
            <a:off x="-47604" y="3418308"/>
            <a:ext cx="9191604" cy="343969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0722" name="Picture 2" descr="C:\Users\днс\Desktop\для презентации\IMG-20190731-WA0029.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1746" name="Picture 2" descr="C:\Users\днс\Desktop\для презентации\IMG-20190731-WA0048.jpg"/>
          <p:cNvPicPr>
            <a:picLocks noChangeAspect="1" noChangeArrowheads="1"/>
          </p:cNvPicPr>
          <p:nvPr/>
        </p:nvPicPr>
        <p:blipFill>
          <a:blip r:embed="rId3"/>
          <a:srcRect/>
          <a:stretch>
            <a:fillRect/>
          </a:stretch>
        </p:blipFill>
        <p:spPr bwMode="auto">
          <a:xfrm>
            <a:off x="0" y="285728"/>
            <a:ext cx="4607734" cy="6143644"/>
          </a:xfrm>
          <a:prstGeom prst="rect">
            <a:avLst/>
          </a:prstGeom>
          <a:noFill/>
        </p:spPr>
      </p:pic>
      <p:pic>
        <p:nvPicPr>
          <p:cNvPr id="31749" name="Picture 5" descr="C:\Users\днс\Desktop\для презентации\IMG-20190802-WA0009.jpg"/>
          <p:cNvPicPr>
            <a:picLocks noChangeAspect="1" noChangeArrowheads="1"/>
          </p:cNvPicPr>
          <p:nvPr/>
        </p:nvPicPr>
        <p:blipFill>
          <a:blip r:embed="rId4"/>
          <a:srcRect/>
          <a:stretch>
            <a:fillRect/>
          </a:stretch>
        </p:blipFill>
        <p:spPr bwMode="auto">
          <a:xfrm>
            <a:off x="4536248" y="285728"/>
            <a:ext cx="4607752" cy="6143668"/>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2771" name="Picture 3" descr="C:\Users\днс\Desktop\для презентации\IMG-20190731-WA0028.jpg"/>
          <p:cNvPicPr>
            <a:picLocks noChangeAspect="1" noChangeArrowheads="1"/>
          </p:cNvPicPr>
          <p:nvPr/>
        </p:nvPicPr>
        <p:blipFill>
          <a:blip r:embed="rId3"/>
          <a:srcRect/>
          <a:stretch>
            <a:fillRect/>
          </a:stretch>
        </p:blipFill>
        <p:spPr bwMode="auto">
          <a:xfrm>
            <a:off x="0" y="0"/>
            <a:ext cx="2643174" cy="3524232"/>
          </a:xfrm>
          <a:prstGeom prst="rect">
            <a:avLst/>
          </a:prstGeom>
          <a:noFill/>
        </p:spPr>
      </p:pic>
      <p:pic>
        <p:nvPicPr>
          <p:cNvPr id="32772" name="Picture 4" descr="C:\Users\днс\Desktop\для презентации\IMG-20190731-WA0032.jpg"/>
          <p:cNvPicPr>
            <a:picLocks noChangeAspect="1" noChangeArrowheads="1"/>
          </p:cNvPicPr>
          <p:nvPr/>
        </p:nvPicPr>
        <p:blipFill>
          <a:blip r:embed="rId4"/>
          <a:srcRect/>
          <a:stretch>
            <a:fillRect/>
          </a:stretch>
        </p:blipFill>
        <p:spPr bwMode="auto">
          <a:xfrm>
            <a:off x="0" y="3238517"/>
            <a:ext cx="2714612" cy="3619483"/>
          </a:xfrm>
          <a:prstGeom prst="rect">
            <a:avLst/>
          </a:prstGeom>
          <a:noFill/>
        </p:spPr>
      </p:pic>
      <p:pic>
        <p:nvPicPr>
          <p:cNvPr id="32773" name="Picture 5" descr="C:\Users\днс\Desktop\для презентации\IMG-20190802-WA0008.jpg"/>
          <p:cNvPicPr>
            <a:picLocks noChangeAspect="1" noChangeArrowheads="1"/>
          </p:cNvPicPr>
          <p:nvPr/>
        </p:nvPicPr>
        <p:blipFill>
          <a:blip r:embed="rId5"/>
          <a:srcRect r="11101"/>
          <a:stretch>
            <a:fillRect/>
          </a:stretch>
        </p:blipFill>
        <p:spPr bwMode="auto">
          <a:xfrm>
            <a:off x="5711649" y="0"/>
            <a:ext cx="3432351" cy="6858000"/>
          </a:xfrm>
          <a:prstGeom prst="rect">
            <a:avLst/>
          </a:prstGeom>
          <a:noFill/>
        </p:spPr>
      </p:pic>
      <p:pic>
        <p:nvPicPr>
          <p:cNvPr id="32774" name="Picture 6" descr="C:\Users\днс\Desktop\для презентации\IMG-20190802-WA0021.jpg"/>
          <p:cNvPicPr>
            <a:picLocks noChangeAspect="1" noChangeArrowheads="1"/>
          </p:cNvPicPr>
          <p:nvPr/>
        </p:nvPicPr>
        <p:blipFill>
          <a:blip r:embed="rId6"/>
          <a:srcRect/>
          <a:stretch>
            <a:fillRect/>
          </a:stretch>
        </p:blipFill>
        <p:spPr bwMode="auto">
          <a:xfrm>
            <a:off x="2643174" y="785794"/>
            <a:ext cx="3094158" cy="5500726"/>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3795" name="Picture 3" descr="C:\Users\днс\Desktop\для презентации\imgpreview (5).jpg"/>
          <p:cNvPicPr>
            <a:picLocks noChangeAspect="1" noChangeArrowheads="1"/>
          </p:cNvPicPr>
          <p:nvPr/>
        </p:nvPicPr>
        <p:blipFill>
          <a:blip r:embed="rId3"/>
          <a:srcRect/>
          <a:stretch>
            <a:fillRect/>
          </a:stretch>
        </p:blipFill>
        <p:spPr bwMode="auto">
          <a:xfrm>
            <a:off x="5403864" y="0"/>
            <a:ext cx="3740136" cy="2214554"/>
          </a:xfrm>
          <a:prstGeom prst="rect">
            <a:avLst/>
          </a:prstGeom>
          <a:noFill/>
        </p:spPr>
      </p:pic>
      <p:pic>
        <p:nvPicPr>
          <p:cNvPr id="33796" name="Picture 4" descr="C:\Users\днс\Desktop\горячий ключ\иверская часовня.jpg"/>
          <p:cNvPicPr>
            <a:picLocks noChangeAspect="1" noChangeArrowheads="1"/>
          </p:cNvPicPr>
          <p:nvPr/>
        </p:nvPicPr>
        <p:blipFill>
          <a:blip r:embed="rId4"/>
          <a:srcRect/>
          <a:stretch>
            <a:fillRect/>
          </a:stretch>
        </p:blipFill>
        <p:spPr bwMode="auto">
          <a:xfrm>
            <a:off x="2500298" y="2214554"/>
            <a:ext cx="3548069" cy="2361079"/>
          </a:xfrm>
          <a:prstGeom prst="rect">
            <a:avLst/>
          </a:prstGeom>
          <a:noFill/>
        </p:spPr>
      </p:pic>
      <p:pic>
        <p:nvPicPr>
          <p:cNvPr id="33797" name="Picture 5" descr="C:\Users\днс\Desktop\горячий ключ\источник св. Пантелеймона.jpg"/>
          <p:cNvPicPr>
            <a:picLocks noChangeAspect="1" noChangeArrowheads="1"/>
          </p:cNvPicPr>
          <p:nvPr/>
        </p:nvPicPr>
        <p:blipFill>
          <a:blip r:embed="rId5"/>
          <a:srcRect/>
          <a:stretch>
            <a:fillRect/>
          </a:stretch>
        </p:blipFill>
        <p:spPr bwMode="auto">
          <a:xfrm>
            <a:off x="0" y="4645747"/>
            <a:ext cx="3428992" cy="2212253"/>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4819" name="Picture 3" descr="C:\Users\днс\Desktop\для презентации\dant618.jpg"/>
          <p:cNvPicPr>
            <a:picLocks noChangeAspect="1" noChangeArrowheads="1"/>
          </p:cNvPicPr>
          <p:nvPr/>
        </p:nvPicPr>
        <p:blipFill>
          <a:blip r:embed="rId3"/>
          <a:srcRect/>
          <a:stretch>
            <a:fillRect/>
          </a:stretch>
        </p:blipFill>
        <p:spPr bwMode="auto">
          <a:xfrm>
            <a:off x="3857620" y="0"/>
            <a:ext cx="5286380" cy="3558140"/>
          </a:xfrm>
          <a:prstGeom prst="rect">
            <a:avLst/>
          </a:prstGeom>
          <a:noFill/>
        </p:spPr>
      </p:pic>
      <p:pic>
        <p:nvPicPr>
          <p:cNvPr id="34820" name="Picture 4" descr="C:\Users\днс\Desktop\для презентации\IMG-20190802-WA0014.jpg"/>
          <p:cNvPicPr>
            <a:picLocks noChangeAspect="1" noChangeArrowheads="1"/>
          </p:cNvPicPr>
          <p:nvPr/>
        </p:nvPicPr>
        <p:blipFill>
          <a:blip r:embed="rId4"/>
          <a:srcRect/>
          <a:stretch>
            <a:fillRect/>
          </a:stretch>
        </p:blipFill>
        <p:spPr bwMode="auto">
          <a:xfrm>
            <a:off x="0" y="0"/>
            <a:ext cx="3857620" cy="6857991"/>
          </a:xfrm>
          <a:prstGeom prst="rect">
            <a:avLst/>
          </a:prstGeom>
          <a:noFill/>
        </p:spPr>
      </p:pic>
      <p:pic>
        <p:nvPicPr>
          <p:cNvPr id="34821" name="Picture 5" descr="C:\Users\днс\Desktop\для презентации\IMG-20190802-WA0020.jpg"/>
          <p:cNvPicPr>
            <a:picLocks noChangeAspect="1" noChangeArrowheads="1"/>
          </p:cNvPicPr>
          <p:nvPr/>
        </p:nvPicPr>
        <p:blipFill>
          <a:blip r:embed="rId5"/>
          <a:srcRect b="16472"/>
          <a:stretch>
            <a:fillRect/>
          </a:stretch>
        </p:blipFill>
        <p:spPr bwMode="auto">
          <a:xfrm>
            <a:off x="4984594" y="3500438"/>
            <a:ext cx="3014768" cy="3357562"/>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5842" name="Picture 2" descr="C:\Users\днс\Desktop\для презентации\IMG-20190801-WA0022.jpg"/>
          <p:cNvPicPr>
            <a:picLocks noChangeAspect="1" noChangeArrowheads="1"/>
          </p:cNvPicPr>
          <p:nvPr/>
        </p:nvPicPr>
        <p:blipFill>
          <a:blip r:embed="rId3"/>
          <a:srcRect/>
          <a:stretch>
            <a:fillRect/>
          </a:stretch>
        </p:blipFill>
        <p:spPr bwMode="auto">
          <a:xfrm>
            <a:off x="4190997" y="0"/>
            <a:ext cx="4953003" cy="3714752"/>
          </a:xfrm>
          <a:prstGeom prst="rect">
            <a:avLst/>
          </a:prstGeom>
          <a:noFill/>
        </p:spPr>
      </p:pic>
      <p:pic>
        <p:nvPicPr>
          <p:cNvPr id="35843" name="Picture 3" descr="C:\Users\днс\Desktop\для презентации\IMG-20190801-WA0021.jpg"/>
          <p:cNvPicPr>
            <a:picLocks noChangeAspect="1" noChangeArrowheads="1"/>
          </p:cNvPicPr>
          <p:nvPr/>
        </p:nvPicPr>
        <p:blipFill>
          <a:blip r:embed="rId4"/>
          <a:srcRect/>
          <a:stretch>
            <a:fillRect/>
          </a:stretch>
        </p:blipFill>
        <p:spPr bwMode="auto">
          <a:xfrm>
            <a:off x="0" y="2957498"/>
            <a:ext cx="5200669" cy="3900502"/>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6866" name="Picture 2" descr="C:\Users\днс\Desktop\для презентации\IMG-20190801-WA0006.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7890" name="Picture 2" descr="C:\Users\днс\Desktop\горячий ключ\мост.jpg"/>
          <p:cNvPicPr>
            <a:picLocks noChangeAspect="1" noChangeArrowheads="1"/>
          </p:cNvPicPr>
          <p:nvPr/>
        </p:nvPicPr>
        <p:blipFill>
          <a:blip r:embed="rId3"/>
          <a:srcRect/>
          <a:stretch>
            <a:fillRect/>
          </a:stretch>
        </p:blipFill>
        <p:spPr bwMode="auto">
          <a:xfrm>
            <a:off x="0" y="0"/>
            <a:ext cx="3954695" cy="2428868"/>
          </a:xfrm>
          <a:prstGeom prst="rect">
            <a:avLst/>
          </a:prstGeom>
          <a:noFill/>
        </p:spPr>
      </p:pic>
      <p:pic>
        <p:nvPicPr>
          <p:cNvPr id="37891" name="Picture 3" descr="C:\Users\днс\Desktop\для презентации\IMG-20180415-WA0018.jpg"/>
          <p:cNvPicPr>
            <a:picLocks noChangeAspect="1" noChangeArrowheads="1"/>
          </p:cNvPicPr>
          <p:nvPr/>
        </p:nvPicPr>
        <p:blipFill>
          <a:blip r:embed="rId4"/>
          <a:srcRect/>
          <a:stretch>
            <a:fillRect/>
          </a:stretch>
        </p:blipFill>
        <p:spPr bwMode="auto">
          <a:xfrm>
            <a:off x="0" y="2432484"/>
            <a:ext cx="5900688" cy="4425516"/>
          </a:xfrm>
          <a:prstGeom prst="rect">
            <a:avLst/>
          </a:prstGeom>
          <a:noFill/>
        </p:spPr>
      </p:pic>
      <p:pic>
        <p:nvPicPr>
          <p:cNvPr id="37892" name="Picture 4" descr="C:\Users\днс\Desktop\для презентации\IMG-20190502-WA0015.jpg"/>
          <p:cNvPicPr>
            <a:picLocks noChangeAspect="1" noChangeArrowheads="1"/>
          </p:cNvPicPr>
          <p:nvPr/>
        </p:nvPicPr>
        <p:blipFill>
          <a:blip r:embed="rId5"/>
          <a:srcRect l="52787" r="19674"/>
          <a:stretch>
            <a:fillRect/>
          </a:stretch>
        </p:blipFill>
        <p:spPr bwMode="auto">
          <a:xfrm>
            <a:off x="6264738" y="0"/>
            <a:ext cx="2518190" cy="68580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8914" name="Picture 2" descr="C:\Users\днс\Desktop\для презентации\IMG-20181017-WA0006.jpg"/>
          <p:cNvPicPr>
            <a:picLocks noChangeAspect="1" noChangeArrowheads="1"/>
          </p:cNvPicPr>
          <p:nvPr/>
        </p:nvPicPr>
        <p:blipFill>
          <a:blip r:embed="rId3"/>
          <a:srcRect/>
          <a:stretch>
            <a:fillRect/>
          </a:stretch>
        </p:blipFill>
        <p:spPr bwMode="auto">
          <a:xfrm>
            <a:off x="4643438" y="3536157"/>
            <a:ext cx="4500562" cy="3375422"/>
          </a:xfrm>
          <a:prstGeom prst="rect">
            <a:avLst/>
          </a:prstGeom>
          <a:noFill/>
        </p:spPr>
      </p:pic>
      <p:pic>
        <p:nvPicPr>
          <p:cNvPr id="38915" name="Picture 3" descr="C:\Users\днс\Desktop\для презентации\IMG-20190310-WA0052.jpeg"/>
          <p:cNvPicPr>
            <a:picLocks noChangeAspect="1" noChangeArrowheads="1"/>
          </p:cNvPicPr>
          <p:nvPr/>
        </p:nvPicPr>
        <p:blipFill>
          <a:blip r:embed="rId4" cstate="print"/>
          <a:srcRect r="18748"/>
          <a:stretch>
            <a:fillRect/>
          </a:stretch>
        </p:blipFill>
        <p:spPr bwMode="auto">
          <a:xfrm>
            <a:off x="0" y="3643391"/>
            <a:ext cx="4643438" cy="3214609"/>
          </a:xfrm>
          <a:prstGeom prst="rect">
            <a:avLst/>
          </a:prstGeom>
          <a:noFill/>
        </p:spPr>
      </p:pic>
      <p:pic>
        <p:nvPicPr>
          <p:cNvPr id="38916" name="Picture 4" descr="C:\Users\днс\Desktop\для презентации\IMG-20190422-WA0001.jpg"/>
          <p:cNvPicPr>
            <a:picLocks noChangeAspect="1" noChangeArrowheads="1"/>
          </p:cNvPicPr>
          <p:nvPr/>
        </p:nvPicPr>
        <p:blipFill>
          <a:blip r:embed="rId5"/>
          <a:srcRect/>
          <a:stretch>
            <a:fillRect/>
          </a:stretch>
        </p:blipFill>
        <p:spPr bwMode="auto">
          <a:xfrm>
            <a:off x="4071934" y="1"/>
            <a:ext cx="5072066" cy="3804050"/>
          </a:xfrm>
          <a:prstGeom prst="rect">
            <a:avLst/>
          </a:prstGeom>
          <a:noFill/>
        </p:spPr>
      </p:pic>
      <p:pic>
        <p:nvPicPr>
          <p:cNvPr id="38917" name="Picture 5" descr="C:\Users\днс\Desktop\для презентации\IMG-20190801-WA0018.jpg"/>
          <p:cNvPicPr>
            <a:picLocks noChangeAspect="1" noChangeArrowheads="1"/>
          </p:cNvPicPr>
          <p:nvPr/>
        </p:nvPicPr>
        <p:blipFill>
          <a:blip r:embed="rId6"/>
          <a:srcRect/>
          <a:stretch>
            <a:fillRect/>
          </a:stretch>
        </p:blipFill>
        <p:spPr bwMode="auto">
          <a:xfrm>
            <a:off x="-1" y="0"/>
            <a:ext cx="4953003" cy="3714752"/>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lstStyle/>
          <a:p>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pic>
        <p:nvPicPr>
          <p:cNvPr id="39938" name="Picture 2" descr="C:\Users\днс\Desktop\для презентации\imgpreview (1).jpg"/>
          <p:cNvPicPr>
            <a:picLocks noChangeAspect="1" noChangeArrowheads="1"/>
          </p:cNvPicPr>
          <p:nvPr/>
        </p:nvPicPr>
        <p:blipFill>
          <a:blip r:embed="rId3"/>
          <a:srcRect/>
          <a:stretch>
            <a:fillRect/>
          </a:stretch>
        </p:blipFill>
        <p:spPr bwMode="auto">
          <a:xfrm>
            <a:off x="-500098" y="428604"/>
            <a:ext cx="10149551" cy="6429396"/>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normAutofit fontScale="90000"/>
          </a:bodyPr>
          <a:lstStyle/>
          <a:p>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В изумрудной тени лесов,</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В родников ожерелье горном,</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И в прохладе густых садов</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Ты живешь мой прекрасный Город.</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Ты приходишь в свой новый день,</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Как и прежде красив и молод,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Славен добрым трудом людей</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Мой счастливый и добрый Город.</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Припев: Горячий Ключ, Горячий Ключ</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Как будто солнце среди туч</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Сияешь ты, жемчужина Кубани,</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Живи, мой Город, процветай,</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Люби, трудись, не унывай,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Я знаю – ты еще прекрасней станешь.</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Громким эхом средь гор крутых,</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Отзовется под небом синим</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Славный подвиг сынов твоих</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В дни далекой лихой годины.</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И, как прежде людьми могуч,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И бесценной водой целебной,</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Расцветай мой Горячий Ключ,</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Наш Кубанский цветок волшебный.</a:t>
            </a:r>
            <a:r>
              <a:rPr lang="ru-RU" dirty="0" smtClean="0"/>
              <a:t/>
            </a:r>
            <a:br>
              <a:rPr lang="ru-RU" dirty="0" smtClean="0"/>
            </a:br>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днс\Desktop\76383327_serdca.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
        <p:nvSpPr>
          <p:cNvPr id="5" name="Заголовок 4"/>
          <p:cNvSpPr>
            <a:spLocks noGrp="1"/>
          </p:cNvSpPr>
          <p:nvPr>
            <p:ph type="ctrTitle"/>
          </p:nvPr>
        </p:nvSpPr>
        <p:spPr/>
        <p:txBody>
          <a:bodyPr>
            <a:normAutofit fontScale="90000"/>
          </a:bodyPr>
          <a:lstStyle/>
          <a:p>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6700" b="1" i="1" dirty="0" smtClean="0">
                <a:solidFill>
                  <a:srgbClr val="000F2E"/>
                </a:solidFill>
                <a:latin typeface="Times New Roman" pitchFamily="18" charset="0"/>
                <a:cs typeface="Times New Roman" pitchFamily="18" charset="0"/>
              </a:rPr>
              <a:t>Спасибо за внимание!</a:t>
            </a:r>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r>
              <a:rPr lang="ru-RU" sz="2000" b="1" i="1" dirty="0" smtClean="0">
                <a:solidFill>
                  <a:srgbClr val="000F2E"/>
                </a:solidFill>
                <a:latin typeface="Times New Roman" pitchFamily="18" charset="0"/>
                <a:cs typeface="Times New Roman" pitchFamily="18" charset="0"/>
              </a:rPr>
              <a:t/>
            </a:r>
            <a:br>
              <a:rPr lang="ru-RU" sz="2000" b="1" i="1" dirty="0" smtClean="0">
                <a:solidFill>
                  <a:srgbClr val="000F2E"/>
                </a:solidFill>
                <a:latin typeface="Times New Roman" pitchFamily="18" charset="0"/>
                <a:cs typeface="Times New Roman" pitchFamily="18" charset="0"/>
              </a:rPr>
            </a:br>
            <a:endParaRPr lang="ru-RU" dirty="0"/>
          </a:p>
        </p:txBody>
      </p:sp>
      <p:sp>
        <p:nvSpPr>
          <p:cNvPr id="6" name="Подзаголовок 5"/>
          <p:cNvSpPr>
            <a:spLocks noGrp="1"/>
          </p:cNvSpPr>
          <p:nvPr>
            <p:ph type="subTitle" idx="1"/>
          </p:nvPr>
        </p:nvSpPr>
        <p:spPr>
          <a:xfrm flipV="1">
            <a:off x="1371600" y="6572271"/>
            <a:ext cx="7272366" cy="45719"/>
          </a:xfrm>
        </p:spPr>
        <p:txBody>
          <a:bodyPr>
            <a:normAutofit fontScale="25000" lnSpcReduction="20000"/>
          </a:bodyPr>
          <a:lstStyle/>
          <a:p>
            <a:pPr algn="r"/>
            <a:endParaRPr lang="ru-RU" b="1" i="1" dirty="0">
              <a:solidFill>
                <a:srgbClr val="000F2E"/>
              </a:solidFill>
              <a:latin typeface="Times New Roman" pitchFamily="18" charset="0"/>
              <a:cs typeface="Times New Roman" pitchFamily="18" charset="0"/>
            </a:endParaRPr>
          </a:p>
        </p:txBody>
      </p:sp>
      <p:sp>
        <p:nvSpPr>
          <p:cNvPr id="7" name="Прямоугольник 6"/>
          <p:cNvSpPr/>
          <p:nvPr/>
        </p:nvSpPr>
        <p:spPr>
          <a:xfrm>
            <a:off x="571472" y="857232"/>
            <a:ext cx="7858179" cy="5572163"/>
          </a:xfrm>
          <a:prstGeom prst="rect">
            <a:avLst/>
          </a:prstGeom>
          <a:noFill/>
          <a:effectLst>
            <a:glow rad="228600">
              <a:schemeClr val="accent2">
                <a:satMod val="175000"/>
                <a:alpha val="40000"/>
              </a:schemeClr>
            </a:glow>
          </a:effectLst>
        </p:spPr>
        <p:txBody>
          <a:bodyPr wrap="none" lIns="91440" tIns="45720" rIns="91440" bIns="45720">
            <a:prstTxWarp prst="textInflat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endParaRPr lang="ru-RU" sz="5400" b="1" cap="none" spc="50" dirty="0">
              <a:ln w="11430"/>
              <a:solidFill>
                <a:srgbClr val="C00000"/>
              </a:soli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228</TotalTime>
  <Words>1133</Words>
  <PresentationFormat>Экран (4:3)</PresentationFormat>
  <Paragraphs>75</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Тема Office</vt:lpstr>
      <vt:lpstr>Слайд 1</vt:lpstr>
      <vt:lpstr>Слайд 2</vt:lpstr>
      <vt:lpstr>Площадь, улицы, витрины,  Светофоры, магазины,  Я любую здесь тропинку  Покажу вам без запинки!  Этот город, лучший город,  Нам с рожденья очень дорог,  Рады мы его прославить,  С днем рождения поздравить!   </vt:lpstr>
      <vt:lpstr>  Нарядился город утром,  Распустил свои цветы.  Озорным он стал как будто  Из-за этой красоты.   Клумбам красок добавляют  Флаги, ленты и шары –  Лихо в небо улетают  Под улыбки детворы.        Солнце сядет за высотки,  Парк заполнится совсем.  Туфли, каблуки, кроссовки…  Город точно помнит всех!   Голоса, манеры, лица…  Знает город это все.  Мы, конечно, не столица,  Да не надо нам ее!   Небо расцветет салютом  И раскрасит город враз.  День рождение встречает,  Отмечает он сейчас.   </vt:lpstr>
      <vt:lpstr>Слайд 5</vt:lpstr>
      <vt:lpstr>Слайд 6</vt:lpstr>
      <vt:lpstr>Викторина: *как называется край в котором мы живем?        </vt:lpstr>
      <vt:lpstr>*как называется река, протекающая через наш город </vt:lpstr>
      <vt:lpstr>*как называется озеро в парке </vt:lpstr>
      <vt:lpstr>*что означают изображения на гербе нашего города?</vt:lpstr>
      <vt:lpstr>*зачем приезжают к нам люди со всей России?</vt:lpstr>
      <vt:lpstr>*назовите санатории нашего города</vt:lpstr>
      <vt:lpstr>Интерактивная прогулка по Горячему ключу</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     В изумрудной тени лесов, В родников ожерелье горном, И в прохладе густых садов Ты живешь мой прекрасный Город. Ты приходишь в свой новый день, Как и прежде красив и молод,  Славен добрым трудом людей Мой счастливый и добрый Город. Припев: Горячий Ключ, Горячий Ключ Как будто солнце среди туч Сияешь ты, жемчужина Кубани, Живи, мой Город, процветай, Люби, трудись, не унывай,  Я знаю – ты еще прекрасней станешь. Громким эхом средь гор крутых, Отзовется под небом синим Славный подвиг сынов твоих В дни далекой лихой годины. И, как прежде людьми могуч,  И бесценной водой целебной, Расцветай мой Горячий Ключ, Наш Кубанский цветок волшебный. </vt:lpstr>
      <vt:lpstr>   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днс</dc:creator>
  <cp:lastModifiedBy>1</cp:lastModifiedBy>
  <cp:revision>22</cp:revision>
  <dcterms:created xsi:type="dcterms:W3CDTF">2019-08-05T02:21:04Z</dcterms:created>
  <dcterms:modified xsi:type="dcterms:W3CDTF">2020-12-01T10:50:59Z</dcterms:modified>
</cp:coreProperties>
</file>