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7"/>
  </p:notesMasterIdLst>
  <p:sldIdLst>
    <p:sldId id="256" r:id="rId2"/>
    <p:sldId id="274" r:id="rId3"/>
    <p:sldId id="278" r:id="rId4"/>
    <p:sldId id="279" r:id="rId5"/>
    <p:sldId id="276" r:id="rId6"/>
    <p:sldId id="280" r:id="rId7"/>
    <p:sldId id="290" r:id="rId8"/>
    <p:sldId id="281" r:id="rId9"/>
    <p:sldId id="289" r:id="rId10"/>
    <p:sldId id="282" r:id="rId11"/>
    <p:sldId id="283" r:id="rId12"/>
    <p:sldId id="284" r:id="rId13"/>
    <p:sldId id="292" r:id="rId14"/>
    <p:sldId id="285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286" r:id="rId23"/>
    <p:sldId id="287" r:id="rId24"/>
    <p:sldId id="288" r:id="rId25"/>
    <p:sldId id="272" r:id="rId2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C8CE"/>
    <a:srgbClr val="CCFFCC"/>
    <a:srgbClr val="FFC1E6"/>
    <a:srgbClr val="37A3B9"/>
    <a:srgbClr val="FFFF66"/>
    <a:srgbClr val="C2F0B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08" autoAdjust="0"/>
    <p:restoredTop sz="98851" autoAdjust="0"/>
  </p:normalViewPr>
  <p:slideViewPr>
    <p:cSldViewPr>
      <p:cViewPr varScale="1">
        <p:scale>
          <a:sx n="111" d="100"/>
          <a:sy n="111" d="100"/>
        </p:scale>
        <p:origin x="175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763AE9-E78A-4D72-AEBE-2C7B88EEA319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7952C2B-0678-41E6-BDE0-4A6E4F9ABEBE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Обеспечение эмоционального благополучия ребёнка и создания внутренних предпосылок для дальнейшего  личностного развития; 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944FDE-0869-4A33-871B-BEFEB18189C8}" type="parTrans" cxnId="{32F40BED-3021-473D-A460-A6BDDD4CBADC}">
      <dgm:prSet/>
      <dgm:spPr/>
      <dgm:t>
        <a:bodyPr/>
        <a:lstStyle/>
        <a:p>
          <a:endParaRPr lang="ru-RU"/>
        </a:p>
      </dgm:t>
    </dgm:pt>
    <dgm:pt modelId="{C42451F2-2028-4FFC-B029-6028885DC823}" type="sibTrans" cxnId="{32F40BED-3021-473D-A460-A6BDDD4CBADC}">
      <dgm:prSet/>
      <dgm:spPr/>
      <dgm:t>
        <a:bodyPr/>
        <a:lstStyle/>
        <a:p>
          <a:endParaRPr lang="ru-RU"/>
        </a:p>
      </dgm:t>
    </dgm:pt>
    <dgm:pt modelId="{F2A3DC43-6B67-47D4-826B-D3CBE4953996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Знакомить с видами профессиональной деятельности в ДОУ</a:t>
          </a:r>
          <a:r>
            <a:rPr lang="ru-RU" sz="500" dirty="0" smtClean="0"/>
            <a:t>;</a:t>
          </a:r>
          <a:endParaRPr lang="ru-RU" sz="500" dirty="0"/>
        </a:p>
      </dgm:t>
    </dgm:pt>
    <dgm:pt modelId="{0DDA1DC6-7C80-4844-B447-E1092F987091}" type="parTrans" cxnId="{5B7E9889-28D8-4DD5-B4A9-801D850A2CFF}">
      <dgm:prSet/>
      <dgm:spPr/>
      <dgm:t>
        <a:bodyPr/>
        <a:lstStyle/>
        <a:p>
          <a:endParaRPr lang="ru-RU"/>
        </a:p>
      </dgm:t>
    </dgm:pt>
    <dgm:pt modelId="{1FC2F790-1F79-48DD-BDE2-0544BD33E80D}" type="sibTrans" cxnId="{5B7E9889-28D8-4DD5-B4A9-801D850A2CFF}">
      <dgm:prSet/>
      <dgm:spPr/>
      <dgm:t>
        <a:bodyPr/>
        <a:lstStyle/>
        <a:p>
          <a:endParaRPr lang="ru-RU"/>
        </a:p>
      </dgm:t>
    </dgm:pt>
    <dgm:pt modelId="{1924EFB9-EFC5-426A-9AB2-87865A053011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Ребенок умеет узнавать и называть профессии и место работы родителей, владеть обобщающим понятием «профессия», обогатить словарный запас, коммуникативные навыки;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EF012D-FB75-4E49-8DD6-D4EE2D703E52}" type="parTrans" cxnId="{5823D134-40D5-49B4-BCE1-A4CA9DAC48AF}">
      <dgm:prSet/>
      <dgm:spPr/>
      <dgm:t>
        <a:bodyPr/>
        <a:lstStyle/>
        <a:p>
          <a:endParaRPr lang="ru-RU"/>
        </a:p>
      </dgm:t>
    </dgm:pt>
    <dgm:pt modelId="{4013241C-8CCD-4CB4-BF82-A07C3B43E43F}" type="sibTrans" cxnId="{5823D134-40D5-49B4-BCE1-A4CA9DAC48AF}">
      <dgm:prSet/>
      <dgm:spPr/>
      <dgm:t>
        <a:bodyPr/>
        <a:lstStyle/>
        <a:p>
          <a:endParaRPr lang="ru-RU"/>
        </a:p>
      </dgm:t>
    </dgm:pt>
    <dgm:pt modelId="{43264E23-0057-4BE2-AD5B-AD96661A0A86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Различает профессии по существенным признакам</a:t>
          </a:r>
          <a:r>
            <a:rPr lang="ru-RU" sz="1200" dirty="0" smtClean="0"/>
            <a:t>;</a:t>
          </a:r>
          <a:endParaRPr lang="ru-RU" sz="1200" dirty="0"/>
        </a:p>
      </dgm:t>
    </dgm:pt>
    <dgm:pt modelId="{7C58F934-BCE3-473B-A8DC-5CD89A943F16}" type="parTrans" cxnId="{B255D034-0C6C-4EFC-BA27-197667848119}">
      <dgm:prSet/>
      <dgm:spPr/>
      <dgm:t>
        <a:bodyPr/>
        <a:lstStyle/>
        <a:p>
          <a:endParaRPr lang="ru-RU"/>
        </a:p>
      </dgm:t>
    </dgm:pt>
    <dgm:pt modelId="{1FAE375C-6417-4AF4-BA43-F2F58C6423BD}" type="sibTrans" cxnId="{B255D034-0C6C-4EFC-BA27-197667848119}">
      <dgm:prSet/>
      <dgm:spPr/>
      <dgm:t>
        <a:bodyPr/>
        <a:lstStyle/>
        <a:p>
          <a:endParaRPr lang="ru-RU"/>
        </a:p>
      </dgm:t>
    </dgm:pt>
    <dgm:pt modelId="{4BB6A8F4-FD38-4B24-A5CA-A5D9F9FB1B89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Моделирует в игре отношения между людьми разных профессий;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605F0-5764-430D-BC2B-288660F0760E}" type="parTrans" cxnId="{425E66C6-1D6F-452C-8BED-3B8571E07FAF}">
      <dgm:prSet/>
      <dgm:spPr/>
      <dgm:t>
        <a:bodyPr/>
        <a:lstStyle/>
        <a:p>
          <a:endParaRPr lang="ru-RU"/>
        </a:p>
      </dgm:t>
    </dgm:pt>
    <dgm:pt modelId="{D1807F1A-3624-4D55-99B1-87CC4E0D8462}" type="sibTrans" cxnId="{425E66C6-1D6F-452C-8BED-3B8571E07FAF}">
      <dgm:prSet/>
      <dgm:spPr/>
      <dgm:t>
        <a:bodyPr/>
        <a:lstStyle/>
        <a:p>
          <a:endParaRPr lang="ru-RU"/>
        </a:p>
      </dgm:t>
    </dgm:pt>
    <dgm:pt modelId="{C30DD14A-F1C1-4BD5-BE7B-7B46E3F4C784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Участвует в посильной трудовой деятельности взрослых;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6AE8BF-E817-444A-8FD6-A7211569B2E9}" type="parTrans" cxnId="{AB56FA73-82AC-4EA3-B68F-CCE6FBE3B9A5}">
      <dgm:prSet/>
      <dgm:spPr/>
      <dgm:t>
        <a:bodyPr/>
        <a:lstStyle/>
        <a:p>
          <a:endParaRPr lang="ru-RU"/>
        </a:p>
      </dgm:t>
    </dgm:pt>
    <dgm:pt modelId="{6572AAE3-1568-4DD5-BBF4-900CCF237BE9}" type="sibTrans" cxnId="{AB56FA73-82AC-4EA3-B68F-CCE6FBE3B9A5}">
      <dgm:prSet/>
      <dgm:spPr/>
      <dgm:t>
        <a:bodyPr/>
        <a:lstStyle/>
        <a:p>
          <a:endParaRPr lang="ru-RU"/>
        </a:p>
      </dgm:t>
    </dgm:pt>
    <dgm:pt modelId="{A76E8B11-A537-4879-A010-28BFEEBDAA75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Развитие социальных компетенций ребёнка в коллективе и в общении друг с другом. 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A3F7D2-C0F1-4DD6-AF44-F49E2A5108E9}" type="parTrans" cxnId="{4771EE99-7E4D-415E-A319-7774A8C32EB4}">
      <dgm:prSet/>
      <dgm:spPr/>
      <dgm:t>
        <a:bodyPr/>
        <a:lstStyle/>
        <a:p>
          <a:endParaRPr lang="ru-RU"/>
        </a:p>
      </dgm:t>
    </dgm:pt>
    <dgm:pt modelId="{37B2CCE3-B912-4618-B650-9476E1A05E7F}" type="sibTrans" cxnId="{4771EE99-7E4D-415E-A319-7774A8C32EB4}">
      <dgm:prSet/>
      <dgm:spPr/>
      <dgm:t>
        <a:bodyPr/>
        <a:lstStyle/>
        <a:p>
          <a:endParaRPr lang="ru-RU"/>
        </a:p>
      </dgm:t>
    </dgm:pt>
    <dgm:pt modelId="{D2A500B5-418D-4376-A09D-CCCA4347B06E}" type="pres">
      <dgm:prSet presAssocID="{E4763AE9-E78A-4D72-AEBE-2C7B88EEA31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B05DC4-24C7-48B3-BAA6-0B1561F7A7E0}" type="pres">
      <dgm:prSet presAssocID="{B7952C2B-0678-41E6-BDE0-4A6E4F9ABEBE}" presName="parentText" presStyleLbl="node1" presStyleIdx="0" presStyleCnt="7" custLinFactNeighborX="4492" custLinFactNeighborY="-143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FEB896-D580-4517-9A7C-C4A4CC6B4978}" type="pres">
      <dgm:prSet presAssocID="{C42451F2-2028-4FFC-B029-6028885DC823}" presName="spacer" presStyleCnt="0"/>
      <dgm:spPr/>
    </dgm:pt>
    <dgm:pt modelId="{BF5F3FB3-00CE-492F-BBDD-E134539B1E43}" type="pres">
      <dgm:prSet presAssocID="{F2A3DC43-6B67-47D4-826B-D3CBE4953996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D1958F-B5A7-489C-8276-AC694E6C83E0}" type="pres">
      <dgm:prSet presAssocID="{1FC2F790-1F79-48DD-BDE2-0544BD33E80D}" presName="spacer" presStyleCnt="0"/>
      <dgm:spPr/>
    </dgm:pt>
    <dgm:pt modelId="{AD9E079A-A6DA-4A41-BA26-EFE487B310DD}" type="pres">
      <dgm:prSet presAssocID="{1924EFB9-EFC5-426A-9AB2-87865A053011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A97AC2-5836-4A84-83D0-88BAC2144BB4}" type="pres">
      <dgm:prSet presAssocID="{4013241C-8CCD-4CB4-BF82-A07C3B43E43F}" presName="spacer" presStyleCnt="0"/>
      <dgm:spPr/>
    </dgm:pt>
    <dgm:pt modelId="{1362A133-DDE2-4F45-90C5-9FE6CF39AE7A}" type="pres">
      <dgm:prSet presAssocID="{43264E23-0057-4BE2-AD5B-AD96661A0A86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A2ADD0-C7C3-4E4D-8850-5D2F00C66AE1}" type="pres">
      <dgm:prSet presAssocID="{1FAE375C-6417-4AF4-BA43-F2F58C6423BD}" presName="spacer" presStyleCnt="0"/>
      <dgm:spPr/>
    </dgm:pt>
    <dgm:pt modelId="{57691201-B034-4459-868B-6A633A2183FD}" type="pres">
      <dgm:prSet presAssocID="{4BB6A8F4-FD38-4B24-A5CA-A5D9F9FB1B89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E5E10-0966-487F-A6DF-DAB4DC7846C9}" type="pres">
      <dgm:prSet presAssocID="{D1807F1A-3624-4D55-99B1-87CC4E0D8462}" presName="spacer" presStyleCnt="0"/>
      <dgm:spPr/>
    </dgm:pt>
    <dgm:pt modelId="{A3CCDBB5-8135-4314-B6AD-9CB5ED9C09A0}" type="pres">
      <dgm:prSet presAssocID="{C30DD14A-F1C1-4BD5-BE7B-7B46E3F4C784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B16DB1-8E7A-4BBF-84F4-73E15CE413A7}" type="pres">
      <dgm:prSet presAssocID="{6572AAE3-1568-4DD5-BBF4-900CCF237BE9}" presName="spacer" presStyleCnt="0"/>
      <dgm:spPr/>
    </dgm:pt>
    <dgm:pt modelId="{DAEC69F6-722B-4FEC-9477-78C607A75638}" type="pres">
      <dgm:prSet presAssocID="{A76E8B11-A537-4879-A010-28BFEEBDAA75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B22943-28C0-4374-83F4-C35F31600A82}" type="presOf" srcId="{B7952C2B-0678-41E6-BDE0-4A6E4F9ABEBE}" destId="{85B05DC4-24C7-48B3-BAA6-0B1561F7A7E0}" srcOrd="0" destOrd="0" presId="urn:microsoft.com/office/officeart/2005/8/layout/vList2"/>
    <dgm:cxn modelId="{31ED6679-0511-404B-9336-86AFED39AE2E}" type="presOf" srcId="{F2A3DC43-6B67-47D4-826B-D3CBE4953996}" destId="{BF5F3FB3-00CE-492F-BBDD-E134539B1E43}" srcOrd="0" destOrd="0" presId="urn:microsoft.com/office/officeart/2005/8/layout/vList2"/>
    <dgm:cxn modelId="{BC445621-281D-4463-8C34-ECE223C501C5}" type="presOf" srcId="{1924EFB9-EFC5-426A-9AB2-87865A053011}" destId="{AD9E079A-A6DA-4A41-BA26-EFE487B310DD}" srcOrd="0" destOrd="0" presId="urn:microsoft.com/office/officeart/2005/8/layout/vList2"/>
    <dgm:cxn modelId="{0FDDAC69-C170-4D62-A400-D46B8DBA7354}" type="presOf" srcId="{A76E8B11-A537-4879-A010-28BFEEBDAA75}" destId="{DAEC69F6-722B-4FEC-9477-78C607A75638}" srcOrd="0" destOrd="0" presId="urn:microsoft.com/office/officeart/2005/8/layout/vList2"/>
    <dgm:cxn modelId="{AB56FA73-82AC-4EA3-B68F-CCE6FBE3B9A5}" srcId="{E4763AE9-E78A-4D72-AEBE-2C7B88EEA319}" destId="{C30DD14A-F1C1-4BD5-BE7B-7B46E3F4C784}" srcOrd="5" destOrd="0" parTransId="{576AE8BF-E817-444A-8FD6-A7211569B2E9}" sibTransId="{6572AAE3-1568-4DD5-BBF4-900CCF237BE9}"/>
    <dgm:cxn modelId="{425E66C6-1D6F-452C-8BED-3B8571E07FAF}" srcId="{E4763AE9-E78A-4D72-AEBE-2C7B88EEA319}" destId="{4BB6A8F4-FD38-4B24-A5CA-A5D9F9FB1B89}" srcOrd="4" destOrd="0" parTransId="{D13605F0-5764-430D-BC2B-288660F0760E}" sibTransId="{D1807F1A-3624-4D55-99B1-87CC4E0D8462}"/>
    <dgm:cxn modelId="{B255D034-0C6C-4EFC-BA27-197667848119}" srcId="{E4763AE9-E78A-4D72-AEBE-2C7B88EEA319}" destId="{43264E23-0057-4BE2-AD5B-AD96661A0A86}" srcOrd="3" destOrd="0" parTransId="{7C58F934-BCE3-473B-A8DC-5CD89A943F16}" sibTransId="{1FAE375C-6417-4AF4-BA43-F2F58C6423BD}"/>
    <dgm:cxn modelId="{F0872358-1B33-42E6-B96E-E940E80EFB96}" type="presOf" srcId="{43264E23-0057-4BE2-AD5B-AD96661A0A86}" destId="{1362A133-DDE2-4F45-90C5-9FE6CF39AE7A}" srcOrd="0" destOrd="0" presId="urn:microsoft.com/office/officeart/2005/8/layout/vList2"/>
    <dgm:cxn modelId="{5823D134-40D5-49B4-BCE1-A4CA9DAC48AF}" srcId="{E4763AE9-E78A-4D72-AEBE-2C7B88EEA319}" destId="{1924EFB9-EFC5-426A-9AB2-87865A053011}" srcOrd="2" destOrd="0" parTransId="{75EF012D-FB75-4E49-8DD6-D4EE2D703E52}" sibTransId="{4013241C-8CCD-4CB4-BF82-A07C3B43E43F}"/>
    <dgm:cxn modelId="{32F40BED-3021-473D-A460-A6BDDD4CBADC}" srcId="{E4763AE9-E78A-4D72-AEBE-2C7B88EEA319}" destId="{B7952C2B-0678-41E6-BDE0-4A6E4F9ABEBE}" srcOrd="0" destOrd="0" parTransId="{73944FDE-0869-4A33-871B-BEFEB18189C8}" sibTransId="{C42451F2-2028-4FFC-B029-6028885DC823}"/>
    <dgm:cxn modelId="{4C5E1FEC-5524-4C62-B0C0-3D4869286765}" type="presOf" srcId="{C30DD14A-F1C1-4BD5-BE7B-7B46E3F4C784}" destId="{A3CCDBB5-8135-4314-B6AD-9CB5ED9C09A0}" srcOrd="0" destOrd="0" presId="urn:microsoft.com/office/officeart/2005/8/layout/vList2"/>
    <dgm:cxn modelId="{5F7EEC6F-E32D-482D-BBA6-139999A78167}" type="presOf" srcId="{4BB6A8F4-FD38-4B24-A5CA-A5D9F9FB1B89}" destId="{57691201-B034-4459-868B-6A633A2183FD}" srcOrd="0" destOrd="0" presId="urn:microsoft.com/office/officeart/2005/8/layout/vList2"/>
    <dgm:cxn modelId="{EBC34C7A-B61D-44F0-BB08-528AB0F1712B}" type="presOf" srcId="{E4763AE9-E78A-4D72-AEBE-2C7B88EEA319}" destId="{D2A500B5-418D-4376-A09D-CCCA4347B06E}" srcOrd="0" destOrd="0" presId="urn:microsoft.com/office/officeart/2005/8/layout/vList2"/>
    <dgm:cxn modelId="{4771EE99-7E4D-415E-A319-7774A8C32EB4}" srcId="{E4763AE9-E78A-4D72-AEBE-2C7B88EEA319}" destId="{A76E8B11-A537-4879-A010-28BFEEBDAA75}" srcOrd="6" destOrd="0" parTransId="{80A3F7D2-C0F1-4DD6-AF44-F49E2A5108E9}" sibTransId="{37B2CCE3-B912-4618-B650-9476E1A05E7F}"/>
    <dgm:cxn modelId="{5B7E9889-28D8-4DD5-B4A9-801D850A2CFF}" srcId="{E4763AE9-E78A-4D72-AEBE-2C7B88EEA319}" destId="{F2A3DC43-6B67-47D4-826B-D3CBE4953996}" srcOrd="1" destOrd="0" parTransId="{0DDA1DC6-7C80-4844-B447-E1092F987091}" sibTransId="{1FC2F790-1F79-48DD-BDE2-0544BD33E80D}"/>
    <dgm:cxn modelId="{C764B6CC-9A72-4D67-AD4A-33FCB0EBEF1E}" type="presParOf" srcId="{D2A500B5-418D-4376-A09D-CCCA4347B06E}" destId="{85B05DC4-24C7-48B3-BAA6-0B1561F7A7E0}" srcOrd="0" destOrd="0" presId="urn:microsoft.com/office/officeart/2005/8/layout/vList2"/>
    <dgm:cxn modelId="{07D41605-4A76-4020-AA27-A9BC6DD183BC}" type="presParOf" srcId="{D2A500B5-418D-4376-A09D-CCCA4347B06E}" destId="{40FEB896-D580-4517-9A7C-C4A4CC6B4978}" srcOrd="1" destOrd="0" presId="urn:microsoft.com/office/officeart/2005/8/layout/vList2"/>
    <dgm:cxn modelId="{B0E03EBE-6A77-4465-9483-B340C7BA7D79}" type="presParOf" srcId="{D2A500B5-418D-4376-A09D-CCCA4347B06E}" destId="{BF5F3FB3-00CE-492F-BBDD-E134539B1E43}" srcOrd="2" destOrd="0" presId="urn:microsoft.com/office/officeart/2005/8/layout/vList2"/>
    <dgm:cxn modelId="{24287714-290C-4D65-A3E6-8A60B33C3A9B}" type="presParOf" srcId="{D2A500B5-418D-4376-A09D-CCCA4347B06E}" destId="{B0D1958F-B5A7-489C-8276-AC694E6C83E0}" srcOrd="3" destOrd="0" presId="urn:microsoft.com/office/officeart/2005/8/layout/vList2"/>
    <dgm:cxn modelId="{30013600-470C-4862-8B0D-25F01CDABD60}" type="presParOf" srcId="{D2A500B5-418D-4376-A09D-CCCA4347B06E}" destId="{AD9E079A-A6DA-4A41-BA26-EFE487B310DD}" srcOrd="4" destOrd="0" presId="urn:microsoft.com/office/officeart/2005/8/layout/vList2"/>
    <dgm:cxn modelId="{BFB66574-600A-43F0-876B-7CED821F8331}" type="presParOf" srcId="{D2A500B5-418D-4376-A09D-CCCA4347B06E}" destId="{59A97AC2-5836-4A84-83D0-88BAC2144BB4}" srcOrd="5" destOrd="0" presId="urn:microsoft.com/office/officeart/2005/8/layout/vList2"/>
    <dgm:cxn modelId="{18170B2E-38A1-4B27-987D-6585A7027DCB}" type="presParOf" srcId="{D2A500B5-418D-4376-A09D-CCCA4347B06E}" destId="{1362A133-DDE2-4F45-90C5-9FE6CF39AE7A}" srcOrd="6" destOrd="0" presId="urn:microsoft.com/office/officeart/2005/8/layout/vList2"/>
    <dgm:cxn modelId="{92B6C3DF-F90E-43E4-A38C-65ABF6A2E7DD}" type="presParOf" srcId="{D2A500B5-418D-4376-A09D-CCCA4347B06E}" destId="{28A2ADD0-C7C3-4E4D-8850-5D2F00C66AE1}" srcOrd="7" destOrd="0" presId="urn:microsoft.com/office/officeart/2005/8/layout/vList2"/>
    <dgm:cxn modelId="{C208122D-4156-45E9-A90A-E2E2D58F76FE}" type="presParOf" srcId="{D2A500B5-418D-4376-A09D-CCCA4347B06E}" destId="{57691201-B034-4459-868B-6A633A2183FD}" srcOrd="8" destOrd="0" presId="urn:microsoft.com/office/officeart/2005/8/layout/vList2"/>
    <dgm:cxn modelId="{06E4EB03-435B-4FC0-B757-1B0CC0D6910C}" type="presParOf" srcId="{D2A500B5-418D-4376-A09D-CCCA4347B06E}" destId="{091E5E10-0966-487F-A6DF-DAB4DC7846C9}" srcOrd="9" destOrd="0" presId="urn:microsoft.com/office/officeart/2005/8/layout/vList2"/>
    <dgm:cxn modelId="{4CBA7571-DF81-475A-9682-149B103FD254}" type="presParOf" srcId="{D2A500B5-418D-4376-A09D-CCCA4347B06E}" destId="{A3CCDBB5-8135-4314-B6AD-9CB5ED9C09A0}" srcOrd="10" destOrd="0" presId="urn:microsoft.com/office/officeart/2005/8/layout/vList2"/>
    <dgm:cxn modelId="{D47A2FC9-0BBE-4111-8C0C-8D4BA0CBD261}" type="presParOf" srcId="{D2A500B5-418D-4376-A09D-CCCA4347B06E}" destId="{51B16DB1-8E7A-4BBF-84F4-73E15CE413A7}" srcOrd="11" destOrd="0" presId="urn:microsoft.com/office/officeart/2005/8/layout/vList2"/>
    <dgm:cxn modelId="{4686B7C2-AE30-4909-9078-C14F615BA85C}" type="presParOf" srcId="{D2A500B5-418D-4376-A09D-CCCA4347B06E}" destId="{DAEC69F6-722B-4FEC-9477-78C607A7563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763AE9-E78A-4D72-AEBE-2C7B88EEA319}" type="doc">
      <dgm:prSet loTypeId="urn:microsoft.com/office/officeart/2005/8/layout/chevron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7952C2B-0678-41E6-BDE0-4A6E4F9ABEBE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ru-RU" sz="1400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этап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944FDE-0869-4A33-871B-BEFEB18189C8}" type="parTrans" cxnId="{32F40BED-3021-473D-A460-A6BDDD4CBADC}">
      <dgm:prSet/>
      <dgm:spPr/>
      <dgm:t>
        <a:bodyPr/>
        <a:lstStyle/>
        <a:p>
          <a:endParaRPr lang="ru-RU"/>
        </a:p>
      </dgm:t>
    </dgm:pt>
    <dgm:pt modelId="{C42451F2-2028-4FFC-B029-6028885DC823}" type="sibTrans" cxnId="{32F40BED-3021-473D-A460-A6BDDD4CBADC}">
      <dgm:prSet/>
      <dgm:spPr/>
      <dgm:t>
        <a:bodyPr/>
        <a:lstStyle/>
        <a:p>
          <a:endParaRPr lang="ru-RU"/>
        </a:p>
      </dgm:t>
    </dgm:pt>
    <dgm:pt modelId="{F2A3DC43-6B67-47D4-826B-D3CBE4953996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этап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DA1DC6-7C80-4844-B447-E1092F987091}" type="parTrans" cxnId="{5B7E9889-28D8-4DD5-B4A9-801D850A2CFF}">
      <dgm:prSet/>
      <dgm:spPr/>
      <dgm:t>
        <a:bodyPr/>
        <a:lstStyle/>
        <a:p>
          <a:endParaRPr lang="ru-RU"/>
        </a:p>
      </dgm:t>
    </dgm:pt>
    <dgm:pt modelId="{1FC2F790-1F79-48DD-BDE2-0544BD33E80D}" type="sibTrans" cxnId="{5B7E9889-28D8-4DD5-B4A9-801D850A2CFF}">
      <dgm:prSet/>
      <dgm:spPr/>
      <dgm:t>
        <a:bodyPr/>
        <a:lstStyle/>
        <a:p>
          <a:endParaRPr lang="ru-RU"/>
        </a:p>
      </dgm:t>
    </dgm:pt>
    <dgm:pt modelId="{1924EFB9-EFC5-426A-9AB2-87865A053011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этап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EF012D-FB75-4E49-8DD6-D4EE2D703E52}" type="parTrans" cxnId="{5823D134-40D5-49B4-BCE1-A4CA9DAC48AF}">
      <dgm:prSet/>
      <dgm:spPr/>
      <dgm:t>
        <a:bodyPr/>
        <a:lstStyle/>
        <a:p>
          <a:endParaRPr lang="ru-RU"/>
        </a:p>
      </dgm:t>
    </dgm:pt>
    <dgm:pt modelId="{4013241C-8CCD-4CB4-BF82-A07C3B43E43F}" type="sibTrans" cxnId="{5823D134-40D5-49B4-BCE1-A4CA9DAC48AF}">
      <dgm:prSet/>
      <dgm:spPr/>
      <dgm:t>
        <a:bodyPr/>
        <a:lstStyle/>
        <a:p>
          <a:endParaRPr lang="ru-RU"/>
        </a:p>
      </dgm:t>
    </dgm:pt>
    <dgm:pt modelId="{43264E23-0057-4BE2-AD5B-AD96661A0A86}">
      <dgm:prSet custT="1"/>
      <dgm:spPr/>
      <dgm:t>
        <a:bodyPr/>
        <a:lstStyle/>
        <a:p>
          <a:pPr rtl="0"/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 этап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58F934-BCE3-473B-A8DC-5CD89A943F16}" type="parTrans" cxnId="{B255D034-0C6C-4EFC-BA27-197667848119}">
      <dgm:prSet/>
      <dgm:spPr/>
      <dgm:t>
        <a:bodyPr/>
        <a:lstStyle/>
        <a:p>
          <a:endParaRPr lang="ru-RU"/>
        </a:p>
      </dgm:t>
    </dgm:pt>
    <dgm:pt modelId="{1FAE375C-6417-4AF4-BA43-F2F58C6423BD}" type="sibTrans" cxnId="{B255D034-0C6C-4EFC-BA27-197667848119}">
      <dgm:prSet/>
      <dgm:spPr/>
      <dgm:t>
        <a:bodyPr/>
        <a:lstStyle/>
        <a:p>
          <a:endParaRPr lang="ru-RU"/>
        </a:p>
      </dgm:t>
    </dgm:pt>
    <dgm:pt modelId="{080F2A15-960D-42A1-A76D-0C276769D044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Чтение художественной литературы на тему «Профессии»; беседа по теме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3FEC05-317D-441B-8B75-A286549C5D5C}" type="parTrans" cxnId="{9EAEFAE4-93AB-4954-B4CE-B763AC8E8E33}">
      <dgm:prSet/>
      <dgm:spPr/>
      <dgm:t>
        <a:bodyPr/>
        <a:lstStyle/>
        <a:p>
          <a:endParaRPr lang="ru-RU"/>
        </a:p>
      </dgm:t>
    </dgm:pt>
    <dgm:pt modelId="{2F9B4CE9-2188-4192-94C6-0A27EEA2F7C4}" type="sibTrans" cxnId="{9EAEFAE4-93AB-4954-B4CE-B763AC8E8E33}">
      <dgm:prSet/>
      <dgm:spPr/>
      <dgm:t>
        <a:bodyPr/>
        <a:lstStyle/>
        <a:p>
          <a:endParaRPr lang="ru-RU"/>
        </a:p>
      </dgm:t>
    </dgm:pt>
    <dgm:pt modelId="{E4671662-F038-4E3D-9E9F-07ECAD13C381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Экскурсия по детскому саду с целью ознакомления профессий;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057954-399A-49DA-804D-E24CD5E87FE9}" type="parTrans" cxnId="{74A9BC07-D3E9-4513-A4EC-A82D150361D7}">
      <dgm:prSet/>
      <dgm:spPr/>
      <dgm:t>
        <a:bodyPr/>
        <a:lstStyle/>
        <a:p>
          <a:endParaRPr lang="ru-RU"/>
        </a:p>
      </dgm:t>
    </dgm:pt>
    <dgm:pt modelId="{3FD664D2-03FB-413C-9974-A064C30916A1}" type="sibTrans" cxnId="{74A9BC07-D3E9-4513-A4EC-A82D150361D7}">
      <dgm:prSet/>
      <dgm:spPr/>
      <dgm:t>
        <a:bodyPr/>
        <a:lstStyle/>
        <a:p>
          <a:endParaRPr lang="ru-RU"/>
        </a:p>
      </dgm:t>
    </dgm:pt>
    <dgm:pt modelId="{4113920D-1F51-4B61-AD0A-5468AD9B5E9F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Беседы с родителями о профессиях 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0D23E8-837B-4BDE-B52C-B3B158FBCE05}" type="parTrans" cxnId="{CE7022C0-A224-4857-A950-9F74A52172D2}">
      <dgm:prSet/>
      <dgm:spPr/>
      <dgm:t>
        <a:bodyPr/>
        <a:lstStyle/>
        <a:p>
          <a:endParaRPr lang="ru-RU"/>
        </a:p>
      </dgm:t>
    </dgm:pt>
    <dgm:pt modelId="{D9536A9C-26C7-4A0A-8A2D-5528F9D4D620}" type="sibTrans" cxnId="{CE7022C0-A224-4857-A950-9F74A52172D2}">
      <dgm:prSet/>
      <dgm:spPr/>
      <dgm:t>
        <a:bodyPr/>
        <a:lstStyle/>
        <a:p>
          <a:endParaRPr lang="ru-RU"/>
        </a:p>
      </dgm:t>
    </dgm:pt>
    <dgm:pt modelId="{BBF6E9FE-85A3-491B-9DFF-0520E85B4534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Продуктивная деятельность (рисунки)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DE8096-2755-40B6-887E-EC3F20F47338}" type="parTrans" cxnId="{75F2E5E4-A468-4EB9-9155-6A973C7170E9}">
      <dgm:prSet/>
      <dgm:spPr/>
      <dgm:t>
        <a:bodyPr/>
        <a:lstStyle/>
        <a:p>
          <a:endParaRPr lang="ru-RU"/>
        </a:p>
      </dgm:t>
    </dgm:pt>
    <dgm:pt modelId="{C5F1FFF6-3020-4D4C-9FA1-69347E3CA178}" type="sibTrans" cxnId="{75F2E5E4-A468-4EB9-9155-6A973C7170E9}">
      <dgm:prSet/>
      <dgm:spPr/>
      <dgm:t>
        <a:bodyPr/>
        <a:lstStyle/>
        <a:p>
          <a:endParaRPr lang="ru-RU"/>
        </a:p>
      </dgm:t>
    </dgm:pt>
    <dgm:pt modelId="{3081D66B-A9D8-420C-A509-6F3102FA5B91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Дидактические, сюжетно – ролевые игры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426D99-E8E0-4800-B48C-C7529C3D483F}" type="parTrans" cxnId="{B5C8D79A-A2D2-41DC-98E9-6955A0366882}">
      <dgm:prSet/>
      <dgm:spPr/>
      <dgm:t>
        <a:bodyPr/>
        <a:lstStyle/>
        <a:p>
          <a:endParaRPr lang="ru-RU"/>
        </a:p>
      </dgm:t>
    </dgm:pt>
    <dgm:pt modelId="{201A5880-8E39-4C1C-8786-AA0DDAC21F1B}" type="sibTrans" cxnId="{B5C8D79A-A2D2-41DC-98E9-6955A0366882}">
      <dgm:prSet/>
      <dgm:spPr/>
      <dgm:t>
        <a:bodyPr/>
        <a:lstStyle/>
        <a:p>
          <a:endParaRPr lang="ru-RU"/>
        </a:p>
      </dgm:t>
    </dgm:pt>
    <dgm:pt modelId="{836332E4-D95D-4A1B-A631-57B4BE990D5D}" type="pres">
      <dgm:prSet presAssocID="{E4763AE9-E78A-4D72-AEBE-2C7B88EEA31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67C2CF-28EE-435C-8CEF-F116DE143B9F}" type="pres">
      <dgm:prSet presAssocID="{B7952C2B-0678-41E6-BDE0-4A6E4F9ABEBE}" presName="composite" presStyleCnt="0"/>
      <dgm:spPr/>
    </dgm:pt>
    <dgm:pt modelId="{D33A3403-C08F-4DC6-A2E1-0F5ACB07E606}" type="pres">
      <dgm:prSet presAssocID="{B7952C2B-0678-41E6-BDE0-4A6E4F9ABEBE}" presName="parentText" presStyleLbl="alignNode1" presStyleIdx="0" presStyleCnt="4" custScaleY="103108" custLinFactNeighborX="0" custLinFactNeighborY="-119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D6EE7-4A3E-4EC6-8ECA-AA9E4881643A}" type="pres">
      <dgm:prSet presAssocID="{B7952C2B-0678-41E6-BDE0-4A6E4F9ABEBE}" presName="descendantText" presStyleLbl="alignAcc1" presStyleIdx="0" presStyleCnt="4" custScaleY="103646" custLinFactNeighborX="360" custLinFactNeighborY="-10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4AFB9-CA3A-4D80-BA99-F05698F702A1}" type="pres">
      <dgm:prSet presAssocID="{C42451F2-2028-4FFC-B029-6028885DC823}" presName="sp" presStyleCnt="0"/>
      <dgm:spPr/>
    </dgm:pt>
    <dgm:pt modelId="{AFF6A461-E49F-40EE-B3E5-8E1C976A111C}" type="pres">
      <dgm:prSet presAssocID="{F2A3DC43-6B67-47D4-826B-D3CBE4953996}" presName="composite" presStyleCnt="0"/>
      <dgm:spPr/>
    </dgm:pt>
    <dgm:pt modelId="{6A511284-BDFC-4A03-80CB-0FEED75CF87B}" type="pres">
      <dgm:prSet presAssocID="{F2A3DC43-6B67-47D4-826B-D3CBE4953996}" presName="parentText" presStyleLbl="alignNode1" presStyleIdx="1" presStyleCnt="4" custScaleY="98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19DE39-0C52-46C7-A221-F053F7B6DB2C}" type="pres">
      <dgm:prSet presAssocID="{F2A3DC43-6B67-47D4-826B-D3CBE4953996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819C39-8DFB-4617-87D2-19E5E40992D4}" type="pres">
      <dgm:prSet presAssocID="{1FC2F790-1F79-48DD-BDE2-0544BD33E80D}" presName="sp" presStyleCnt="0"/>
      <dgm:spPr/>
    </dgm:pt>
    <dgm:pt modelId="{E881EF63-F7D3-4D1F-A61E-7308F91147E9}" type="pres">
      <dgm:prSet presAssocID="{1924EFB9-EFC5-426A-9AB2-87865A053011}" presName="composite" presStyleCnt="0"/>
      <dgm:spPr/>
    </dgm:pt>
    <dgm:pt modelId="{C0DACAB7-769A-4022-942A-1B5AEED516B9}" type="pres">
      <dgm:prSet presAssocID="{1924EFB9-EFC5-426A-9AB2-87865A05301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5CDB1-47C0-432F-AC94-99D2A8C76DCF}" type="pres">
      <dgm:prSet presAssocID="{1924EFB9-EFC5-426A-9AB2-87865A053011}" presName="descendantText" presStyleLbl="alignAcc1" presStyleIdx="2" presStyleCnt="4" custLinFactNeighborX="0" custLinFactNeighborY="-1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2267F-B61F-419B-9AE1-A4E19F058ED9}" type="pres">
      <dgm:prSet presAssocID="{4013241C-8CCD-4CB4-BF82-A07C3B43E43F}" presName="sp" presStyleCnt="0"/>
      <dgm:spPr/>
    </dgm:pt>
    <dgm:pt modelId="{AC4D8716-DA25-40DD-A0BC-DFDE10C5CAA0}" type="pres">
      <dgm:prSet presAssocID="{43264E23-0057-4BE2-AD5B-AD96661A0A86}" presName="composite" presStyleCnt="0"/>
      <dgm:spPr/>
    </dgm:pt>
    <dgm:pt modelId="{24705F4F-2AF4-40A9-A54A-748029A21369}" type="pres">
      <dgm:prSet presAssocID="{43264E23-0057-4BE2-AD5B-AD96661A0A8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A3E0C7-82A0-472B-B9A8-338F11CAD2DD}" type="pres">
      <dgm:prSet presAssocID="{43264E23-0057-4BE2-AD5B-AD96661A0A8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50D3DD-741C-4E55-BAC3-185C96E38457}" type="presOf" srcId="{3081D66B-A9D8-420C-A509-6F3102FA5B91}" destId="{56A3E0C7-82A0-472B-B9A8-338F11CAD2DD}" srcOrd="0" destOrd="0" presId="urn:microsoft.com/office/officeart/2005/8/layout/chevron2"/>
    <dgm:cxn modelId="{738DEC6A-2DE5-4674-9A1D-97BD9EFDE34D}" type="presOf" srcId="{B7952C2B-0678-41E6-BDE0-4A6E4F9ABEBE}" destId="{D33A3403-C08F-4DC6-A2E1-0F5ACB07E606}" srcOrd="0" destOrd="0" presId="urn:microsoft.com/office/officeart/2005/8/layout/chevron2"/>
    <dgm:cxn modelId="{3A5293B8-B20D-4C9F-89A1-FE643126DB7E}" type="presOf" srcId="{E4763AE9-E78A-4D72-AEBE-2C7B88EEA319}" destId="{836332E4-D95D-4A1B-A631-57B4BE990D5D}" srcOrd="0" destOrd="0" presId="urn:microsoft.com/office/officeart/2005/8/layout/chevron2"/>
    <dgm:cxn modelId="{B255D034-0C6C-4EFC-BA27-197667848119}" srcId="{E4763AE9-E78A-4D72-AEBE-2C7B88EEA319}" destId="{43264E23-0057-4BE2-AD5B-AD96661A0A86}" srcOrd="3" destOrd="0" parTransId="{7C58F934-BCE3-473B-A8DC-5CD89A943F16}" sibTransId="{1FAE375C-6417-4AF4-BA43-F2F58C6423BD}"/>
    <dgm:cxn modelId="{AD7148E8-2E37-48D9-AC44-AA03240419AE}" type="presOf" srcId="{080F2A15-960D-42A1-A76D-0C276769D044}" destId="{C98D6EE7-4A3E-4EC6-8ECA-AA9E4881643A}" srcOrd="0" destOrd="0" presId="urn:microsoft.com/office/officeart/2005/8/layout/chevron2"/>
    <dgm:cxn modelId="{5823D134-40D5-49B4-BCE1-A4CA9DAC48AF}" srcId="{E4763AE9-E78A-4D72-AEBE-2C7B88EEA319}" destId="{1924EFB9-EFC5-426A-9AB2-87865A053011}" srcOrd="2" destOrd="0" parTransId="{75EF012D-FB75-4E49-8DD6-D4EE2D703E52}" sibTransId="{4013241C-8CCD-4CB4-BF82-A07C3B43E43F}"/>
    <dgm:cxn modelId="{32F40BED-3021-473D-A460-A6BDDD4CBADC}" srcId="{E4763AE9-E78A-4D72-AEBE-2C7B88EEA319}" destId="{B7952C2B-0678-41E6-BDE0-4A6E4F9ABEBE}" srcOrd="0" destOrd="0" parTransId="{73944FDE-0869-4A33-871B-BEFEB18189C8}" sibTransId="{C42451F2-2028-4FFC-B029-6028885DC823}"/>
    <dgm:cxn modelId="{75F2E5E4-A468-4EB9-9155-6A973C7170E9}" srcId="{1924EFB9-EFC5-426A-9AB2-87865A053011}" destId="{BBF6E9FE-85A3-491B-9DFF-0520E85B4534}" srcOrd="0" destOrd="0" parTransId="{3FDE8096-2755-40B6-887E-EC3F20F47338}" sibTransId="{C5F1FFF6-3020-4D4C-9FA1-69347E3CA178}"/>
    <dgm:cxn modelId="{9EAEFAE4-93AB-4954-B4CE-B763AC8E8E33}" srcId="{B7952C2B-0678-41E6-BDE0-4A6E4F9ABEBE}" destId="{080F2A15-960D-42A1-A76D-0C276769D044}" srcOrd="0" destOrd="0" parTransId="{323FEC05-317D-441B-8B75-A286549C5D5C}" sibTransId="{2F9B4CE9-2188-4192-94C6-0A27EEA2F7C4}"/>
    <dgm:cxn modelId="{B5C8D79A-A2D2-41DC-98E9-6955A0366882}" srcId="{43264E23-0057-4BE2-AD5B-AD96661A0A86}" destId="{3081D66B-A9D8-420C-A509-6F3102FA5B91}" srcOrd="0" destOrd="0" parTransId="{62426D99-E8E0-4800-B48C-C7529C3D483F}" sibTransId="{201A5880-8E39-4C1C-8786-AA0DDAC21F1B}"/>
    <dgm:cxn modelId="{A555C5C0-C415-42FF-A421-A97012FC2437}" type="presOf" srcId="{E4671662-F038-4E3D-9E9F-07ECAD13C381}" destId="{E519DE39-0C52-46C7-A221-F053F7B6DB2C}" srcOrd="0" destOrd="0" presId="urn:microsoft.com/office/officeart/2005/8/layout/chevron2"/>
    <dgm:cxn modelId="{74A9BC07-D3E9-4513-A4EC-A82D150361D7}" srcId="{F2A3DC43-6B67-47D4-826B-D3CBE4953996}" destId="{E4671662-F038-4E3D-9E9F-07ECAD13C381}" srcOrd="0" destOrd="0" parTransId="{B0057954-399A-49DA-804D-E24CD5E87FE9}" sibTransId="{3FD664D2-03FB-413C-9974-A064C30916A1}"/>
    <dgm:cxn modelId="{99823237-F12A-4641-9A4E-4FABB6A96BE5}" type="presOf" srcId="{F2A3DC43-6B67-47D4-826B-D3CBE4953996}" destId="{6A511284-BDFC-4A03-80CB-0FEED75CF87B}" srcOrd="0" destOrd="0" presId="urn:microsoft.com/office/officeart/2005/8/layout/chevron2"/>
    <dgm:cxn modelId="{5769E8D3-39CD-4F0A-A176-56CE4AE75C73}" type="presOf" srcId="{BBF6E9FE-85A3-491B-9DFF-0520E85B4534}" destId="{A0B5CDB1-47C0-432F-AC94-99D2A8C76DCF}" srcOrd="0" destOrd="0" presId="urn:microsoft.com/office/officeart/2005/8/layout/chevron2"/>
    <dgm:cxn modelId="{23A5080F-780C-4925-BE52-D33C252C8A06}" type="presOf" srcId="{4113920D-1F51-4B61-AD0A-5468AD9B5E9F}" destId="{E519DE39-0C52-46C7-A221-F053F7B6DB2C}" srcOrd="0" destOrd="1" presId="urn:microsoft.com/office/officeart/2005/8/layout/chevron2"/>
    <dgm:cxn modelId="{B7CD4D3C-4A2E-40C2-81C6-DB987CAF8DCA}" type="presOf" srcId="{43264E23-0057-4BE2-AD5B-AD96661A0A86}" destId="{24705F4F-2AF4-40A9-A54A-748029A21369}" srcOrd="0" destOrd="0" presId="urn:microsoft.com/office/officeart/2005/8/layout/chevron2"/>
    <dgm:cxn modelId="{5B7E9889-28D8-4DD5-B4A9-801D850A2CFF}" srcId="{E4763AE9-E78A-4D72-AEBE-2C7B88EEA319}" destId="{F2A3DC43-6B67-47D4-826B-D3CBE4953996}" srcOrd="1" destOrd="0" parTransId="{0DDA1DC6-7C80-4844-B447-E1092F987091}" sibTransId="{1FC2F790-1F79-48DD-BDE2-0544BD33E80D}"/>
    <dgm:cxn modelId="{6EF3E9C8-5859-4E63-B034-982F4A9B37A8}" type="presOf" srcId="{1924EFB9-EFC5-426A-9AB2-87865A053011}" destId="{C0DACAB7-769A-4022-942A-1B5AEED516B9}" srcOrd="0" destOrd="0" presId="urn:microsoft.com/office/officeart/2005/8/layout/chevron2"/>
    <dgm:cxn modelId="{CE7022C0-A224-4857-A950-9F74A52172D2}" srcId="{F2A3DC43-6B67-47D4-826B-D3CBE4953996}" destId="{4113920D-1F51-4B61-AD0A-5468AD9B5E9F}" srcOrd="1" destOrd="0" parTransId="{950D23E8-837B-4BDE-B52C-B3B158FBCE05}" sibTransId="{D9536A9C-26C7-4A0A-8A2D-5528F9D4D620}"/>
    <dgm:cxn modelId="{DA004A7F-B039-4208-BFC3-4EB82859E3DB}" type="presParOf" srcId="{836332E4-D95D-4A1B-A631-57B4BE990D5D}" destId="{DA67C2CF-28EE-435C-8CEF-F116DE143B9F}" srcOrd="0" destOrd="0" presId="urn:microsoft.com/office/officeart/2005/8/layout/chevron2"/>
    <dgm:cxn modelId="{BFA1F2F6-06F3-488C-932A-4B7E88E7A421}" type="presParOf" srcId="{DA67C2CF-28EE-435C-8CEF-F116DE143B9F}" destId="{D33A3403-C08F-4DC6-A2E1-0F5ACB07E606}" srcOrd="0" destOrd="0" presId="urn:microsoft.com/office/officeart/2005/8/layout/chevron2"/>
    <dgm:cxn modelId="{727788C2-7F98-4E46-BB54-A4D838FC4753}" type="presParOf" srcId="{DA67C2CF-28EE-435C-8CEF-F116DE143B9F}" destId="{C98D6EE7-4A3E-4EC6-8ECA-AA9E4881643A}" srcOrd="1" destOrd="0" presId="urn:microsoft.com/office/officeart/2005/8/layout/chevron2"/>
    <dgm:cxn modelId="{FA91B208-C311-4EA0-A73F-65F6887E04F9}" type="presParOf" srcId="{836332E4-D95D-4A1B-A631-57B4BE990D5D}" destId="{9EE4AFB9-CA3A-4D80-BA99-F05698F702A1}" srcOrd="1" destOrd="0" presId="urn:microsoft.com/office/officeart/2005/8/layout/chevron2"/>
    <dgm:cxn modelId="{2582E9B1-945A-49C3-AEC1-019FA4BCEBA2}" type="presParOf" srcId="{836332E4-D95D-4A1B-A631-57B4BE990D5D}" destId="{AFF6A461-E49F-40EE-B3E5-8E1C976A111C}" srcOrd="2" destOrd="0" presId="urn:microsoft.com/office/officeart/2005/8/layout/chevron2"/>
    <dgm:cxn modelId="{F4B01BDC-3C88-4CE0-9093-4DF3DA5EDE91}" type="presParOf" srcId="{AFF6A461-E49F-40EE-B3E5-8E1C976A111C}" destId="{6A511284-BDFC-4A03-80CB-0FEED75CF87B}" srcOrd="0" destOrd="0" presId="urn:microsoft.com/office/officeart/2005/8/layout/chevron2"/>
    <dgm:cxn modelId="{8812A668-0E9E-474A-89A5-E1AAB73FDC88}" type="presParOf" srcId="{AFF6A461-E49F-40EE-B3E5-8E1C976A111C}" destId="{E519DE39-0C52-46C7-A221-F053F7B6DB2C}" srcOrd="1" destOrd="0" presId="urn:microsoft.com/office/officeart/2005/8/layout/chevron2"/>
    <dgm:cxn modelId="{2257DE9A-A0C5-4C99-8D3B-D2B6586C4EAC}" type="presParOf" srcId="{836332E4-D95D-4A1B-A631-57B4BE990D5D}" destId="{CE819C39-8DFB-4617-87D2-19E5E40992D4}" srcOrd="3" destOrd="0" presId="urn:microsoft.com/office/officeart/2005/8/layout/chevron2"/>
    <dgm:cxn modelId="{9BA85B11-D3A1-4596-8CA7-2EF1E9DA26CB}" type="presParOf" srcId="{836332E4-D95D-4A1B-A631-57B4BE990D5D}" destId="{E881EF63-F7D3-4D1F-A61E-7308F91147E9}" srcOrd="4" destOrd="0" presId="urn:microsoft.com/office/officeart/2005/8/layout/chevron2"/>
    <dgm:cxn modelId="{BA5F3115-2DA1-4FE0-BB7F-AECE0043B039}" type="presParOf" srcId="{E881EF63-F7D3-4D1F-A61E-7308F91147E9}" destId="{C0DACAB7-769A-4022-942A-1B5AEED516B9}" srcOrd="0" destOrd="0" presId="urn:microsoft.com/office/officeart/2005/8/layout/chevron2"/>
    <dgm:cxn modelId="{2232AB1F-B99E-4199-BA87-1801D12FB8AA}" type="presParOf" srcId="{E881EF63-F7D3-4D1F-A61E-7308F91147E9}" destId="{A0B5CDB1-47C0-432F-AC94-99D2A8C76DCF}" srcOrd="1" destOrd="0" presId="urn:microsoft.com/office/officeart/2005/8/layout/chevron2"/>
    <dgm:cxn modelId="{C2A8CBE3-BDEB-4DA3-A82A-F9D6F4F9C637}" type="presParOf" srcId="{836332E4-D95D-4A1B-A631-57B4BE990D5D}" destId="{F312267F-B61F-419B-9AE1-A4E19F058ED9}" srcOrd="5" destOrd="0" presId="urn:microsoft.com/office/officeart/2005/8/layout/chevron2"/>
    <dgm:cxn modelId="{A3E487C2-9A93-442E-B88E-6FF75F7FBB44}" type="presParOf" srcId="{836332E4-D95D-4A1B-A631-57B4BE990D5D}" destId="{AC4D8716-DA25-40DD-A0BC-DFDE10C5CAA0}" srcOrd="6" destOrd="0" presId="urn:microsoft.com/office/officeart/2005/8/layout/chevron2"/>
    <dgm:cxn modelId="{9C1ED711-91BB-43FE-8F66-1882ED594437}" type="presParOf" srcId="{AC4D8716-DA25-40DD-A0BC-DFDE10C5CAA0}" destId="{24705F4F-2AF4-40A9-A54A-748029A21369}" srcOrd="0" destOrd="0" presId="urn:microsoft.com/office/officeart/2005/8/layout/chevron2"/>
    <dgm:cxn modelId="{E7641C9E-A35B-428C-AD9B-E08EDBEBBEC3}" type="presParOf" srcId="{AC4D8716-DA25-40DD-A0BC-DFDE10C5CAA0}" destId="{56A3E0C7-82A0-472B-B9A8-338F11CAD2D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B05DC4-24C7-48B3-BAA6-0B1561F7A7E0}">
      <dsp:nvSpPr>
        <dsp:cNvPr id="0" name=""/>
        <dsp:cNvSpPr/>
      </dsp:nvSpPr>
      <dsp:spPr>
        <a:xfrm>
          <a:off x="0" y="0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Обеспечение эмоционального благополучия ребёнка и создания внутренних предпосылок для дальнейшего  личностного развития;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90" y="29790"/>
        <a:ext cx="6725268" cy="550663"/>
      </dsp:txXfrm>
    </dsp:sp>
    <dsp:sp modelId="{BF5F3FB3-00CE-492F-BBDD-E134539B1E43}">
      <dsp:nvSpPr>
        <dsp:cNvPr id="0" name=""/>
        <dsp:cNvSpPr/>
      </dsp:nvSpPr>
      <dsp:spPr>
        <a:xfrm>
          <a:off x="0" y="622352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2701260"/>
                <a:satOff val="5556"/>
                <a:lumOff val="-425"/>
                <a:alphaOff val="0"/>
                <a:tint val="15000"/>
                <a:satMod val="250000"/>
              </a:schemeClr>
            </a:gs>
            <a:gs pos="49000">
              <a:schemeClr val="accent2">
                <a:hueOff val="-2701260"/>
                <a:satOff val="5556"/>
                <a:lumOff val="-425"/>
                <a:alphaOff val="0"/>
                <a:tint val="50000"/>
                <a:satMod val="200000"/>
              </a:schemeClr>
            </a:gs>
            <a:gs pos="49100">
              <a:schemeClr val="accent2">
                <a:hueOff val="-2701260"/>
                <a:satOff val="5556"/>
                <a:lumOff val="-425"/>
                <a:alphaOff val="0"/>
                <a:tint val="64000"/>
                <a:satMod val="160000"/>
              </a:schemeClr>
            </a:gs>
            <a:gs pos="92000">
              <a:schemeClr val="accent2">
                <a:hueOff val="-2701260"/>
                <a:satOff val="5556"/>
                <a:lumOff val="-425"/>
                <a:alphaOff val="0"/>
                <a:tint val="50000"/>
                <a:satMod val="200000"/>
              </a:schemeClr>
            </a:gs>
            <a:gs pos="100000">
              <a:schemeClr val="accent2">
                <a:hueOff val="-2701260"/>
                <a:satOff val="5556"/>
                <a:lumOff val="-425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2701260"/>
              <a:satOff val="5556"/>
              <a:lumOff val="-425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Знакомить с видами профессиональной деятельности в ДОУ</a:t>
          </a:r>
          <a:r>
            <a:rPr lang="ru-RU" sz="500" kern="1200" dirty="0" smtClean="0"/>
            <a:t>;</a:t>
          </a:r>
          <a:endParaRPr lang="ru-RU" sz="500" kern="1200" dirty="0"/>
        </a:p>
      </dsp:txBody>
      <dsp:txXfrm>
        <a:off x="29790" y="652142"/>
        <a:ext cx="6725268" cy="550663"/>
      </dsp:txXfrm>
    </dsp:sp>
    <dsp:sp modelId="{AD9E079A-A6DA-4A41-BA26-EFE487B310DD}">
      <dsp:nvSpPr>
        <dsp:cNvPr id="0" name=""/>
        <dsp:cNvSpPr/>
      </dsp:nvSpPr>
      <dsp:spPr>
        <a:xfrm>
          <a:off x="0" y="1244465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5402520"/>
                <a:satOff val="11111"/>
                <a:lumOff val="-850"/>
                <a:alphaOff val="0"/>
                <a:tint val="15000"/>
                <a:satMod val="250000"/>
              </a:schemeClr>
            </a:gs>
            <a:gs pos="49000">
              <a:schemeClr val="accent2">
                <a:hueOff val="-5402520"/>
                <a:satOff val="11111"/>
                <a:lumOff val="-850"/>
                <a:alphaOff val="0"/>
                <a:tint val="50000"/>
                <a:satMod val="200000"/>
              </a:schemeClr>
            </a:gs>
            <a:gs pos="49100">
              <a:schemeClr val="accent2">
                <a:hueOff val="-5402520"/>
                <a:satOff val="11111"/>
                <a:lumOff val="-850"/>
                <a:alphaOff val="0"/>
                <a:tint val="64000"/>
                <a:satMod val="160000"/>
              </a:schemeClr>
            </a:gs>
            <a:gs pos="92000">
              <a:schemeClr val="accent2">
                <a:hueOff val="-5402520"/>
                <a:satOff val="11111"/>
                <a:lumOff val="-850"/>
                <a:alphaOff val="0"/>
                <a:tint val="50000"/>
                <a:satMod val="200000"/>
              </a:schemeClr>
            </a:gs>
            <a:gs pos="100000">
              <a:schemeClr val="accent2">
                <a:hueOff val="-5402520"/>
                <a:satOff val="11111"/>
                <a:lumOff val="-85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5402520"/>
              <a:satOff val="11111"/>
              <a:lumOff val="-85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Ребенок умеет узнавать и называть профессии и место работы родителей, владеть обобщающим понятием «профессия», обогатить словарный запас, коммуникативные навыки;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90" y="1274255"/>
        <a:ext cx="6725268" cy="550663"/>
      </dsp:txXfrm>
    </dsp:sp>
    <dsp:sp modelId="{1362A133-DDE2-4F45-90C5-9FE6CF39AE7A}">
      <dsp:nvSpPr>
        <dsp:cNvPr id="0" name=""/>
        <dsp:cNvSpPr/>
      </dsp:nvSpPr>
      <dsp:spPr>
        <a:xfrm>
          <a:off x="0" y="1866578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8103780"/>
                <a:satOff val="16667"/>
                <a:lumOff val="-1274"/>
                <a:alphaOff val="0"/>
                <a:tint val="15000"/>
                <a:satMod val="250000"/>
              </a:schemeClr>
            </a:gs>
            <a:gs pos="49000">
              <a:schemeClr val="accent2">
                <a:hueOff val="-8103780"/>
                <a:satOff val="16667"/>
                <a:lumOff val="-1274"/>
                <a:alphaOff val="0"/>
                <a:tint val="50000"/>
                <a:satMod val="200000"/>
              </a:schemeClr>
            </a:gs>
            <a:gs pos="49100">
              <a:schemeClr val="accent2">
                <a:hueOff val="-8103780"/>
                <a:satOff val="16667"/>
                <a:lumOff val="-1274"/>
                <a:alphaOff val="0"/>
                <a:tint val="64000"/>
                <a:satMod val="160000"/>
              </a:schemeClr>
            </a:gs>
            <a:gs pos="92000">
              <a:schemeClr val="accent2">
                <a:hueOff val="-8103780"/>
                <a:satOff val="16667"/>
                <a:lumOff val="-1274"/>
                <a:alphaOff val="0"/>
                <a:tint val="50000"/>
                <a:satMod val="200000"/>
              </a:schemeClr>
            </a:gs>
            <a:gs pos="100000">
              <a:schemeClr val="accent2">
                <a:hueOff val="-8103780"/>
                <a:satOff val="16667"/>
                <a:lumOff val="-1274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8103780"/>
              <a:satOff val="16667"/>
              <a:lumOff val="-1274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Различает профессии по существенным признакам</a:t>
          </a:r>
          <a:r>
            <a:rPr lang="ru-RU" sz="1200" kern="1200" dirty="0" smtClean="0"/>
            <a:t>;</a:t>
          </a:r>
          <a:endParaRPr lang="ru-RU" sz="1200" kern="1200" dirty="0"/>
        </a:p>
      </dsp:txBody>
      <dsp:txXfrm>
        <a:off x="29790" y="1896368"/>
        <a:ext cx="6725268" cy="550663"/>
      </dsp:txXfrm>
    </dsp:sp>
    <dsp:sp modelId="{57691201-B034-4459-868B-6A633A2183FD}">
      <dsp:nvSpPr>
        <dsp:cNvPr id="0" name=""/>
        <dsp:cNvSpPr/>
      </dsp:nvSpPr>
      <dsp:spPr>
        <a:xfrm>
          <a:off x="0" y="2488690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10805041"/>
                <a:satOff val="22223"/>
                <a:lumOff val="-1699"/>
                <a:alphaOff val="0"/>
                <a:tint val="15000"/>
                <a:satMod val="250000"/>
              </a:schemeClr>
            </a:gs>
            <a:gs pos="49000">
              <a:schemeClr val="accent2">
                <a:hueOff val="-10805041"/>
                <a:satOff val="22223"/>
                <a:lumOff val="-1699"/>
                <a:alphaOff val="0"/>
                <a:tint val="50000"/>
                <a:satMod val="200000"/>
              </a:schemeClr>
            </a:gs>
            <a:gs pos="49100">
              <a:schemeClr val="accent2">
                <a:hueOff val="-10805041"/>
                <a:satOff val="22223"/>
                <a:lumOff val="-1699"/>
                <a:alphaOff val="0"/>
                <a:tint val="64000"/>
                <a:satMod val="160000"/>
              </a:schemeClr>
            </a:gs>
            <a:gs pos="92000">
              <a:schemeClr val="accent2">
                <a:hueOff val="-10805041"/>
                <a:satOff val="22223"/>
                <a:lumOff val="-1699"/>
                <a:alphaOff val="0"/>
                <a:tint val="50000"/>
                <a:satMod val="200000"/>
              </a:schemeClr>
            </a:gs>
            <a:gs pos="100000">
              <a:schemeClr val="accent2">
                <a:hueOff val="-10805041"/>
                <a:satOff val="22223"/>
                <a:lumOff val="-169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10805041"/>
              <a:satOff val="22223"/>
              <a:lumOff val="-169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Моделирует в игре отношения между людьми разных профессий;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90" y="2518480"/>
        <a:ext cx="6725268" cy="550663"/>
      </dsp:txXfrm>
    </dsp:sp>
    <dsp:sp modelId="{A3CCDBB5-8135-4314-B6AD-9CB5ED9C09A0}">
      <dsp:nvSpPr>
        <dsp:cNvPr id="0" name=""/>
        <dsp:cNvSpPr/>
      </dsp:nvSpPr>
      <dsp:spPr>
        <a:xfrm>
          <a:off x="0" y="3110803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13506300"/>
                <a:satOff val="27778"/>
                <a:lumOff val="-2124"/>
                <a:alphaOff val="0"/>
                <a:tint val="15000"/>
                <a:satMod val="250000"/>
              </a:schemeClr>
            </a:gs>
            <a:gs pos="49000">
              <a:schemeClr val="accent2">
                <a:hueOff val="-13506300"/>
                <a:satOff val="27778"/>
                <a:lumOff val="-2124"/>
                <a:alphaOff val="0"/>
                <a:tint val="50000"/>
                <a:satMod val="200000"/>
              </a:schemeClr>
            </a:gs>
            <a:gs pos="49100">
              <a:schemeClr val="accent2">
                <a:hueOff val="-13506300"/>
                <a:satOff val="27778"/>
                <a:lumOff val="-2124"/>
                <a:alphaOff val="0"/>
                <a:tint val="64000"/>
                <a:satMod val="160000"/>
              </a:schemeClr>
            </a:gs>
            <a:gs pos="92000">
              <a:schemeClr val="accent2">
                <a:hueOff val="-13506300"/>
                <a:satOff val="27778"/>
                <a:lumOff val="-2124"/>
                <a:alphaOff val="0"/>
                <a:tint val="50000"/>
                <a:satMod val="200000"/>
              </a:schemeClr>
            </a:gs>
            <a:gs pos="100000">
              <a:schemeClr val="accent2">
                <a:hueOff val="-13506300"/>
                <a:satOff val="27778"/>
                <a:lumOff val="-2124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13506300"/>
              <a:satOff val="27778"/>
              <a:lumOff val="-2124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Участвует в посильной трудовой деятельности взрослых;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90" y="3140593"/>
        <a:ext cx="6725268" cy="550663"/>
      </dsp:txXfrm>
    </dsp:sp>
    <dsp:sp modelId="{DAEC69F6-722B-4FEC-9477-78C607A75638}">
      <dsp:nvSpPr>
        <dsp:cNvPr id="0" name=""/>
        <dsp:cNvSpPr/>
      </dsp:nvSpPr>
      <dsp:spPr>
        <a:xfrm>
          <a:off x="0" y="3732915"/>
          <a:ext cx="6784848" cy="610243"/>
        </a:xfrm>
        <a:prstGeom prst="roundRect">
          <a:avLst/>
        </a:prstGeom>
        <a:gradFill rotWithShape="0">
          <a:gsLst>
            <a:gs pos="0">
              <a:schemeClr val="accent2">
                <a:hueOff val="-16207560"/>
                <a:satOff val="33334"/>
                <a:lumOff val="-2549"/>
                <a:alphaOff val="0"/>
                <a:tint val="15000"/>
                <a:satMod val="250000"/>
              </a:schemeClr>
            </a:gs>
            <a:gs pos="49000">
              <a:schemeClr val="accent2">
                <a:hueOff val="-16207560"/>
                <a:satOff val="33334"/>
                <a:lumOff val="-2549"/>
                <a:alphaOff val="0"/>
                <a:tint val="50000"/>
                <a:satMod val="200000"/>
              </a:schemeClr>
            </a:gs>
            <a:gs pos="49100">
              <a:schemeClr val="accent2">
                <a:hueOff val="-16207560"/>
                <a:satOff val="33334"/>
                <a:lumOff val="-2549"/>
                <a:alphaOff val="0"/>
                <a:tint val="64000"/>
                <a:satMod val="160000"/>
              </a:schemeClr>
            </a:gs>
            <a:gs pos="92000">
              <a:schemeClr val="accent2">
                <a:hueOff val="-16207560"/>
                <a:satOff val="33334"/>
                <a:lumOff val="-2549"/>
                <a:alphaOff val="0"/>
                <a:tint val="50000"/>
                <a:satMod val="200000"/>
              </a:schemeClr>
            </a:gs>
            <a:gs pos="100000">
              <a:schemeClr val="accent2">
                <a:hueOff val="-16207560"/>
                <a:satOff val="33334"/>
                <a:lumOff val="-254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2">
              <a:hueOff val="-16207560"/>
              <a:satOff val="33334"/>
              <a:lumOff val="-254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Развитие социальных компетенций ребёнка в коллективе и в общении друг с другом.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790" y="3762705"/>
        <a:ext cx="6725268" cy="5506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A3403-C08F-4DC6-A2E1-0F5ACB07E606}">
      <dsp:nvSpPr>
        <dsp:cNvPr id="0" name=""/>
        <dsp:cNvSpPr/>
      </dsp:nvSpPr>
      <dsp:spPr>
        <a:xfrm rot="5400000">
          <a:off x="-181279" y="181279"/>
          <a:ext cx="1129112" cy="76655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ru-RU" sz="1400" b="1" kern="1200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этап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0" y="383277"/>
        <a:ext cx="766554" cy="362558"/>
      </dsp:txXfrm>
    </dsp:sp>
    <dsp:sp modelId="{C98D6EE7-4A3E-4EC6-8ECA-AA9E4881643A}">
      <dsp:nvSpPr>
        <dsp:cNvPr id="0" name=""/>
        <dsp:cNvSpPr/>
      </dsp:nvSpPr>
      <dsp:spPr>
        <a:xfrm rot="5400000">
          <a:off x="3138600" y="-2368268"/>
          <a:ext cx="737752" cy="54818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Чтение художественной литературы на тему «Профессии»; беседа по теме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766554" y="39792"/>
        <a:ext cx="5445831" cy="665724"/>
      </dsp:txXfrm>
    </dsp:sp>
    <dsp:sp modelId="{6A511284-BDFC-4A03-80CB-0FEED75CF87B}">
      <dsp:nvSpPr>
        <dsp:cNvPr id="0" name=""/>
        <dsp:cNvSpPr/>
      </dsp:nvSpPr>
      <dsp:spPr>
        <a:xfrm rot="5400000">
          <a:off x="-153458" y="1141423"/>
          <a:ext cx="1073471" cy="766554"/>
        </a:xfrm>
        <a:prstGeom prst="chevron">
          <a:avLst/>
        </a:prstGeom>
        <a:gradFill rotWithShape="0">
          <a:gsLst>
            <a:gs pos="0">
              <a:schemeClr val="accent2">
                <a:hueOff val="-5402520"/>
                <a:satOff val="11111"/>
                <a:lumOff val="-850"/>
                <a:alphaOff val="0"/>
                <a:tint val="15000"/>
                <a:satMod val="250000"/>
              </a:schemeClr>
            </a:gs>
            <a:gs pos="49000">
              <a:schemeClr val="accent2">
                <a:hueOff val="-5402520"/>
                <a:satOff val="11111"/>
                <a:lumOff val="-850"/>
                <a:alphaOff val="0"/>
                <a:tint val="50000"/>
                <a:satMod val="200000"/>
              </a:schemeClr>
            </a:gs>
            <a:gs pos="49100">
              <a:schemeClr val="accent2">
                <a:hueOff val="-5402520"/>
                <a:satOff val="11111"/>
                <a:lumOff val="-850"/>
                <a:alphaOff val="0"/>
                <a:tint val="64000"/>
                <a:satMod val="160000"/>
              </a:schemeClr>
            </a:gs>
            <a:gs pos="92000">
              <a:schemeClr val="accent2">
                <a:hueOff val="-5402520"/>
                <a:satOff val="11111"/>
                <a:lumOff val="-850"/>
                <a:alphaOff val="0"/>
                <a:tint val="50000"/>
                <a:satMod val="200000"/>
              </a:schemeClr>
            </a:gs>
            <a:gs pos="100000">
              <a:schemeClr val="accent2">
                <a:hueOff val="-5402520"/>
                <a:satOff val="11111"/>
                <a:lumOff val="-850"/>
                <a:alphaOff val="0"/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2">
              <a:hueOff val="-5402520"/>
              <a:satOff val="11111"/>
              <a:lumOff val="-850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2">
              <a:hueOff val="-5402520"/>
              <a:satOff val="11111"/>
              <a:lumOff val="-85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этап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371241"/>
        <a:ext cx="766554" cy="306917"/>
      </dsp:txXfrm>
    </dsp:sp>
    <dsp:sp modelId="{E519DE39-0C52-46C7-A221-F053F7B6DB2C}">
      <dsp:nvSpPr>
        <dsp:cNvPr id="0" name=""/>
        <dsp:cNvSpPr/>
      </dsp:nvSpPr>
      <dsp:spPr>
        <a:xfrm rot="5400000">
          <a:off x="3151576" y="-1397057"/>
          <a:ext cx="711800" cy="54818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-5402520"/>
              <a:satOff val="11111"/>
              <a:lumOff val="-8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Экскурсия по детскому саду с целью ознакомления профессий;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Беседы с родителями о профессиях 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766554" y="1022712"/>
        <a:ext cx="5447098" cy="642306"/>
      </dsp:txXfrm>
    </dsp:sp>
    <dsp:sp modelId="{C0DACAB7-769A-4022-942A-1B5AEED516B9}">
      <dsp:nvSpPr>
        <dsp:cNvPr id="0" name=""/>
        <dsp:cNvSpPr/>
      </dsp:nvSpPr>
      <dsp:spPr>
        <a:xfrm rot="5400000">
          <a:off x="-164261" y="2077653"/>
          <a:ext cx="1095077" cy="766554"/>
        </a:xfrm>
        <a:prstGeom prst="chevron">
          <a:avLst/>
        </a:prstGeom>
        <a:gradFill rotWithShape="0">
          <a:gsLst>
            <a:gs pos="0">
              <a:schemeClr val="accent2">
                <a:hueOff val="-10805041"/>
                <a:satOff val="22223"/>
                <a:lumOff val="-1699"/>
                <a:alphaOff val="0"/>
                <a:tint val="15000"/>
                <a:satMod val="250000"/>
              </a:schemeClr>
            </a:gs>
            <a:gs pos="49000">
              <a:schemeClr val="accent2">
                <a:hueOff val="-10805041"/>
                <a:satOff val="22223"/>
                <a:lumOff val="-1699"/>
                <a:alphaOff val="0"/>
                <a:tint val="50000"/>
                <a:satMod val="200000"/>
              </a:schemeClr>
            </a:gs>
            <a:gs pos="49100">
              <a:schemeClr val="accent2">
                <a:hueOff val="-10805041"/>
                <a:satOff val="22223"/>
                <a:lumOff val="-1699"/>
                <a:alphaOff val="0"/>
                <a:tint val="64000"/>
                <a:satMod val="160000"/>
              </a:schemeClr>
            </a:gs>
            <a:gs pos="92000">
              <a:schemeClr val="accent2">
                <a:hueOff val="-10805041"/>
                <a:satOff val="22223"/>
                <a:lumOff val="-1699"/>
                <a:alphaOff val="0"/>
                <a:tint val="50000"/>
                <a:satMod val="200000"/>
              </a:schemeClr>
            </a:gs>
            <a:gs pos="100000">
              <a:schemeClr val="accent2">
                <a:hueOff val="-10805041"/>
                <a:satOff val="22223"/>
                <a:lumOff val="-1699"/>
                <a:alphaOff val="0"/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2">
              <a:hueOff val="-10805041"/>
              <a:satOff val="22223"/>
              <a:lumOff val="-1699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2">
              <a:hueOff val="-10805041"/>
              <a:satOff val="22223"/>
              <a:lumOff val="-1699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этап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296668"/>
        <a:ext cx="766554" cy="328523"/>
      </dsp:txXfrm>
    </dsp:sp>
    <dsp:sp modelId="{A0B5CDB1-47C0-432F-AC94-99D2A8C76DCF}">
      <dsp:nvSpPr>
        <dsp:cNvPr id="0" name=""/>
        <dsp:cNvSpPr/>
      </dsp:nvSpPr>
      <dsp:spPr>
        <a:xfrm rot="5400000">
          <a:off x="3151576" y="-480022"/>
          <a:ext cx="711800" cy="54818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-10805041"/>
              <a:satOff val="22223"/>
              <a:lumOff val="-16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Продуктивная деятельность (рисунки)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766554" y="1939747"/>
        <a:ext cx="5447098" cy="642306"/>
      </dsp:txXfrm>
    </dsp:sp>
    <dsp:sp modelId="{24705F4F-2AF4-40A9-A54A-748029A21369}">
      <dsp:nvSpPr>
        <dsp:cNvPr id="0" name=""/>
        <dsp:cNvSpPr/>
      </dsp:nvSpPr>
      <dsp:spPr>
        <a:xfrm rot="5400000">
          <a:off x="-164261" y="3024686"/>
          <a:ext cx="1095077" cy="766554"/>
        </a:xfrm>
        <a:prstGeom prst="chevron">
          <a:avLst/>
        </a:prstGeom>
        <a:gradFill rotWithShape="0">
          <a:gsLst>
            <a:gs pos="0">
              <a:schemeClr val="accent2">
                <a:hueOff val="-16207560"/>
                <a:satOff val="33334"/>
                <a:lumOff val="-2549"/>
                <a:alphaOff val="0"/>
                <a:tint val="15000"/>
                <a:satMod val="250000"/>
              </a:schemeClr>
            </a:gs>
            <a:gs pos="49000">
              <a:schemeClr val="accent2">
                <a:hueOff val="-16207560"/>
                <a:satOff val="33334"/>
                <a:lumOff val="-2549"/>
                <a:alphaOff val="0"/>
                <a:tint val="50000"/>
                <a:satMod val="200000"/>
              </a:schemeClr>
            </a:gs>
            <a:gs pos="49100">
              <a:schemeClr val="accent2">
                <a:hueOff val="-16207560"/>
                <a:satOff val="33334"/>
                <a:lumOff val="-2549"/>
                <a:alphaOff val="0"/>
                <a:tint val="64000"/>
                <a:satMod val="160000"/>
              </a:schemeClr>
            </a:gs>
            <a:gs pos="92000">
              <a:schemeClr val="accent2">
                <a:hueOff val="-16207560"/>
                <a:satOff val="33334"/>
                <a:lumOff val="-2549"/>
                <a:alphaOff val="0"/>
                <a:tint val="50000"/>
                <a:satMod val="200000"/>
              </a:schemeClr>
            </a:gs>
            <a:gs pos="100000">
              <a:schemeClr val="accent2">
                <a:hueOff val="-16207560"/>
                <a:satOff val="33334"/>
                <a:lumOff val="-2549"/>
                <a:alphaOff val="0"/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2">
              <a:hueOff val="-16207560"/>
              <a:satOff val="33334"/>
              <a:lumOff val="-2549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2">
              <a:hueOff val="-16207560"/>
              <a:satOff val="33334"/>
              <a:lumOff val="-2549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 этап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243701"/>
        <a:ext cx="766554" cy="328523"/>
      </dsp:txXfrm>
    </dsp:sp>
    <dsp:sp modelId="{56A3E0C7-82A0-472B-B9A8-338F11CAD2DD}">
      <dsp:nvSpPr>
        <dsp:cNvPr id="0" name=""/>
        <dsp:cNvSpPr/>
      </dsp:nvSpPr>
      <dsp:spPr>
        <a:xfrm rot="5400000">
          <a:off x="3151576" y="475402"/>
          <a:ext cx="711800" cy="54818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2">
              <a:hueOff val="-16207560"/>
              <a:satOff val="33334"/>
              <a:lumOff val="-2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Дидактические, сюжетно – ролевые игры</a:t>
          </a:r>
          <a:endParaRPr lang="ru-RU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766554" y="2895172"/>
        <a:ext cx="5447098" cy="64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08153-8332-43F9-A4A4-C61662670853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55332-43C2-44D7-944E-574797375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20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64B9-A931-419D-8BF6-262D14E2CD80}" type="datetime1">
              <a:rPr lang="en-US" smtClean="0"/>
              <a:t>11/4/2020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E2334-1275-44D1-B594-091496B988E8}" type="datetime1">
              <a:rPr lang="en-US" smtClean="0"/>
              <a:t>11/4/2020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28175-ADC3-4C13-8140-D7B24249493D}" type="datetime1">
              <a:rPr lang="en-US" smtClean="0"/>
              <a:t>11/4/2020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EACE2-98C5-4E63-B2F6-77C377AACDE6}" type="datetime1">
              <a:rPr lang="en-US" smtClean="0"/>
              <a:t>11/4/2020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3F567-3F2C-4051-9360-F6712FBAEB12}" type="datetime1">
              <a:rPr lang="en-US" smtClean="0"/>
              <a:t>11/4/2020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4DDB2-D069-46F9-A3E0-41BD951FC73D}" type="datetime1">
              <a:rPr lang="en-US" smtClean="0"/>
              <a:t>11/4/2020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A1EC1-40FC-4A7F-A50F-0C76803E0F18}" type="datetime1">
              <a:rPr lang="en-US" smtClean="0"/>
              <a:t>11/4/2020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67339-7000-4079-AF2F-C0E98DD30319}" type="datetime1">
              <a:rPr lang="en-US" smtClean="0"/>
              <a:t>11/4/2020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C6AA2-4712-4C9C-9E1A-AABDBC728D98}" type="datetime1">
              <a:rPr lang="en-US" smtClean="0"/>
              <a:t>11/4/2020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5391A-4DB6-421D-B0B9-29EC52C5DE35}" type="datetime1">
              <a:rPr lang="en-US" smtClean="0"/>
              <a:t>11/4/2020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8242-7209-47A1-AA31-E814198BB0D8}" type="datetime1">
              <a:rPr lang="en-US" smtClean="0"/>
              <a:t>11/4/2020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31D463F-BCDD-410C-AB06-AD752046B5A8}" type="datetime1">
              <a:rPr lang="en-US" smtClean="0"/>
              <a:t>11/4/2020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1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21971" y="1930673"/>
            <a:ext cx="7772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Ознакомление детей с профессиями родителей как способ формирования позитивных установок к труду</a:t>
            </a:r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99" y="2856643"/>
            <a:ext cx="4612463" cy="31165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793471" y="1336757"/>
            <a:ext cx="66294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Проект по ранней профориентации дошкольников</a:t>
            </a:r>
            <a:endParaRPr lang="ru-RU" sz="2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35030" y="6172200"/>
            <a:ext cx="2133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Десногорск </a:t>
            </a:r>
          </a:p>
          <a:p>
            <a:pPr algn="ctr"/>
            <a:r>
              <a:rPr lang="ru-RU" sz="1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2020г.</a:t>
            </a:r>
            <a:endParaRPr lang="ru-RU" sz="1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09467" y="688210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8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15290" y="107155"/>
            <a:ext cx="7879081" cy="46166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" b="0" cap="none" spc="0" dirty="0" smtClean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общеразвивающего вида «Чебурашка» муниципального образования «город Десногорск» Смоленской области</a:t>
            </a:r>
            <a:endParaRPr lang="ru-RU" sz="1200" b="0" cap="none" spc="0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745" y="575440"/>
            <a:ext cx="998170" cy="7877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16374" y="533400"/>
            <a:ext cx="8008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Аннотация .......................................................................................................................................................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......................................................................................................................................................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Актуальность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  <a:tab pos="7797800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Педагогическая целесообразность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Цель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Задачи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1.5. Инновационная направленность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.............................................................................................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1.6. Ожидаемые результаты реализации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......................................................................................10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Содержание 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................................................................................................................................11</a:t>
            </a:r>
          </a:p>
          <a:p>
            <a:pPr algn="r">
              <a:tabLst>
                <a:tab pos="7358063" algn="l"/>
                <a:tab pos="7445375" algn="l"/>
                <a:tab pos="7531100" algn="l"/>
                <a:tab pos="7712075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Основные принципы и этапы реализации проекта............................................................................11</a:t>
            </a:r>
          </a:p>
          <a:p>
            <a:pPr algn="r">
              <a:tabLst>
                <a:tab pos="7358063" algn="l"/>
                <a:tab pos="7445375" algn="l"/>
                <a:tab pos="7531100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Конечный результат проекта.................................................................................................................22</a:t>
            </a:r>
          </a:p>
          <a:p>
            <a:pPr algn="r">
              <a:tabLst>
                <a:tab pos="7358063" algn="l"/>
                <a:tab pos="7445375" algn="l"/>
                <a:tab pos="7531100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Заключение....................................................................................................................................................23</a:t>
            </a:r>
          </a:p>
          <a:p>
            <a:pPr algn="r">
              <a:tabLst>
                <a:tab pos="7358063" algn="l"/>
                <a:tab pos="7445375" algn="l"/>
                <a:tab pos="7531100" algn="l"/>
              </a:tabLst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Литература.....................................................................................................................................................24</a:t>
            </a:r>
            <a:endParaRPr lang="ru-RU" sz="1400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505200"/>
            <a:ext cx="3722008" cy="3352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16374" y="225623"/>
            <a:ext cx="149835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1400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71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384838"/>
              </p:ext>
            </p:extLst>
          </p:nvPr>
        </p:nvGraphicFramePr>
        <p:xfrm>
          <a:off x="1143000" y="502664"/>
          <a:ext cx="7848600" cy="38177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975287389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313665323"/>
                    </a:ext>
                  </a:extLst>
                </a:gridCol>
              </a:tblGrid>
              <a:tr h="499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Авторы</a:t>
                      </a:r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проекта:</a:t>
                      </a:r>
                      <a:endParaRPr lang="ru-RU" sz="1400" b="0" i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Сергеева</a:t>
                      </a:r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В.В., воспитатель</a:t>
                      </a:r>
                    </a:p>
                    <a:p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Куцелёва В.С., воспитатель</a:t>
                      </a:r>
                      <a:endParaRPr lang="ru-RU" sz="14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7548011"/>
                  </a:ext>
                </a:extLst>
              </a:tr>
              <a:tr h="2937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Участники проекта: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воспитанники старшей группы (5</a:t>
                      </a:r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лет)</a:t>
                      </a:r>
                      <a:endParaRPr lang="ru-RU" sz="14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0142186"/>
                  </a:ext>
                </a:extLst>
              </a:tr>
              <a:tr h="2937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 проекта:</a:t>
                      </a:r>
                      <a:endParaRPr lang="ru-RU" sz="1400" b="0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краткосрочный (1 месяц)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2620509"/>
                  </a:ext>
                </a:extLst>
              </a:tr>
              <a:tr h="2937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Тип проекта: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интегративный, творческий,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познавательный</a:t>
                      </a:r>
                      <a:endParaRPr lang="ru-RU" sz="1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156164"/>
                  </a:ext>
                </a:extLst>
              </a:tr>
              <a:tr h="2937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количеству детей:</a:t>
                      </a:r>
                      <a:endParaRPr lang="ru-RU" sz="1400" b="0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групповой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514302"/>
                  </a:ext>
                </a:extLst>
              </a:tr>
              <a:tr h="5287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Интеграция: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воспитатели, родители, воспитанники, сотрудники</a:t>
                      </a:r>
                      <a:r>
                        <a:rPr lang="ru-RU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МБДОУ «Детский сад «Чебурашка»</a:t>
                      </a:r>
                      <a:endParaRPr lang="ru-RU" sz="14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59911"/>
                  </a:ext>
                </a:extLst>
              </a:tr>
              <a:tr h="543579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Интеграция</a:t>
                      </a:r>
                      <a:r>
                        <a:rPr kumimoji="0" lang="ru-RU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образовательных областей:</a:t>
                      </a:r>
                      <a:endParaRPr lang="ru-RU" sz="14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познание, коммуникация, социализация, речевое развитие, труд, чтение художественной литературы, продуктивная деятельность.</a:t>
                      </a:r>
                      <a:endParaRPr lang="ru-RU" sz="1400" b="0" i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8164081"/>
                  </a:ext>
                </a:extLst>
              </a:tr>
              <a:tr h="9882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Инновационная направленность проекта:</a:t>
                      </a:r>
                      <a:endParaRPr lang="ru-RU" sz="1400" b="0" i="0" dirty="0" smtClean="0"/>
                    </a:p>
                    <a:p>
                      <a:endParaRPr lang="ru-RU" sz="14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Состоит в изменении подходов к содержанию, формам и способам организации образовательного процесса.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позволяет интегрировать сведения из разных областей знаний для решения одной проблемы и применять их на практике.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210707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06819" y="0"/>
            <a:ext cx="512096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  <a:endParaRPr lang="ru-RU" sz="28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241437"/>
              </p:ext>
            </p:extLst>
          </p:nvPr>
        </p:nvGraphicFramePr>
        <p:xfrm>
          <a:off x="1150189" y="4320454"/>
          <a:ext cx="7848600" cy="2438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2301258674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447373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Ожидаемые</a:t>
                      </a:r>
                      <a:r>
                        <a:rPr lang="ru-RU" sz="1400" b="0" i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результаты  </a:t>
                      </a:r>
                    </a:p>
                    <a:p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проекта: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обеспечение эмоционального благополучия ребёнка и создания внутренних предпосылок для дальнейшего  личностного развития;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знакомство с видами профессиональной деятельности в ДОУ;</a:t>
                      </a:r>
                    </a:p>
                    <a:p>
                      <a:pPr marL="0" indent="180975" algn="just">
                        <a:buFontTx/>
                        <a:buChar char="-"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ребенок умеет узнавать и называть профессии и место работы родителей, владеть обобщающим понятием «профессия»; обогащен словарный запас, коммуникативные навыки;</a:t>
                      </a:r>
                    </a:p>
                    <a:p>
                      <a:pPr marL="180975" indent="-180975" algn="just">
                        <a:buFontTx/>
                        <a:buChar char="-"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различает профессии по существенным признакам;</a:t>
                      </a:r>
                    </a:p>
                    <a:p>
                      <a:pPr algn="just">
                        <a:tabLst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моделирует в игре отношения между людьми разных профессий;</a:t>
                      </a:r>
                    </a:p>
                    <a:p>
                      <a:pPr algn="just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участвует в посильной трудовой деятельности взрослых;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>
                          <a:tab pos="180975" algn="l"/>
                        </a:tabLst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развитие социальных компетенций ребёнка в коллективе и в общении друг с другом.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8697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40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626" y="0"/>
            <a:ext cx="3833374" cy="31242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143000" y="196633"/>
            <a:ext cx="1765007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АННОТАЦИЯ</a:t>
            </a:r>
            <a:endParaRPr lang="ru-RU" sz="20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7249" y="532921"/>
            <a:ext cx="6400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Профориентация дошкольников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— малоизученное направление в  педагогике и  детской психологии. Ознакомление с трудом взрослых и окружающим миром происходит уже в  младшем дошкольном возрасте, когда дети через сказки, общение со взрослыми и средства массовой информации узнают о  разных профессиях.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7249" y="1646191"/>
            <a:ext cx="7162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 зависимости от способностей, психологических особенностей, темперамента и  характера, от воспитания ребенка и привития ему ценности труда у детей формируются система знаний о профессиях, интересы и отношение к определенным видам деятельности.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46194" y="2523353"/>
            <a:ext cx="170271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ВВЕДЕНИЕ</a:t>
            </a:r>
            <a:endParaRPr lang="ru-RU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7249" y="2815742"/>
            <a:ext cx="7677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ориентация детей дошкольного возраста в мире профессий и в труде взрослых рассматривается как неотъемлемое условие их всестороннего, полноценного развития.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37249" y="3301108"/>
            <a:ext cx="76961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выбору будущей профессии можно готовить ребенка с раннего детства. Он должен знать, кем работают его родители, бабушки и дедушки, нужно знакомить его со спецификой различных профессий, с  требованиями, которые они предъявляют к  человеку. 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 надо интересоваться, кем ребенок хочет стать, когда вырастет. Чем больше малыш впитает информации и чем более разнообразна и богата она будет, тем легче ему будет сделать в  будущем решающий выбор, который определит его жизнь.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37248" y="4686103"/>
            <a:ext cx="76774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развивать у ребенка веру в свои силы путем поддержки его начинаний в творчестве, спорте, технике и т. д. Чем больше разных умений и навыков приобретет он в детстве, тем лучше будет знать и оценивать свои возможности в более старшем возрасте.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59134" y="5424767"/>
            <a:ext cx="77063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учреждение — первая ступень в  формировании базовых знаний о профессиях. Именно в детском саду ребята знакомятся с  многообразием профессий. Эти элементарные знания помогут детям расширить свои познания о работе родителей, ближе познакомиться с  их рабочими местами, узнать их профессиональные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02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5026369"/>
            <a:ext cx="6705600" cy="150684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141921" y="92865"/>
            <a:ext cx="371332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АКТУАЛЬНОСТЬ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9046" y="429584"/>
            <a:ext cx="784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беседы с воспитанниками старшей группы, об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представлениях о труде взрослых и профессиях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 сделан вывод о том,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только половина из них может назвать, где и кем работают их родители, потому что мамы и папы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зачастую не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рассказывают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 своей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работе, о профессии. Представление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 труде взрослых у детей было размыто, они не могли ответить на вопрос, что делают их родители на работе.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Распространенными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ответами были: «на работе работают», «на работу ходят», «на работу ездят», «работу работают».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9046" y="1814579"/>
            <a:ext cx="77781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дошкольников с миром профессий – важный этап в процессе профессионального самоопределения личности. Именно в это время происходит активная социализация детей, накапливаются представления о мире профессий.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7761" y="4287705"/>
            <a:ext cx="7802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с дошкольниками стало понятно, что они имеют поверхностные представления о профессиях, поэтому решили начать знакомство детей с профессиями родителей.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92601" y="3938238"/>
            <a:ext cx="158498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r>
              <a:rPr lang="ru-RU" sz="1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27544" y="2547791"/>
            <a:ext cx="78011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Важное значение трудовому воспитанию придавал К. Д. Ушинский, который во многих своих работах определил теоретический и методологический взгляд на труд детей. Он писал: «Воспитание не только должно развивать ум, вооружать знаниями, но и зажечь в человеке жажду серьезного труда, без которого жизнь его не может быть ни достойной, ни счастливой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27544" y="3501898"/>
            <a:ext cx="7789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работы по ознакомлению детей с профессиями обоснована и в ФГОС ДО.</a:t>
            </a:r>
          </a:p>
        </p:txBody>
      </p:sp>
    </p:spTree>
    <p:extLst>
      <p:ext uri="{BB962C8B-B14F-4D97-AF65-F5344CB8AC3E}">
        <p14:creationId xmlns:p14="http://schemas.microsoft.com/office/powerpoint/2010/main" val="8863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216805"/>
            <a:ext cx="8153399" cy="3269595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188502"/>
            <a:ext cx="736839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ПЕДАГОГИЧЕСКАЯ ЦЕЛЕСООБРАЗНОСТЬ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5362" y="638919"/>
            <a:ext cx="79262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целесообразность п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роекта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построении системы работы, направленной на раннюю профориентацию дошкольников, формированию у дошкольников первичного представления о мире профессий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их ценности.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5362" y="1387048"/>
            <a:ext cx="79262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самоопределение взаимосвязано с развитием личности на всех возрастных этапах, поэтому дошкольный возраст рассматривается как подготовительный, в котором закладываются основы для профессионального самоопределения в будущем. Для того чтобы воспитать у детей уважительное отношение к труду, важно обогащать их представления о разных видах профессий взрослых, о роли труда в жизни людей, о результатах труда, о мотивах, которые движут людьми в процессе труда.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66800" y="4686181"/>
            <a:ext cx="792623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дошкольных учреждениях существует проблема ранней профориентации детей: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tabLst>
                <a:tab pos="85725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потенциальные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дошкольников к освоению опыта трудовой деятельности не реализуется в полной мере; </a:t>
            </a:r>
          </a:p>
          <a:p>
            <a:pPr marL="285750" indent="-285750" algn="just">
              <a:buFont typeface="Wingdings" panose="05000000000000000000" pitchFamily="2" charset="2"/>
              <a:buChar char="ü"/>
              <a:tabLst>
                <a:tab pos="85725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отработана система ознакомления дошкольников с миром профессий; </a:t>
            </a:r>
          </a:p>
          <a:p>
            <a:pPr marL="285750" indent="-285750" algn="just">
              <a:buFont typeface="Wingdings" panose="05000000000000000000" pitchFamily="2" charset="2"/>
              <a:buChar char="ü"/>
              <a:tabLst>
                <a:tab pos="85725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в ДОУ по ознакомлению дошкольников с трудом взрослых не нацелена на современный региональный и муниципальный рынок труда;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  <a:tabLst>
                <a:tab pos="85725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преемственности в работе детского сада и школы в данном направлении. </a:t>
            </a:r>
          </a:p>
        </p:txBody>
      </p:sp>
    </p:spTree>
    <p:extLst>
      <p:ext uri="{BB962C8B-B14F-4D97-AF65-F5344CB8AC3E}">
        <p14:creationId xmlns:p14="http://schemas.microsoft.com/office/powerpoint/2010/main" val="275110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1046851" y="0"/>
            <a:ext cx="24290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ЦЕЛЬ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6851" y="360332"/>
            <a:ext cx="781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ребенка эмоциональное отношение 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миру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профессий, предоставить ему возможность использовать свои силы в доступных видах деятельности. </a:t>
            </a:r>
          </a:p>
        </p:txBody>
      </p:sp>
      <p:sp>
        <p:nvSpPr>
          <p:cNvPr id="33" name="Равнобедренный треугольник 32"/>
          <p:cNvSpPr/>
          <p:nvPr/>
        </p:nvSpPr>
        <p:spPr>
          <a:xfrm>
            <a:off x="3614437" y="1280918"/>
            <a:ext cx="2031521" cy="2199840"/>
          </a:xfrm>
          <a:prstGeom prst="triangle">
            <a:avLst>
              <a:gd name="adj" fmla="val 50788"/>
            </a:avLst>
          </a:pr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grpSp>
        <p:nvGrpSpPr>
          <p:cNvPr id="35" name="Группа 34"/>
          <p:cNvGrpSpPr/>
          <p:nvPr/>
        </p:nvGrpSpPr>
        <p:grpSpPr>
          <a:xfrm>
            <a:off x="4630197" y="1317990"/>
            <a:ext cx="2241975" cy="790883"/>
            <a:chOff x="3464822" y="-1608218"/>
            <a:chExt cx="2030730" cy="915615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3464822" y="-1608218"/>
              <a:ext cx="2030730" cy="739556"/>
            </a:xfrm>
            <a:prstGeom prst="round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Скругленный прямоугольник 4"/>
            <p:cNvSpPr txBox="1"/>
            <p:nvPr/>
          </p:nvSpPr>
          <p:spPr>
            <a:xfrm>
              <a:off x="3509855" y="-1359955"/>
              <a:ext cx="1958526" cy="6673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информирование – передача сведений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4823672" y="2004547"/>
            <a:ext cx="2840790" cy="731649"/>
          </a:xfrm>
          <a:prstGeom prst="round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– оценка индивидуальных особенностей</a:t>
            </a:r>
          </a:p>
          <a:p>
            <a:endParaRPr lang="ru-RU" dirty="0"/>
          </a:p>
        </p:txBody>
      </p:sp>
      <p:grpSp>
        <p:nvGrpSpPr>
          <p:cNvPr id="41" name="Группа 40"/>
          <p:cNvGrpSpPr/>
          <p:nvPr/>
        </p:nvGrpSpPr>
        <p:grpSpPr>
          <a:xfrm>
            <a:off x="4953176" y="2804278"/>
            <a:ext cx="3124024" cy="700922"/>
            <a:chOff x="1712869" y="-37552"/>
            <a:chExt cx="1958526" cy="949125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1725928" y="-37552"/>
              <a:ext cx="1945467" cy="824512"/>
            </a:xfrm>
            <a:prstGeom prst="round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Скругленный прямоугольник 4"/>
            <p:cNvSpPr txBox="1"/>
            <p:nvPr/>
          </p:nvSpPr>
          <p:spPr>
            <a:xfrm>
              <a:off x="1712869" y="244221"/>
              <a:ext cx="1958526" cy="6673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консультирование – помощь в разрешении проблем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</p:grpSp>
      <p:sp>
        <p:nvSpPr>
          <p:cNvPr id="44" name="Rectangle 2"/>
          <p:cNvSpPr>
            <a:spLocks noChangeArrowheads="1"/>
          </p:cNvSpPr>
          <p:nvPr/>
        </p:nvSpPr>
        <p:spPr bwMode="auto">
          <a:xfrm>
            <a:off x="1427918" y="897940"/>
            <a:ext cx="7343942" cy="307777"/>
          </a:xfrm>
          <a:prstGeom prst="rect">
            <a:avLst/>
          </a:prstGeom>
          <a:gradFill flip="none" rotWithShape="1">
            <a:gsLst>
              <a:gs pos="77000">
                <a:srgbClr val="FFC000">
                  <a:shade val="30000"/>
                  <a:satMod val="115000"/>
                  <a:tint val="66000"/>
                  <a:satMod val="160000"/>
                </a:srgbClr>
              </a:gs>
              <a:gs pos="50000">
                <a:srgbClr val="FFC000">
                  <a:shade val="30000"/>
                  <a:satMod val="115000"/>
                  <a:tint val="44500"/>
                  <a:satMod val="160000"/>
                </a:srgbClr>
              </a:gs>
              <a:gs pos="100000">
                <a:srgbClr val="FFC000">
                  <a:shade val="30000"/>
                  <a:satMod val="115000"/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round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профессиональной ориентации проводится по нескольким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направлениям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1725522" y="3962087"/>
            <a:ext cx="6781800" cy="45720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направлениями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ранней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ориентации являются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1157871" y="4796111"/>
            <a:ext cx="3816135" cy="838201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(формирование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интереса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труду,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трудолюбия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5281445" y="4806686"/>
            <a:ext cx="3764203" cy="817049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(обеспечение детей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информацией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мире профессий).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22075" y="6064980"/>
            <a:ext cx="778869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процесса нуждаются в руководстве со стороны взрослых,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оба эти процесса могут быть реализованы в условиях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 стрелкой 18"/>
          <p:cNvCxnSpPr>
            <a:endCxn id="16" idx="0"/>
          </p:cNvCxnSpPr>
          <p:nvPr/>
        </p:nvCxnSpPr>
        <p:spPr>
          <a:xfrm flipH="1">
            <a:off x="3065939" y="4425705"/>
            <a:ext cx="2006633" cy="370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5" idx="2"/>
            <a:endCxn id="17" idx="0"/>
          </p:cNvCxnSpPr>
          <p:nvPr/>
        </p:nvCxnSpPr>
        <p:spPr>
          <a:xfrm>
            <a:off x="5116422" y="4419287"/>
            <a:ext cx="2047125" cy="3873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84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1114245" y="64645"/>
            <a:ext cx="270317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ЗАДАЧИ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122708" y="2743200"/>
            <a:ext cx="2056322" cy="125891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работы с детьми </a:t>
            </a:r>
          </a:p>
          <a:p>
            <a:pPr algn="ctr"/>
            <a:r>
              <a:rPr lang="ru-RU" sz="1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– 6 лет</a:t>
            </a:r>
            <a:endParaRPr lang="ru-RU" sz="16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3589057" y="318355"/>
            <a:ext cx="3086100" cy="2068736"/>
          </a:xfrm>
          <a:prstGeom prst="wedgeEllipseCallout">
            <a:avLst>
              <a:gd name="adj1" fmla="val -401"/>
              <a:gd name="adj2" fmla="val 60246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Расширять и систематизироовать представления о труде взрослых, материальных и нематериальных результатах труда, его личностной и общественной значимости</a:t>
            </a:r>
            <a:endParaRPr lang="ru-RU" sz="14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ru-RU" sz="1400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6517187" y="1517890"/>
            <a:ext cx="2552223" cy="2209800"/>
          </a:xfrm>
          <a:prstGeom prst="wedgeEllipseCallout">
            <a:avLst>
              <a:gd name="adj1" fmla="val -59262"/>
              <a:gd name="adj2" fmla="val 18986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Расширять и систематизировать представления о разнообразных видах техники, облегчающей выполнение трудовых функций человека</a:t>
            </a:r>
            <a:endParaRPr lang="ru-RU" sz="14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6903462" y="4083799"/>
            <a:ext cx="2151571" cy="1859801"/>
          </a:xfrm>
          <a:prstGeom prst="wedgeEllipseCallout">
            <a:avLst>
              <a:gd name="adj1" fmla="val -82388"/>
              <a:gd name="adj2" fmla="val -60219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Формировать первоначальные представления о труде, как экономической категории</a:t>
            </a:r>
          </a:p>
          <a:p>
            <a:pPr algn="ctr"/>
            <a:endParaRPr lang="ru-RU" sz="1000" dirty="0"/>
          </a:p>
        </p:txBody>
      </p:sp>
      <p:sp>
        <p:nvSpPr>
          <p:cNvPr id="13" name="Овальная выноска 12"/>
          <p:cNvSpPr/>
          <p:nvPr/>
        </p:nvSpPr>
        <p:spPr>
          <a:xfrm>
            <a:off x="4089640" y="4648200"/>
            <a:ext cx="2667000" cy="2057399"/>
          </a:xfrm>
          <a:prstGeom prst="wedgeEllipseCallout">
            <a:avLst>
              <a:gd name="adj1" fmla="val -6750"/>
              <a:gd name="adj2" fmla="val -76329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Формировать представления о различных сторонах трудовой деятельности детей средствами художественной литературы</a:t>
            </a:r>
            <a:endParaRPr lang="ru-RU" sz="1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1600200" y="4924249"/>
            <a:ext cx="2114407" cy="1505300"/>
          </a:xfrm>
          <a:prstGeom prst="wedgeEllipseCallout">
            <a:avLst>
              <a:gd name="adj1" fmla="val 69403"/>
              <a:gd name="adj2" fmla="val -120394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Систематизировать знания о труде людей в разное время года</a:t>
            </a:r>
            <a:endParaRPr lang="ru-RU" sz="1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ьная выноска 14"/>
          <p:cNvSpPr/>
          <p:nvPr/>
        </p:nvSpPr>
        <p:spPr>
          <a:xfrm>
            <a:off x="1099868" y="1517890"/>
            <a:ext cx="2489189" cy="2712199"/>
          </a:xfrm>
          <a:prstGeom prst="wedgeEllipseCallout">
            <a:avLst>
              <a:gd name="adj1" fmla="val 68417"/>
              <a:gd name="adj2" fmla="val 10471"/>
            </a:avLst>
          </a:prstGeom>
          <a:solidFill>
            <a:srgbClr val="C2F0BC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Знакомить с трудом людей творческих профессий: художников, писателей, композиторов, мастеров народного декоративно – прикладного искусства</a:t>
            </a:r>
            <a:endParaRPr lang="ru-RU" sz="1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13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8077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055298" y="1186934"/>
            <a:ext cx="637091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1.5. ИННОВАЦИОННАЯ НАПРАВЛЕННОСТЬ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92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5124" y="1842390"/>
            <a:ext cx="7687124" cy="402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15762" y="2133600"/>
            <a:ext cx="7165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изменении подходов к содержанию, формам и способам организации образовательного процесса.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Проектно-исследовательская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связана с развивающим, личностно-ориентированным обучением. Проект позволяет интегрировать сведения из разных областей знаний для решения одной проблемы и применять их на практике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 разработанного проектного метода оказывает положительное влияние на развитие у детей дошкольного возраста устойчивого интереса к ознакомлению профессий родителей.  </a:t>
            </a:r>
          </a:p>
        </p:txBody>
      </p:sp>
    </p:spTree>
    <p:extLst>
      <p:ext uri="{BB962C8B-B14F-4D97-AF65-F5344CB8AC3E}">
        <p14:creationId xmlns:p14="http://schemas.microsoft.com/office/powerpoint/2010/main" val="210762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831848" y="893205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1.6. </a:t>
            </a:r>
            <a:r>
              <a:rPr lang="ru-RU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РЕАЛИЗАЦИИ ПРОЕКТА</a:t>
            </a: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613207411"/>
              </p:ext>
            </p:extLst>
          </p:nvPr>
        </p:nvGraphicFramePr>
        <p:xfrm>
          <a:off x="1850366" y="1495741"/>
          <a:ext cx="6784848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74387" cy="313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4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3276600" y="213892"/>
            <a:ext cx="32892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СОДЕРЖАНИЕ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3000" y="1021318"/>
            <a:ext cx="7848600" cy="523220"/>
          </a:xfrm>
          <a:prstGeom prst="rect">
            <a:avLst/>
          </a:prstGeom>
          <a:effectLst>
            <a:outerShdw blurRad="50800" dist="25000" dir="5400000" rotWithShape="0">
              <a:schemeClr val="accent4">
                <a:shade val="30000"/>
                <a:satMod val="150000"/>
                <a:alpha val="38000"/>
              </a:schemeClr>
            </a:outerShdw>
            <a:softEdge rad="3175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cap="none" spc="0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ознакомления детей с трудом взрослых можно применять традиционные методы обучения и воспитания:</a:t>
            </a:r>
            <a:endParaRPr lang="ru-RU" sz="1400" cap="none" spc="0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72521" y="1752504"/>
            <a:ext cx="2859777" cy="1219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Словесный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с использованием игровых персонажей и наглядности, чтение детской художественной литературы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478780" y="3069848"/>
            <a:ext cx="2438400" cy="13497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Наглядный</a:t>
            </a: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(наблюдение конкретных трудовых процессов людей разных профессий, рассматривание картин и иллюстраций); 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465366" y="4517744"/>
            <a:ext cx="2667000" cy="9906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(экспериментирование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разными материалами, опыт хозяйственно-бытового труда);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110073" y="5606488"/>
            <a:ext cx="2503575" cy="9144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(сюжетно-ролевые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игры, дидактические игры, игровые ситуации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Рисунок 25" descr="sm_full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4898812"/>
            <a:ext cx="2775053" cy="1959188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1288862" y="575740"/>
            <a:ext cx="755687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 ОСНОВНЫЕ ПРИНЦИПЫ И ЭТАПЫ РЕАЛИЗАЦИИ ПРОЕКТА</a:t>
            </a:r>
            <a:endParaRPr lang="ru-RU" b="1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44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71600" y="152400"/>
            <a:ext cx="7391400" cy="685800"/>
          </a:xfrm>
          <a:prstGeom prst="roundRect">
            <a:avLst/>
          </a:prstGeom>
          <a:effectLst>
            <a:outerShdw blurRad="50800" dist="25000" dir="5400000" rotWithShape="0">
              <a:schemeClr val="accent6">
                <a:shade val="30000"/>
                <a:satMod val="150000"/>
                <a:alpha val="38000"/>
              </a:schemeClr>
            </a:outerShdw>
            <a:softEdge rad="635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ранней профориентации дошкольников строится с 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следующих принципов: 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1143000" y="1295400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76400" y="970746"/>
            <a:ext cx="7394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личностно ориентированного взаимодействия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воспитательного процесса на основе глубокого уважения к личности ребенка, учета особенностей его индивидуального развития, на отношении к нему как сознательному, полноправному участнику воспитательного процесса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143000" y="1984177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676400" y="1981200"/>
            <a:ext cx="7315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доступности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достоверности и научности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знаний; 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1143000" y="2672954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1137249" y="5098008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1137249" y="4301604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1137249" y="3505200"/>
            <a:ext cx="457200" cy="3048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676400" y="2389718"/>
            <a:ext cx="7315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открытости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(ребенок имеет право участвовать или не участвовать в какой-либо деятельности, предоставлять или не предоставлять результаты своего труда, предоставлять в качестве результата то, что считает своим достижением он, а не воспитатель, принять решение о продолжении, завершении работы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76400" y="3400507"/>
            <a:ext cx="7315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диалогичности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(возможность вхождения в беседу по поводу выполнения работы, полученного результата, перспектив продолжения работы, социальных ситуаций, способствующих или помешавших получить желаемый результат).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679448" y="4198728"/>
            <a:ext cx="73121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активного включения детей в практическую деятельность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(экскурсия, наблюдение, трудовые поручения, беседы, развлечение, викторина, игры).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673697" y="4881076"/>
            <a:ext cx="739715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рефлексивности.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основной для осознания каждым ребенком себя как субъекта собственной деятельности, социальных отношений. В результате у ребенка формируется представление о себе, своих возможностях, своей успешности.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143000" y="5933977"/>
            <a:ext cx="785435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формируется способность осознания действий, самооценка результата, саморегуляции поведения. </a:t>
            </a:r>
          </a:p>
        </p:txBody>
      </p:sp>
    </p:spTree>
    <p:extLst>
      <p:ext uri="{BB962C8B-B14F-4D97-AF65-F5344CB8AC3E}">
        <p14:creationId xmlns:p14="http://schemas.microsoft.com/office/powerpoint/2010/main" val="142361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2" y="-28755"/>
            <a:ext cx="4931587" cy="3453295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200400" y="457200"/>
            <a:ext cx="3505200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выделено 4 этапа работы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43995700"/>
              </p:ext>
            </p:extLst>
          </p:nvPr>
        </p:nvGraphicFramePr>
        <p:xfrm>
          <a:off x="1600200" y="990600"/>
          <a:ext cx="62484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4953000"/>
            <a:ext cx="5562600" cy="176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4370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1457367" y="3745213"/>
            <a:ext cx="3810000" cy="160043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«Профессии» нами были прочитаны такие произведения, как: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Сапгир «Садовник»;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Маршак «Почта», «Пожар»;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 Чуковский «Айболит»;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 </a:t>
            </a:r>
            <a:r>
              <a:rPr lang="ru-RU" sz="1400" b="0" cap="none" spc="0" dirty="0" err="1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Скребцова</a:t>
            </a:r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«Чудесный парикмахер»;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sz="1400" dirty="0" err="1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Барто</a:t>
            </a:r>
            <a:r>
              <a:rPr lang="ru-RU" sz="140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«Штукатуры».</a:t>
            </a:r>
            <a:endParaRPr lang="ru-RU" sz="1400" b="0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3" name="Группа 2"/>
          <p:cNvGrpSpPr/>
          <p:nvPr/>
        </p:nvGrpSpPr>
        <p:grpSpPr>
          <a:xfrm>
            <a:off x="1534294" y="302987"/>
            <a:ext cx="766554" cy="1197375"/>
            <a:chOff x="0" y="0"/>
            <a:chExt cx="766554" cy="1129112"/>
          </a:xfrm>
        </p:grpSpPr>
        <p:sp>
          <p:nvSpPr>
            <p:cNvPr id="4" name="Шеврон 3"/>
            <p:cNvSpPr/>
            <p:nvPr/>
          </p:nvSpPr>
          <p:spPr>
            <a:xfrm rot="5400000">
              <a:off x="-181279" y="181279"/>
              <a:ext cx="1129112" cy="766554"/>
            </a:xfrm>
            <a:prstGeom prst="chevron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" name="Шеврон 4"/>
            <p:cNvSpPr txBox="1"/>
            <p:nvPr/>
          </p:nvSpPr>
          <p:spPr>
            <a:xfrm>
              <a:off x="0" y="383277"/>
              <a:ext cx="766554" cy="3625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ru-RU" sz="1400" b="1" kern="1200" baseline="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этап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2300848" y="302987"/>
            <a:ext cx="6251448" cy="794272"/>
            <a:chOff x="766553" y="3779"/>
            <a:chExt cx="5481845" cy="737752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3138600" y="-2368268"/>
              <a:ext cx="737752" cy="5481845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TextBox 7"/>
            <p:cNvSpPr txBox="1"/>
            <p:nvPr/>
          </p:nvSpPr>
          <p:spPr>
            <a:xfrm>
              <a:off x="766554" y="39792"/>
              <a:ext cx="5445831" cy="6657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8890" rIns="8890" bIns="8890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Чтение художественной литературы на тему «Профессии»; беседа по теме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482" y="1151283"/>
            <a:ext cx="4016083" cy="5116886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457367" y="1697495"/>
            <a:ext cx="3368798" cy="181588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1400" b="1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литературном центре </a:t>
            </a:r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представлены художественные произведения на различные темы. Дети без труда могут взять понравившуюся книгу. </a:t>
            </a:r>
          </a:p>
          <a:p>
            <a:pPr algn="just"/>
            <a:r>
              <a:rPr lang="ru-RU" sz="1400" b="0" cap="none" spc="0" dirty="0" smtClean="0">
                <a:ln w="0"/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Набор книг постоянно меняется, обеспечивая литературное развитие дошкольников. Имеется достаточное количество предметных картинок. </a:t>
            </a:r>
            <a:endParaRPr lang="ru-RU" sz="1400" b="0" cap="none" spc="0" dirty="0">
              <a:ln w="0"/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65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3" name="Группа 2"/>
          <p:cNvGrpSpPr/>
          <p:nvPr/>
        </p:nvGrpSpPr>
        <p:grpSpPr>
          <a:xfrm>
            <a:off x="1410775" y="95530"/>
            <a:ext cx="766555" cy="1006492"/>
            <a:chOff x="-418024" y="626293"/>
            <a:chExt cx="766555" cy="1073471"/>
          </a:xfrm>
        </p:grpSpPr>
        <p:sp>
          <p:nvSpPr>
            <p:cNvPr id="4" name="Шеврон 3"/>
            <p:cNvSpPr/>
            <p:nvPr/>
          </p:nvSpPr>
          <p:spPr>
            <a:xfrm rot="5400000">
              <a:off x="-571482" y="779752"/>
              <a:ext cx="1073471" cy="766554"/>
            </a:xfrm>
            <a:prstGeom prst="chevron">
              <a:avLst/>
            </a:prstGeom>
          </p:spPr>
          <p:style>
            <a:lnRef idx="1">
              <a:schemeClr val="accent2">
                <a:hueOff val="-5402520"/>
                <a:satOff val="11111"/>
                <a:lumOff val="-850"/>
                <a:alphaOff val="0"/>
              </a:schemeClr>
            </a:lnRef>
            <a:fillRef idx="2">
              <a:schemeClr val="accent2">
                <a:hueOff val="-5402520"/>
                <a:satOff val="11111"/>
                <a:lumOff val="-850"/>
                <a:alphaOff val="0"/>
              </a:schemeClr>
            </a:fillRef>
            <a:effectRef idx="1">
              <a:schemeClr val="accent2">
                <a:hueOff val="-5402520"/>
                <a:satOff val="11111"/>
                <a:lumOff val="-85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" name="Шеврон 4"/>
            <p:cNvSpPr txBox="1"/>
            <p:nvPr/>
          </p:nvSpPr>
          <p:spPr>
            <a:xfrm>
              <a:off x="-418024" y="1030298"/>
              <a:ext cx="766554" cy="3069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этап 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2177330" y="95091"/>
            <a:ext cx="6814270" cy="667003"/>
            <a:chOff x="766553" y="987966"/>
            <a:chExt cx="5481845" cy="711800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3151576" y="-1397057"/>
              <a:ext cx="711800" cy="5481845"/>
            </a:xfrm>
            <a:prstGeom prst="round2SameRect">
              <a:avLst/>
            </a:prstGeom>
          </p:spPr>
          <p:style>
            <a:lnRef idx="1">
              <a:schemeClr val="accent2">
                <a:hueOff val="-5402520"/>
                <a:satOff val="11111"/>
                <a:lumOff val="-85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TextBox 7"/>
            <p:cNvSpPr txBox="1"/>
            <p:nvPr/>
          </p:nvSpPr>
          <p:spPr>
            <a:xfrm>
              <a:off x="766554" y="1022712"/>
              <a:ext cx="5447098" cy="6423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8890" rIns="8890" bIns="8890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Экскурсия по детскому саду с целью ознакомления профессий;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Беседы с родителями о профессиях 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063752" y="5738655"/>
            <a:ext cx="8080248" cy="116955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975"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с детьми посетили методический кабинет нашего детского сада. Нас встретил методист, Елена Юрьевна,  которая с увлечением рассказала о своей профессии. Дети с интересом слушали и не стеснялись задавать вопросы.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452708"/>
            <a:ext cx="4603142" cy="3206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8848" y="2859108"/>
            <a:ext cx="32512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063752" y="1067274"/>
            <a:ext cx="8080248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softEdge rad="127000"/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lIns="91440" tIns="45720" rIns="91440" bIns="45720">
            <a:spAutoFit/>
          </a:bodyPr>
          <a:lstStyle/>
          <a:p>
            <a:pPr algn="just"/>
            <a:endParaRPr lang="ru-RU" sz="1400" b="0" cap="none" spc="0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975" algn="just"/>
            <a:r>
              <a:rPr lang="ru-RU" sz="1400" b="0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саду, в воспитательной работе с дошкольниками, используются разные методы знакомства детей  с трудом взрослых, учитывая их возрастные особенности.</a:t>
            </a:r>
          </a:p>
          <a:p>
            <a:pPr marL="180975" algn="just"/>
            <a:r>
              <a:rPr lang="ru-RU" sz="1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таких методов являются </a:t>
            </a:r>
            <a:r>
              <a:rPr lang="ru-RU" sz="14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экскурсии, наблюдения и встречи </a:t>
            </a:r>
            <a:r>
              <a:rPr lang="ru-RU" sz="140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 людьми разных профессий, которые обеспечивают наибольшую отчетливость представлений.</a:t>
            </a:r>
          </a:p>
          <a:p>
            <a:pPr algn="just"/>
            <a:endParaRPr lang="ru-RU" sz="1400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47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99149" y="44999"/>
            <a:ext cx="7937913" cy="738664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Продолжая нашу экскурсию, мы с детьми отправились в кабинет к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социальному педагогу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1687" y="1239364"/>
            <a:ext cx="3038414" cy="2278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926" y="784528"/>
            <a:ext cx="2488522" cy="3318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074" y="733425"/>
            <a:ext cx="2511754" cy="3349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99149" y="4307139"/>
            <a:ext cx="4759609" cy="181588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об этой профессии ребятам очень понравился. Елена Александровна рассказала нам не только о профессии, но и о ПДД. Ребята весело, наперебой, рассказывали о правилах дорожного движения и с интересом рассматривали дорожные знаки, находящиеся в кабинете.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4158329"/>
            <a:ext cx="2286000" cy="2722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63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66800" y="115568"/>
            <a:ext cx="8004048" cy="95410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975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Попрощавшись с Еленой Александровной, мы с детьми двинулись дальше. Проходя по коридору сада, решили заглянуть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прачечную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143000"/>
            <a:ext cx="4007287" cy="3005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85405" y="2046406"/>
            <a:ext cx="4179249" cy="3134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66801" y="4648200"/>
            <a:ext cx="4641010" cy="116955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Ребятам очень хотелось посмотреть, что же там такое, поэтому они с жгучим интересом рассматривали стоящие там стиральные и сушильные машины.</a:t>
            </a: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4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19200" y="76385"/>
            <a:ext cx="7851648" cy="95410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прошли мы и мимо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кабинета медсестры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Здесь ребята были не первый раз, но это не мешало им с таким же интересом рассматривать плакаты и слушать рассказ Натальи Евгеньевны.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05" y="1018990"/>
            <a:ext cx="2194618" cy="2926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903" y="1018990"/>
            <a:ext cx="2300649" cy="3067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332" y="1009413"/>
            <a:ext cx="2547036" cy="3396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4034286"/>
            <a:ext cx="2362200" cy="2861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495800" y="4724400"/>
            <a:ext cx="3886200" cy="160043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 более, что в конце беседы, детей ждал вкусный, а главное полезный сюрприз – витаминки.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13604" y="1103729"/>
            <a:ext cx="8130396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практической работы свидетельствует: труднее всего привлечь родителей к совместной работе, пробудить у них желание, несмотря на занятость, участвовать в жизни группы.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несмотря на это, родители наших воспитанников уделили нам свое время и с удовольствием рассказали о своих профессиях детям. 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870" y="3429000"/>
            <a:ext cx="2420213" cy="3226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7623" y="2771775"/>
            <a:ext cx="3276600" cy="2457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33" y="3046588"/>
            <a:ext cx="2655354" cy="3258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013604" y="76922"/>
            <a:ext cx="8130396" cy="116955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just"/>
            <a:endParaRPr lang="ru-RU" sz="14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Одной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из форм работы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мы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выбрали проведение недели родительских профессий, когда в детский сад приглашаются родители воспитанников – представители различных профессий. Беседы с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родителями, а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главное живое общение с мамой или папой вызывают неподдельный интерес дошкольников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4982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753856"/>
            <a:ext cx="3483645" cy="2732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573" y="3124200"/>
            <a:ext cx="2459264" cy="3357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160" y="3352799"/>
            <a:ext cx="2193840" cy="3129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990600" y="76200"/>
            <a:ext cx="8153400" cy="267765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трудом взрослых - это не только средство формирования системных знаний, но и значимое социально-эмоциональное средство приобщения к миру взрослых, приобретение детьми опыта общения с людьми.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получают возможность расширить и уточнить знания о профессиях , активизировать словарный запас.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Непринужденная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взрослых с детьми обеспечивает развитие детского мышления, способность устанавливать простейшие связи и отношения, вызывает интерес к трудовой деятельности взрослых.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Доброжелательность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заинтересованное отношение к детским вопросам, поощрение выступления в диалоге позволяют преодолеть в детях замкнутость, застенчивость, нерешительность.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23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21</a:t>
            </a:fld>
            <a:endParaRPr lang="en-US"/>
          </a:p>
        </p:txBody>
      </p:sp>
      <p:grpSp>
        <p:nvGrpSpPr>
          <p:cNvPr id="3" name="Группа 2"/>
          <p:cNvGrpSpPr/>
          <p:nvPr/>
        </p:nvGrpSpPr>
        <p:grpSpPr>
          <a:xfrm>
            <a:off x="1093073" y="65576"/>
            <a:ext cx="766555" cy="980144"/>
            <a:chOff x="-211993" y="1791990"/>
            <a:chExt cx="766555" cy="1095077"/>
          </a:xfrm>
        </p:grpSpPr>
        <p:sp>
          <p:nvSpPr>
            <p:cNvPr id="4" name="Шеврон 3"/>
            <p:cNvSpPr/>
            <p:nvPr/>
          </p:nvSpPr>
          <p:spPr>
            <a:xfrm rot="5400000">
              <a:off x="-376254" y="1956252"/>
              <a:ext cx="1095077" cy="766554"/>
            </a:xfrm>
            <a:prstGeom prst="chevron">
              <a:avLst/>
            </a:prstGeom>
          </p:spPr>
          <p:style>
            <a:lnRef idx="1">
              <a:schemeClr val="accent2">
                <a:hueOff val="-10805041"/>
                <a:satOff val="22223"/>
                <a:lumOff val="-1699"/>
                <a:alphaOff val="0"/>
              </a:schemeClr>
            </a:lnRef>
            <a:fillRef idx="2">
              <a:schemeClr val="accent2">
                <a:hueOff val="-10805041"/>
                <a:satOff val="22223"/>
                <a:lumOff val="-1699"/>
                <a:alphaOff val="0"/>
              </a:schemeClr>
            </a:fillRef>
            <a:effectRef idx="1">
              <a:schemeClr val="accent2">
                <a:hueOff val="-10805041"/>
                <a:satOff val="22223"/>
                <a:lumOff val="-1699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" name="Шеврон 4"/>
            <p:cNvSpPr txBox="1"/>
            <p:nvPr/>
          </p:nvSpPr>
          <p:spPr>
            <a:xfrm>
              <a:off x="-211993" y="2182214"/>
              <a:ext cx="766554" cy="3285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 этап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1859627" y="66386"/>
            <a:ext cx="3702973" cy="557193"/>
            <a:chOff x="766553" y="1981199"/>
            <a:chExt cx="5481845" cy="711800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3151576" y="-403824"/>
              <a:ext cx="711800" cy="5481845"/>
            </a:xfrm>
            <a:prstGeom prst="round2SameRect">
              <a:avLst/>
            </a:prstGeom>
          </p:spPr>
          <p:style>
            <a:lnRef idx="1">
              <a:schemeClr val="accent2">
                <a:hueOff val="-10805041"/>
                <a:satOff val="22223"/>
                <a:lumOff val="-1699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TextBox 7"/>
            <p:cNvSpPr txBox="1"/>
            <p:nvPr/>
          </p:nvSpPr>
          <p:spPr>
            <a:xfrm>
              <a:off x="766554" y="2015945"/>
              <a:ext cx="5447098" cy="6423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8890" rIns="8890" bIns="8890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Продуктивная деятельность (рисунки)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601320" y="3333553"/>
            <a:ext cx="766554" cy="1007360"/>
            <a:chOff x="1" y="2860424"/>
            <a:chExt cx="766554" cy="1095077"/>
          </a:xfrm>
        </p:grpSpPr>
        <p:sp>
          <p:nvSpPr>
            <p:cNvPr id="10" name="Шеврон 9"/>
            <p:cNvSpPr/>
            <p:nvPr/>
          </p:nvSpPr>
          <p:spPr>
            <a:xfrm rot="5400000">
              <a:off x="-164261" y="3024686"/>
              <a:ext cx="1095077" cy="766554"/>
            </a:xfrm>
            <a:prstGeom prst="chevron">
              <a:avLst/>
            </a:prstGeom>
          </p:spPr>
          <p:style>
            <a:lnRef idx="1">
              <a:schemeClr val="accent2">
                <a:hueOff val="-16207560"/>
                <a:satOff val="33334"/>
                <a:lumOff val="-2549"/>
                <a:alphaOff val="0"/>
              </a:schemeClr>
            </a:lnRef>
            <a:fillRef idx="2">
              <a:schemeClr val="accent2">
                <a:hueOff val="-16207560"/>
                <a:satOff val="33334"/>
                <a:lumOff val="-2549"/>
                <a:alphaOff val="0"/>
              </a:schemeClr>
            </a:fillRef>
            <a:effectRef idx="1">
              <a:schemeClr val="accent2">
                <a:hueOff val="-16207560"/>
                <a:satOff val="33334"/>
                <a:lumOff val="-2549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Шеврон 4"/>
            <p:cNvSpPr txBox="1"/>
            <p:nvPr/>
          </p:nvSpPr>
          <p:spPr>
            <a:xfrm>
              <a:off x="1" y="3243701"/>
              <a:ext cx="766554" cy="3285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 этап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367875" y="3325836"/>
            <a:ext cx="3702973" cy="641961"/>
            <a:chOff x="766553" y="2860425"/>
            <a:chExt cx="5481845" cy="711800"/>
          </a:xfrm>
        </p:grpSpPr>
        <p:sp>
          <p:nvSpPr>
            <p:cNvPr id="13" name="Прямоугольник с двумя скругленными соседними углами 12"/>
            <p:cNvSpPr/>
            <p:nvPr/>
          </p:nvSpPr>
          <p:spPr>
            <a:xfrm rot="5400000">
              <a:off x="3151576" y="475402"/>
              <a:ext cx="711800" cy="5481845"/>
            </a:xfrm>
            <a:prstGeom prst="round2SameRect">
              <a:avLst/>
            </a:prstGeom>
          </p:spPr>
          <p:style>
            <a:lnRef idx="1">
              <a:schemeClr val="accent2">
                <a:hueOff val="-16207560"/>
                <a:satOff val="33334"/>
                <a:lumOff val="-2549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TextBox 13"/>
            <p:cNvSpPr txBox="1"/>
            <p:nvPr/>
          </p:nvSpPr>
          <p:spPr>
            <a:xfrm>
              <a:off x="766554" y="2895172"/>
              <a:ext cx="5447098" cy="6423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568" tIns="8890" rIns="8890" bIns="8890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b="1" kern="12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Дидактические, сюжетно – ролевые игры</a:t>
              </a:r>
              <a:endParaRPr lang="ru-RU" sz="14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5465" y="65576"/>
            <a:ext cx="3085383" cy="2314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695" y="689852"/>
            <a:ext cx="1993505" cy="257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946" y="692611"/>
            <a:ext cx="2064518" cy="2601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978" y="4007109"/>
            <a:ext cx="1931685" cy="2575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663" y="4045107"/>
            <a:ext cx="1903186" cy="2537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Box 20"/>
          <p:cNvSpPr txBox="1"/>
          <p:nvPr/>
        </p:nvSpPr>
        <p:spPr>
          <a:xfrm>
            <a:off x="990600" y="3295740"/>
            <a:ext cx="3593347" cy="3493264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организацию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продуктивной деятельности и сюжетно-ролевых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 формируются первичные представления о мире профессий и проявляется интерес к профессионально-трудовой деятельности. Сюжетно-ролевые игры позволяют удовлетворить основные потребности ребенка: познание окружающего мира, активные движения, общение, стремление к самостоятельности, активному участию в жизни взрослых. В игре ребенок обогащается, преобразуется его субъективный опыт как важный источник собственного развития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47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498" y="2635948"/>
            <a:ext cx="3048000" cy="387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2826476" y="228600"/>
            <a:ext cx="45639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2.2. КОНЕЧНЫЙ РЕЗУЛЬТАТ ПРОЕКТА</a:t>
            </a:r>
            <a:endParaRPr lang="ru-RU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6800" y="708660"/>
            <a:ext cx="7924800" cy="176971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реализации проекта получился достаточно интересным. Ребята не только расширили кругозор и повысили уровень знаний о профессиях, но уже на этом возрастном этапе стали выбирать профессии на будущее, причем, не только ориентируясь на профессии своих родителей, стали больше интересоваться какими умениями и знаниями должен обладать специалист своего дела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1" y="2589102"/>
            <a:ext cx="4953000" cy="332398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воспитанников к концу проекта:</a:t>
            </a:r>
          </a:p>
          <a:p>
            <a:pPr marL="285750" indent="-285750" algn="just">
              <a:buFont typeface="Wingdings" panose="05000000000000000000" pitchFamily="2" charset="2"/>
              <a:buChar char="v"/>
              <a:tabLst>
                <a:tab pos="6011863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активны в стремлении к познанию разных видов труда и профессий, применению техники, современных машин и механизмов в труде;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 относятся к предметному миру как результату труда взрослых, стремятся участвовать в труде взрослых;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Самостоятельны, инициативны в самообслуживании;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готовностью участвуют в разных видах повседневного и ручного труда; при небольшой помощи взрослых планируют трудовой процесс, проявляют настойчивость, добиваются нужного результата.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9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4114800" y="228600"/>
            <a:ext cx="189911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0055" y="597932"/>
            <a:ext cx="7848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в настоящее время является важным направлением работы образовательных учреждений.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труде взрослых должны занимать одно из ведущих мест в образовательной работе детского сада. Кроме того, ознакомление детей с трудом взрослых и отдельными профессиями должно осуществляться не на уровне отдельной задачи, а как целостный органический процесс.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ребенка-дошкольника проводится в большей степени через игру как самый близкий, доступный, интересный для детей вид деятельности. Решение задач по ознакомлению с трудом взрослых строится на игровой основе.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позволяет конкретизировать и расширять представления детей о разнообразной деятельности взрослых, их взаимоотношениях с другими людьми, о профессиях, используемых орудиях труда и пр.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отражение жизни.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играх есть возможность воспитывать уважение к трудовому усилию, показать полезность результата труда для окружающих людей, вовлечь детей в трудовой процесс, так как игра и труд часто естественно объединяются. В правильно организованной игре есть возможность для формирования качеств личности, необходимых для осуществления успешной трудовой деятельности в будущей взрослой жизни: ответственность за порученное дело, планировать и согласовывать свои действия с партнерами, умение справедливо разрешать спорные вопросы. Игра помогает формировать у детей привычку трудиться, дает радость творчества, радость созидания. Создавая своими руками необходимые для игры атрибуты, ребенок открывает и развивает свои способности, на этой основе рождается его увлеченность, иногда призвание, мечта.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играм в профессии идет везде, где только ребенок может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ознакомиться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теми или иными качествами специальностей, накопить необходимый объем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пусть даже минимальный, но исходя из которого, уже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воссоздать в игре отдаленное подобие данного вида человеческой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жизнедеятельности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b18fa8ce2d1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3114" y="4849178"/>
            <a:ext cx="2550886" cy="200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6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2362200" y="228600"/>
            <a:ext cx="540115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endParaRPr lang="ru-RU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1525" y="668926"/>
            <a:ext cx="77625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 </a:t>
            </a: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Бабаева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И., Гогоберидзе А. Г., Солнцева О. В. и др. Комплексная образовательная программа дошкольного образования «ДЕТСТВО» — Санкт - Петербург: ООО «ИЗДАТЕЛЬСТВО «ДЕТСТВО-ПРЕСС», 2019. — 352 с. ISBN 978-5-906797-74-2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Кондрашов В. П. Введение дошкольников в мир профессий: Учебно-методическое пособие. – Балашов: Издательство «Николаев», 2004. – 52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ISBN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5-94035-143-3 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Маркова Т.А. Воспитание трудолюбия у дошкольников: Москва «ПРОСВЕЩЕНИЕ»,1991г. 110 с.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ISBN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5-09-001637-2</a:t>
            </a: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Нищева Н. В. Все работы хороши. Городские профессии/ Н.В. Нищева. – СПб.: ДЕТСТВО-ПРЕСС, 2017. – 32с.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ISBN 978-5-906852-77-9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Нищева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В. Мамы всякие нужны. Детям о профессиях: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 - наглядное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пособие/ Н.В. Нищева. – СПб.: ДЕТСТВО-ПРЕСС,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2017.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ISBN 978-5-906852-83-0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Пасечникова Т.В. Профориентационная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условиях дошкольной образовательной организации : Методическое пособие – Самара : Изд-во ЦПО, 2013. – 45 с. 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Потапова Т. В. Беседы с дошкольниками о профессиях – М.: Сфера, 2005. – 64 с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ISBN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978-5-89144-833-9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Сальникова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Т.Г. Детям о профессиях. Ранняя профориентация детей старшего дошкольного возраста (6-7 лет) — СПб.: ООО «ИЗДАТЕЛЬСТВО «ДЕТСТВО-ПРЕСС», 2017. — 24с. ISBN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978-5-906937-19-3</a:t>
            </a:r>
          </a:p>
          <a:p>
            <a:pPr marL="342900" indent="-3429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Шорыгина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А. Профессии. Какие они? Книга для воспитателей, гувернеров и родителей. М.: Гном, 2013. – 96 с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ISBN: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5-296-00407-8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Эльконин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 Б. Детская психология: учебное пособие для студентов высших учебных заведений / Д. Б.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Эльконин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редактор-составитель Б. Д.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Эльконин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— 4-е издание — Москва: Издательский центр «Академия», 2007.  — 384 с.   ISBN 978-5-7695-4068-4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</a:t>
            </a:r>
            <a:r>
              <a:rPr lang="ru-RU" sz="1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</a:p>
          <a:p>
            <a:pPr marL="228600" indent="-228600" algn="just"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Российской Федерации «Об образовании в Российской Федерации» от 29 декабря 2012 г. № 273- ФЗ // Российская газета. – 2012 г. – 31 декабря 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buAutoNum type="arabicPeriod"/>
            </a:pPr>
            <a:endParaRPr lang="ru-RU" sz="1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Стандарты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Федеральный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образовательный стандарт дошкольного образования // Приказ Министерства образования и науки № 1155 от 17 октября 2013 года (вступил в силу 01 января 2014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года).</a:t>
            </a:r>
            <a:endParaRPr lang="ru-RU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13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762000"/>
            <a:ext cx="80772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05000" y="152400"/>
            <a:ext cx="6477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2160</TotalTime>
  <Words>3194</Words>
  <Application>Microsoft Office PowerPoint</Application>
  <PresentationFormat>Экран (4:3)</PresentationFormat>
  <Paragraphs>246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GvardLads</dc:creator>
  <cp:lastModifiedBy>GvardLads</cp:lastModifiedBy>
  <cp:revision>204</cp:revision>
  <dcterms:created xsi:type="dcterms:W3CDTF">2020-06-03T15:16:46Z</dcterms:created>
  <dcterms:modified xsi:type="dcterms:W3CDTF">2020-11-04T15:44:04Z</dcterms:modified>
</cp:coreProperties>
</file>