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25"/>
  </p:notesMasterIdLst>
  <p:sldIdLst>
    <p:sldId id="256" r:id="rId2"/>
    <p:sldId id="257" r:id="rId3"/>
    <p:sldId id="342" r:id="rId4"/>
    <p:sldId id="343" r:id="rId5"/>
    <p:sldId id="340" r:id="rId6"/>
    <p:sldId id="336" r:id="rId7"/>
    <p:sldId id="337" r:id="rId8"/>
    <p:sldId id="259" r:id="rId9"/>
    <p:sldId id="327" r:id="rId10"/>
    <p:sldId id="348" r:id="rId11"/>
    <p:sldId id="349" r:id="rId12"/>
    <p:sldId id="350" r:id="rId13"/>
    <p:sldId id="346" r:id="rId14"/>
    <p:sldId id="347" r:id="rId15"/>
    <p:sldId id="345" r:id="rId16"/>
    <p:sldId id="335" r:id="rId17"/>
    <p:sldId id="329" r:id="rId18"/>
    <p:sldId id="330" r:id="rId19"/>
    <p:sldId id="338" r:id="rId20"/>
    <p:sldId id="339" r:id="rId21"/>
    <p:sldId id="331" r:id="rId22"/>
    <p:sldId id="332" r:id="rId23"/>
    <p:sldId id="290"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024" autoAdjust="0"/>
  </p:normalViewPr>
  <p:slideViewPr>
    <p:cSldViewPr>
      <p:cViewPr varScale="1">
        <p:scale>
          <a:sx n="46" d="100"/>
          <a:sy n="46" d="100"/>
        </p:scale>
        <p:origin x="1531" y="5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A1AA30-A8AA-47A6-A6FD-6B79E73F128F}" type="datetimeFigureOut">
              <a:rPr lang="ru-RU" smtClean="0"/>
              <a:pPr/>
              <a:t>вт 26.03.19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5B2065-22C5-4C1A-8D05-81C30E6891BA}" type="slidenum">
              <a:rPr lang="ru-RU" smtClean="0"/>
              <a:pPr/>
              <a:t>‹#›</a:t>
            </a:fld>
            <a:endParaRPr lang="ru-RU"/>
          </a:p>
        </p:txBody>
      </p:sp>
    </p:spTree>
    <p:extLst>
      <p:ext uri="{BB962C8B-B14F-4D97-AF65-F5344CB8AC3E}">
        <p14:creationId xmlns:p14="http://schemas.microsoft.com/office/powerpoint/2010/main" val="2027264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1573054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1451041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2885368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1600887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570078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842421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2796189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642608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2763138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1225810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B8D7848-80E8-471E-A10A-C67BFCAA3DFD}" type="slidenum">
              <a:rPr lang="ru-RU" smtClean="0"/>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5552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3162475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8D7848-80E8-471E-A10A-C67BFCAA3DFD}" type="slidenum">
              <a:rPr lang="ru-RU" smtClean="0"/>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037019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651420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5807823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8012B09-9889-4B24-99AD-D38D092F85F3}" type="datetimeFigureOut">
              <a:rPr lang="ru-RU" smtClean="0"/>
              <a:pPr/>
              <a:t>вт 26.03.19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B8D7848-80E8-471E-A10A-C67BFCAA3DFD}" type="slidenum">
              <a:rPr lang="ru-RU" smtClean="0"/>
              <a:pPr/>
              <a:t>‹#›</a:t>
            </a:fld>
            <a:endParaRPr lang="ru-RU"/>
          </a:p>
        </p:txBody>
      </p:sp>
    </p:spTree>
    <p:extLst>
      <p:ext uri="{BB962C8B-B14F-4D97-AF65-F5344CB8AC3E}">
        <p14:creationId xmlns:p14="http://schemas.microsoft.com/office/powerpoint/2010/main" val="386968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F8012B09-9889-4B24-99AD-D38D092F85F3}" type="datetimeFigureOut">
              <a:rPr lang="ru-RU" smtClean="0"/>
              <a:pPr/>
              <a:t>вт 26.03.19</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CB8D7848-80E8-471E-A10A-C67BFCAA3DFD}" type="slidenum">
              <a:rPr lang="ru-RU" smtClean="0"/>
              <a:pPr/>
              <a:t>‹#›</a:t>
            </a:fld>
            <a:endParaRPr lang="ru-RU"/>
          </a:p>
        </p:txBody>
      </p:sp>
    </p:spTree>
    <p:extLst>
      <p:ext uri="{BB962C8B-B14F-4D97-AF65-F5344CB8AC3E}">
        <p14:creationId xmlns:p14="http://schemas.microsoft.com/office/powerpoint/2010/main" val="270137141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ru.wikipedia.org/wiki/1936" TargetMode="External"/><Relationship Id="rId2" Type="http://schemas.openxmlformats.org/officeDocument/2006/relationships/hyperlink" Target="https://ru.wikipedia.org/wiki/7_%D0%B8%D1%8E%D0%BB%D1%8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1055;&#1083;&#1072;&#1085;%20&#1088;&#1072;&#1073;&#1086;&#1090;&#1099;%20&#1089;%20&#1086;&#1076;&#1072;&#1088;&#1077;&#1085;&#1085;&#1099;&#1084;&#1080;%20&#1076;&#1077;&#1090;&#1100;&#1084;&#1080;%20%20&#1084;&#1077;&#1090;&#1086;&#1076;&#1080;&#1095;&#1077;&#1089;&#1082;&#1086;&#1075;&#1086;%20&#1086;&#1073;&#1098;&#1077;&#1076;&#1080;&#1085;&#1077;&#1085;&#1080;&#1103;%20&#1091;&#1095;&#1080;&#1090;&#1077;&#1083;&#1077;&#1081;%20&#1092;&#1080;&#1079;&#1080;&#1082;&#1086;.docx" TargetMode="External"/><Relationship Id="rId2" Type="http://schemas.openxmlformats.org/officeDocument/2006/relationships/hyperlink" Target="&#1055;&#1083;&#1072;&#1085;%20&#1088;&#1072;&#1073;&#1086;&#1090;&#1099;%20&#1089;%20&#1086;&#1073;&#1091;&#1095;&#1072;&#1102;&#1097;&#1080;&#1084;&#1080;&#1089;&#1103;%20&#1089;%20&#1087;&#1086;&#1074;&#1099;&#1096;&#1077;&#1085;&#1085;&#1086;&#1081;%20&#1084;&#1086;&#1090;&#1080;&#1074;&#1072;&#1094;&#1080;&#1077;&#1081;%20&#1082;%20&#1080;&#1079;&#1091;&#1095;&#1077;&#1085;&#1080;&#1102;%20&#1084;&#1072;&#1090;&#1077;&#1084;&#1072;&#1090;&#1080;&#1082;&#1080;%20&#1074;%20&#1094;&#1077;&#1083;&#1103;&#1093;%20&#1087;&#1086;&#1076;&#1075;&#1086;&#1090;&#1086;&#1074;&#1082;&#1080;%20&#1082;%20&#1086;&#1083;&#1080;&#1084;&#1087;&#1080;&#1072;&#1076;&#1072;&#1084;%20&#1096;&#1082;&#1086;&#1083;&#1100;&#1085;&#1086;&#1075;&#1086;%20&#1080;%20&#1084;&#1091;&#1085;&#1080;&#1094;&#1080;&#1087;&#1072;&#1083;&#1100;&#1085;&#1086;&#1075;&#1086;%20&#1101;&#1090;&#1072;&#1087;&#1086;&#1074;%20&#1074;&#1089;&#1077;&#1088;&#1086;&#1089;&#1089;&#1080;&#1081;&#1089;&#1082;&#1086;&#1081;%20&#1086;&#1083;&#1080;&#1084;&#1087;&#1080;&#1072;&#1076;&#1099;%20&#1096;&#1082;&#1086;&#1083;&#1100;&#1085;&#1080;&#1082;&#1086;&#1074;%20&#1087;&#1086;%20&#1084;&#1072;&#1090;&#1077;&#1084;&#1072;&#1090;&#1080;&#1082;&#1077;.docx" TargetMode="Externa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836712"/>
            <a:ext cx="7772400" cy="2907756"/>
          </a:xfrm>
        </p:spPr>
        <p:txBody>
          <a:bodyPr>
            <a:normAutofit/>
          </a:bodyPr>
          <a:lstStyle/>
          <a:p>
            <a:pPr algn="ct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Работа с одарёнными детьми на уроках математики.</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3635896" y="4749000"/>
            <a:ext cx="5294392" cy="982959"/>
          </a:xfrm>
        </p:spPr>
        <p:txBody>
          <a:bodyPr>
            <a:normAutofit fontScale="92500"/>
          </a:bodyPr>
          <a:lstStyle/>
          <a:p>
            <a:pPr algn="l"/>
            <a:r>
              <a:rPr lang="ru-RU" sz="2400" dirty="0" err="1" smtClean="0">
                <a:solidFill>
                  <a:schemeClr val="tx1"/>
                </a:solidFill>
                <a:latin typeface="Times New Roman" pitchFamily="18" charset="0"/>
                <a:cs typeface="Times New Roman" pitchFamily="18" charset="0"/>
              </a:rPr>
              <a:t>Чудненко</a:t>
            </a:r>
            <a:r>
              <a:rPr lang="ru-RU" sz="2400" dirty="0" smtClean="0">
                <a:solidFill>
                  <a:schemeClr val="tx1"/>
                </a:solidFill>
                <a:latin typeface="Times New Roman" pitchFamily="18" charset="0"/>
                <a:cs typeface="Times New Roman" pitchFamily="18" charset="0"/>
              </a:rPr>
              <a:t> Лариса Васильевна, учитель математики МОУ СОШ №14 с. Орловки</a:t>
            </a:r>
          </a:p>
        </p:txBody>
      </p:sp>
      <p:pic>
        <p:nvPicPr>
          <p:cNvPr id="6" name="Рисунок 5" descr="1335334612_ol.jpg"/>
          <p:cNvPicPr>
            <a:picLocks noChangeAspect="1"/>
          </p:cNvPicPr>
          <p:nvPr/>
        </p:nvPicPr>
        <p:blipFill>
          <a:blip r:embed="rId2"/>
          <a:stretch>
            <a:fillRect/>
          </a:stretch>
        </p:blipFill>
        <p:spPr>
          <a:xfrm>
            <a:off x="1407237" y="4221088"/>
            <a:ext cx="2198618" cy="2376883"/>
          </a:xfrm>
          <a:prstGeom prst="rect">
            <a:avLst/>
          </a:prstGeom>
        </p:spPr>
      </p:pic>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5201" y="624110"/>
            <a:ext cx="6589199" cy="1940794"/>
          </a:xfrm>
        </p:spPr>
        <p:txBody>
          <a:bodyPr>
            <a:normAutofit fontScale="90000"/>
          </a:bodyPr>
          <a:lstStyle/>
          <a:p>
            <a:pPr lvl="0" algn="r" defTabSz="914400">
              <a:spcBef>
                <a:spcPts val="0"/>
              </a:spcBef>
            </a:pPr>
            <a:r>
              <a:rPr lang="ru-RU" sz="3200" b="1" i="1" dirty="0">
                <a:solidFill>
                  <a:prstClr val="black"/>
                </a:solidFill>
                <a:latin typeface="Times New Roman" pitchFamily="18" charset="0"/>
                <a:ea typeface="+mn-ea"/>
                <a:cs typeface="Times New Roman" pitchFamily="18" charset="0"/>
              </a:rPr>
              <a:t>В душе каждого ребенка есть невидимые струны. Если тронуть их умелой рукой, они красиво зазвучат</a:t>
            </a:r>
            <a:r>
              <a:rPr lang="ru-RU" sz="2000" b="1" dirty="0">
                <a:solidFill>
                  <a:prstClr val="black"/>
                </a:solidFill>
                <a:latin typeface="Times New Roman" pitchFamily="18" charset="0"/>
                <a:ea typeface="+mn-ea"/>
                <a:cs typeface="Times New Roman" pitchFamily="18" charset="0"/>
              </a:rPr>
              <a:t/>
            </a:r>
            <a:br>
              <a:rPr lang="ru-RU" sz="2000" b="1" dirty="0">
                <a:solidFill>
                  <a:prstClr val="black"/>
                </a:solidFill>
                <a:latin typeface="Times New Roman" pitchFamily="18" charset="0"/>
                <a:ea typeface="+mn-ea"/>
                <a:cs typeface="Times New Roman" pitchFamily="18" charset="0"/>
              </a:rPr>
            </a:br>
            <a:r>
              <a:rPr lang="ru-RU" sz="2000" b="1" dirty="0" err="1">
                <a:solidFill>
                  <a:prstClr val="black"/>
                </a:solidFill>
                <a:latin typeface="Times New Roman" pitchFamily="18" charset="0"/>
                <a:ea typeface="+mn-ea"/>
                <a:cs typeface="Times New Roman" pitchFamily="18" charset="0"/>
              </a:rPr>
              <a:t>А.Сухомлинский</a:t>
            </a:r>
            <a:endParaRPr lang="ru-RU" sz="2000" b="1" dirty="0">
              <a:solidFill>
                <a:prstClr val="black"/>
              </a:solidFill>
              <a:latin typeface="Times New Roman" pitchFamily="18" charset="0"/>
              <a:ea typeface="+mn-ea"/>
              <a:cs typeface="Times New Roman" pitchFamily="18" charset="0"/>
            </a:endParaRPr>
          </a:p>
        </p:txBody>
      </p:sp>
      <p:pic>
        <p:nvPicPr>
          <p:cNvPr id="4" name="Рисунок 3" descr="a993c9934d15b3a.jpg"/>
          <p:cNvPicPr>
            <a:picLocks noChangeAspect="1"/>
          </p:cNvPicPr>
          <p:nvPr/>
        </p:nvPicPr>
        <p:blipFill>
          <a:blip r:embed="rId2"/>
          <a:stretch>
            <a:fillRect/>
          </a:stretch>
        </p:blipFill>
        <p:spPr>
          <a:xfrm>
            <a:off x="214283" y="1500174"/>
            <a:ext cx="3577972" cy="3786214"/>
          </a:xfrm>
          <a:prstGeom prst="rect">
            <a:avLst/>
          </a:prstGeom>
        </p:spPr>
      </p:pic>
      <p:sp>
        <p:nvSpPr>
          <p:cNvPr id="5" name="TextBox 4"/>
          <p:cNvSpPr txBox="1"/>
          <p:nvPr/>
        </p:nvSpPr>
        <p:spPr>
          <a:xfrm>
            <a:off x="3792255" y="2564904"/>
            <a:ext cx="5137465" cy="3724096"/>
          </a:xfrm>
          <a:prstGeom prst="rect">
            <a:avLst/>
          </a:prstGeom>
          <a:noFill/>
        </p:spPr>
        <p:txBody>
          <a:bodyPr wrap="square" rtlCol="0">
            <a:spAutoFit/>
          </a:bodyPr>
          <a:lstStyle/>
          <a:p>
            <a:r>
              <a:rPr lang="ru-RU" sz="2800" b="1" u="sng" dirty="0">
                <a:latin typeface="Times New Roman" pitchFamily="18" charset="0"/>
                <a:cs typeface="Times New Roman" pitchFamily="18" charset="0"/>
              </a:rPr>
              <a:t>Одаренный ребенок </a:t>
            </a:r>
            <a:r>
              <a:rPr lang="ru-RU" sz="2000" b="1" dirty="0">
                <a:latin typeface="Times New Roman" pitchFamily="18" charset="0"/>
                <a:cs typeface="Times New Roman" pitchFamily="18" charset="0"/>
              </a:rPr>
              <a:t>— это ребенок, который выделяется яркими, очевидными, иногда выдающимися достижениями (или имеет внутренние предпосылки для таких достижений) в том или ином виде деятельности</a:t>
            </a:r>
            <a:r>
              <a:rPr lang="ru-RU" sz="2000" b="1" dirty="0" smtClean="0">
                <a:latin typeface="Times New Roman" pitchFamily="18" charset="0"/>
                <a:cs typeface="Times New Roman" pitchFamily="18" charset="0"/>
              </a:rPr>
              <a:t>.</a:t>
            </a:r>
          </a:p>
          <a:p>
            <a:r>
              <a:rPr lang="ru-RU" sz="2800" b="1" u="sng" dirty="0">
                <a:latin typeface="Times New Roman" pitchFamily="18" charset="0"/>
                <a:cs typeface="Times New Roman" pitchFamily="18" charset="0"/>
              </a:rPr>
              <a:t>Одарённые дети </a:t>
            </a:r>
            <a:r>
              <a:rPr lang="ru-RU" sz="2000" b="1" dirty="0">
                <a:latin typeface="Times New Roman" pitchFamily="18" charset="0"/>
                <a:cs typeface="Times New Roman" pitchFamily="18" charset="0"/>
              </a:rPr>
              <a:t>– это дети, обладающие врождёнными высокими интеллектуальными, физическими, художественными, творческими, коммуникативными способностями. </a:t>
            </a:r>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547665" y="692696"/>
            <a:ext cx="7416824" cy="5760640"/>
          </a:xfrm>
        </p:spPr>
        <p:txBody>
          <a:bodyPr>
            <a:noAutofit/>
          </a:bodyPr>
          <a:lstStyle/>
          <a:p>
            <a:pPr>
              <a:buFont typeface="Arial" panose="020B0604020202020204" pitchFamily="34" charset="0"/>
              <a:buChar char="•"/>
            </a:pPr>
            <a:r>
              <a:rPr lang="ru-RU" sz="2800" b="1" dirty="0">
                <a:solidFill>
                  <a:srgbClr val="222222"/>
                </a:solidFill>
                <a:latin typeface="Arial" panose="020B0604020202020204" pitchFamily="34" charset="0"/>
              </a:rPr>
              <a:t>Джозеф </a:t>
            </a:r>
            <a:r>
              <a:rPr lang="ru-RU" sz="2800" b="1" dirty="0" err="1">
                <a:solidFill>
                  <a:srgbClr val="222222"/>
                </a:solidFill>
                <a:latin typeface="Arial" panose="020B0604020202020204" pitchFamily="34" charset="0"/>
              </a:rPr>
              <a:t>Рензулли</a:t>
            </a:r>
            <a:r>
              <a:rPr lang="ru-RU" sz="2800" dirty="0">
                <a:solidFill>
                  <a:srgbClr val="222222"/>
                </a:solidFill>
                <a:latin typeface="Arial" panose="020B0604020202020204" pitchFamily="34" charset="0"/>
              </a:rPr>
              <a:t> (род. </a:t>
            </a:r>
            <a:r>
              <a:rPr lang="ru-RU" sz="2800" dirty="0">
                <a:solidFill>
                  <a:srgbClr val="0B0080"/>
                </a:solidFill>
                <a:latin typeface="Arial" panose="020B0604020202020204" pitchFamily="34" charset="0"/>
                <a:hlinkClick r:id="rId2" tooltip="7 июля"/>
              </a:rPr>
              <a:t>7 июля</a:t>
            </a:r>
            <a:r>
              <a:rPr lang="ru-RU" sz="2800" dirty="0">
                <a:solidFill>
                  <a:srgbClr val="222222"/>
                </a:solidFill>
                <a:latin typeface="Arial" panose="020B0604020202020204" pitchFamily="34" charset="0"/>
              </a:rPr>
              <a:t> </a:t>
            </a:r>
            <a:r>
              <a:rPr lang="ru-RU" sz="2800" dirty="0">
                <a:solidFill>
                  <a:srgbClr val="0B0080"/>
                </a:solidFill>
                <a:latin typeface="Arial" panose="020B0604020202020204" pitchFamily="34" charset="0"/>
                <a:hlinkClick r:id="rId3" tooltip="1936"/>
              </a:rPr>
              <a:t>1936</a:t>
            </a:r>
            <a:r>
              <a:rPr lang="ru-RU" sz="2800" dirty="0">
                <a:solidFill>
                  <a:srgbClr val="222222"/>
                </a:solidFill>
                <a:latin typeface="Arial" panose="020B0604020202020204" pitchFamily="34" charset="0"/>
              </a:rPr>
              <a:t>) — американский педагог-психолог, разработавший трёхчастную модель одарённости, в которой одарённость обнаруживается на пересечении трёх человеческих свойств: </a:t>
            </a:r>
          </a:p>
          <a:p>
            <a:pPr>
              <a:buFont typeface="Arial" panose="020B0604020202020204" pitchFamily="34" charset="0"/>
              <a:buChar char="•"/>
            </a:pPr>
            <a:r>
              <a:rPr lang="ru-RU" sz="2800" dirty="0" smtClean="0">
                <a:solidFill>
                  <a:srgbClr val="222222"/>
                </a:solidFill>
                <a:latin typeface="Arial" panose="020B0604020202020204" pitchFamily="34" charset="0"/>
              </a:rPr>
              <a:t>-интеллектуальные способности выше среднего; </a:t>
            </a:r>
          </a:p>
          <a:p>
            <a:pPr>
              <a:buFont typeface="Arial" panose="020B0604020202020204" pitchFamily="34" charset="0"/>
              <a:buChar char="•"/>
            </a:pPr>
            <a:r>
              <a:rPr lang="ru-RU" sz="2800" dirty="0" smtClean="0">
                <a:solidFill>
                  <a:srgbClr val="222222"/>
                </a:solidFill>
                <a:latin typeface="Arial" panose="020B0604020202020204" pitchFamily="34" charset="0"/>
              </a:rPr>
              <a:t>-повышенная мотивация к решению задач; </a:t>
            </a:r>
          </a:p>
          <a:p>
            <a:pPr>
              <a:buFont typeface="Arial" panose="020B0604020202020204" pitchFamily="34" charset="0"/>
              <a:buChar char="•"/>
            </a:pPr>
            <a:r>
              <a:rPr lang="ru-RU" sz="2800" dirty="0" smtClean="0">
                <a:solidFill>
                  <a:srgbClr val="222222"/>
                </a:solidFill>
                <a:latin typeface="Arial" panose="020B0604020202020204" pitchFamily="34" charset="0"/>
              </a:rPr>
              <a:t>-креативность. </a:t>
            </a:r>
            <a:endParaRPr lang="ru-RU" sz="2800" dirty="0"/>
          </a:p>
        </p:txBody>
      </p:sp>
    </p:spTree>
    <p:extLst>
      <p:ext uri="{BB962C8B-B14F-4D97-AF65-F5344CB8AC3E}">
        <p14:creationId xmlns:p14="http://schemas.microsoft.com/office/powerpoint/2010/main" val="510688514"/>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Система работа с одаренными детьми</a:t>
            </a:r>
            <a:endParaRPr lang="ru-RU" b="1" i="1" dirty="0"/>
          </a:p>
        </p:txBody>
      </p:sp>
      <p:sp>
        <p:nvSpPr>
          <p:cNvPr id="3" name="Объект 2"/>
          <p:cNvSpPr>
            <a:spLocks noGrp="1"/>
          </p:cNvSpPr>
          <p:nvPr>
            <p:ph idx="1"/>
          </p:nvPr>
        </p:nvSpPr>
        <p:spPr/>
        <p:txBody>
          <a:bodyPr>
            <a:normAutofit/>
          </a:bodyPr>
          <a:lstStyle/>
          <a:p>
            <a:pPr>
              <a:buFont typeface="Arial" panose="020B0604020202020204" pitchFamily="34" charset="0"/>
              <a:buChar char="•"/>
            </a:pPr>
            <a:r>
              <a:rPr lang="ru-RU" sz="2800" dirty="0" smtClean="0">
                <a:latin typeface="Times New Roman" panose="02020603050405020304" pitchFamily="18" charset="0"/>
                <a:cs typeface="Times New Roman" panose="02020603050405020304" pitchFamily="18" charset="0"/>
              </a:rPr>
              <a:t>Выявление одаренных детей;</a:t>
            </a:r>
          </a:p>
          <a:p>
            <a:pPr>
              <a:buFont typeface="Arial" panose="020B0604020202020204" pitchFamily="34" charset="0"/>
              <a:buChar char="•"/>
            </a:pPr>
            <a:r>
              <a:rPr lang="ru-RU" sz="2800" dirty="0" smtClean="0">
                <a:latin typeface="Times New Roman" panose="02020603050405020304" pitchFamily="18" charset="0"/>
                <a:cs typeface="Times New Roman" panose="02020603050405020304" pitchFamily="18" charset="0"/>
              </a:rPr>
              <a:t>Развитие творческих способностей на уроках;</a:t>
            </a:r>
          </a:p>
          <a:p>
            <a:pPr>
              <a:buFont typeface="Arial" panose="020B0604020202020204" pitchFamily="34" charset="0"/>
              <a:buChar char="•"/>
            </a:pPr>
            <a:r>
              <a:rPr lang="ru-RU" sz="2800" dirty="0" smtClean="0">
                <a:latin typeface="Times New Roman" panose="02020603050405020304" pitchFamily="18" charset="0"/>
                <a:cs typeface="Times New Roman" panose="02020603050405020304" pitchFamily="18" charset="0"/>
              </a:rPr>
              <a:t>Развитие способностей во внеурочной деятельности;</a:t>
            </a:r>
          </a:p>
          <a:p>
            <a:pPr>
              <a:buFont typeface="Arial" panose="020B0604020202020204" pitchFamily="34" charset="0"/>
              <a:buChar char="•"/>
            </a:pPr>
            <a:r>
              <a:rPr lang="ru-RU" sz="2800" dirty="0" smtClean="0">
                <a:latin typeface="Times New Roman" panose="02020603050405020304" pitchFamily="18" charset="0"/>
                <a:cs typeface="Times New Roman" panose="02020603050405020304" pitchFamily="18" charset="0"/>
              </a:rPr>
              <a:t>Создание условий для всестороннего развития.</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6247203"/>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5" y="624110"/>
            <a:ext cx="7384272" cy="1280890"/>
          </a:xfrm>
        </p:spPr>
        <p:txBody>
          <a:bodyPr>
            <a:normAutofit fontScale="90000"/>
          </a:bodyPr>
          <a:lstStyle/>
          <a:p>
            <a:pPr algn="ctr"/>
            <a:r>
              <a:rPr lang="ru-RU" b="1" dirty="0" smtClean="0">
                <a:latin typeface="+mn-lt"/>
                <a:cs typeface="Times New Roman" panose="02020603050405020304" pitchFamily="18" charset="0"/>
              </a:rPr>
              <a:t>Признаки наличия математических способностей</a:t>
            </a:r>
            <a:endParaRPr lang="ru-RU" b="1" dirty="0">
              <a:latin typeface="+mn-lt"/>
              <a:cs typeface="Times New Roman" panose="02020603050405020304" pitchFamily="18" charset="0"/>
            </a:endParaRPr>
          </a:p>
        </p:txBody>
      </p:sp>
      <p:sp>
        <p:nvSpPr>
          <p:cNvPr id="3" name="Объект 2"/>
          <p:cNvSpPr>
            <a:spLocks noGrp="1"/>
          </p:cNvSpPr>
          <p:nvPr>
            <p:ph idx="1"/>
          </p:nvPr>
        </p:nvSpPr>
        <p:spPr>
          <a:xfrm>
            <a:off x="1547665" y="1772816"/>
            <a:ext cx="7344815" cy="4247728"/>
          </a:xfrm>
        </p:spPr>
        <p:txBody>
          <a:bodyPr>
            <a:noAutofit/>
          </a:bodyPr>
          <a:lstStyle/>
          <a:p>
            <a:pPr lvl="0">
              <a:lnSpc>
                <a:spcPct val="107000"/>
              </a:lnSpc>
              <a:buSzPts val="1000"/>
              <a:buFont typeface="Symbol" panose="05050102010706020507" pitchFamily="18" charset="2"/>
              <a:buChar char=""/>
              <a:tabLst>
                <a:tab pos="457200" algn="l"/>
              </a:tabLst>
            </a:pPr>
            <a:r>
              <a:rPr lang="ru-RU" sz="2200" dirty="0">
                <a:latin typeface="Times New Roman" panose="02020603050405020304" pitchFamily="18" charset="0"/>
                <a:ea typeface="Calibri" panose="020F0502020204030204" pitchFamily="34" charset="0"/>
                <a:cs typeface="Times New Roman" panose="02020603050405020304" pitchFamily="18" charset="0"/>
              </a:rPr>
              <a:t>способность к логическому мышлению. Способность мыслить математическими символами;</a:t>
            </a:r>
          </a:p>
          <a:p>
            <a:pPr lvl="0">
              <a:lnSpc>
                <a:spcPct val="107000"/>
              </a:lnSpc>
              <a:buSzPts val="1000"/>
              <a:buFont typeface="Symbol" panose="05050102010706020507" pitchFamily="18" charset="2"/>
              <a:buChar char=""/>
              <a:tabLst>
                <a:tab pos="457200" algn="l"/>
              </a:tabLst>
            </a:pPr>
            <a:r>
              <a:rPr lang="ru-RU" sz="2200" dirty="0">
                <a:latin typeface="Times New Roman" panose="02020603050405020304" pitchFamily="18" charset="0"/>
                <a:ea typeface="Calibri" panose="020F0502020204030204" pitchFamily="34" charset="0"/>
                <a:cs typeface="Times New Roman" panose="02020603050405020304" pitchFamily="18" charset="0"/>
              </a:rPr>
              <a:t>способность к быстрому обобщению математических объектов, отношений и действий;</a:t>
            </a:r>
          </a:p>
          <a:p>
            <a:pPr lvl="0">
              <a:lnSpc>
                <a:spcPct val="107000"/>
              </a:lnSpc>
              <a:buSzPts val="1000"/>
              <a:buFont typeface="Symbol" panose="05050102010706020507" pitchFamily="18" charset="2"/>
              <a:buChar char=""/>
              <a:tabLst>
                <a:tab pos="457200" algn="l"/>
              </a:tabLst>
            </a:pPr>
            <a:r>
              <a:rPr lang="ru-RU" sz="2200" dirty="0">
                <a:latin typeface="Times New Roman" panose="02020603050405020304" pitchFamily="18" charset="0"/>
                <a:ea typeface="Calibri" panose="020F0502020204030204" pitchFamily="34" charset="0"/>
                <a:cs typeface="Times New Roman" panose="02020603050405020304" pitchFamily="18" charset="0"/>
              </a:rPr>
              <a:t>гибкость мыслительных процессов;</a:t>
            </a:r>
          </a:p>
          <a:p>
            <a:pPr lvl="0">
              <a:lnSpc>
                <a:spcPct val="107000"/>
              </a:lnSpc>
              <a:buSzPts val="1000"/>
              <a:buFont typeface="Symbol" panose="05050102010706020507" pitchFamily="18" charset="2"/>
              <a:buChar char=""/>
              <a:tabLst>
                <a:tab pos="457200" algn="l"/>
              </a:tabLst>
            </a:pPr>
            <a:r>
              <a:rPr lang="ru-RU" sz="2200" dirty="0">
                <a:latin typeface="Times New Roman" panose="02020603050405020304" pitchFamily="18" charset="0"/>
                <a:ea typeface="Calibri" panose="020F0502020204030204" pitchFamily="34" charset="0"/>
                <a:cs typeface="Times New Roman" panose="02020603050405020304" pitchFamily="18" charset="0"/>
              </a:rPr>
              <a:t>стремление к ясности, простоте, экономности и рациональности решений;</a:t>
            </a:r>
          </a:p>
          <a:p>
            <a:pPr lvl="0">
              <a:lnSpc>
                <a:spcPct val="107000"/>
              </a:lnSpc>
              <a:buSzPts val="1000"/>
              <a:buFont typeface="Symbol" panose="05050102010706020507" pitchFamily="18" charset="2"/>
              <a:buChar char=""/>
              <a:tabLst>
                <a:tab pos="457200" algn="l"/>
              </a:tabLst>
            </a:pPr>
            <a:r>
              <a:rPr lang="ru-RU" sz="2200" dirty="0">
                <a:latin typeface="Times New Roman" panose="02020603050405020304" pitchFamily="18" charset="0"/>
                <a:ea typeface="Calibri" panose="020F0502020204030204" pitchFamily="34" charset="0"/>
                <a:cs typeface="Times New Roman" panose="02020603050405020304" pitchFamily="18" charset="0"/>
              </a:rPr>
              <a:t>способность к быстрой и свободной перестройке направленности мыслительного процесса, переключению с прямого на обратный </a:t>
            </a:r>
            <a:r>
              <a:rPr lang="ru-RU" sz="2200" dirty="0" smtClean="0">
                <a:latin typeface="Times New Roman" panose="02020603050405020304" pitchFamily="18" charset="0"/>
                <a:ea typeface="Calibri" panose="020F0502020204030204" pitchFamily="34" charset="0"/>
                <a:cs typeface="Times New Roman" panose="02020603050405020304" pitchFamily="18" charset="0"/>
              </a:rPr>
              <a:t>ход;</a:t>
            </a:r>
          </a:p>
          <a:p>
            <a:pPr lvl="0">
              <a:lnSpc>
                <a:spcPct val="107000"/>
              </a:lnSpc>
              <a:buSzPts val="1000"/>
              <a:buFont typeface="Symbol" panose="05050102010706020507" pitchFamily="18" charset="2"/>
              <a:buChar char=""/>
              <a:tabLst>
                <a:tab pos="457200" algn="l"/>
              </a:tabLst>
            </a:pPr>
            <a:r>
              <a:rPr lang="ru-RU" sz="2200" dirty="0" smtClean="0">
                <a:latin typeface="Times New Roman" panose="02020603050405020304" pitchFamily="18" charset="0"/>
                <a:ea typeface="Calibri" panose="020F0502020204030204" pitchFamily="34" charset="0"/>
                <a:cs typeface="Times New Roman" panose="02020603050405020304" pitchFamily="18" charset="0"/>
              </a:rPr>
              <a:t>математическая память.</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2335311"/>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b="1" dirty="0">
                <a:solidFill>
                  <a:schemeClr val="tx1"/>
                </a:solidFill>
                <a:latin typeface="+mn-lt"/>
              </a:rPr>
              <a:t>Рекомендации учителям в работе с одаренными детьми</a:t>
            </a:r>
            <a:endParaRPr lang="ru-RU" dirty="0">
              <a:solidFill>
                <a:schemeClr val="tx1"/>
              </a:solidFill>
              <a:latin typeface="+mn-lt"/>
            </a:endParaRPr>
          </a:p>
        </p:txBody>
      </p:sp>
      <p:sp>
        <p:nvSpPr>
          <p:cNvPr id="3" name="Объект 2"/>
          <p:cNvSpPr>
            <a:spLocks noGrp="1"/>
          </p:cNvSpPr>
          <p:nvPr>
            <p:ph idx="1"/>
          </p:nvPr>
        </p:nvSpPr>
        <p:spPr>
          <a:xfrm>
            <a:off x="1921739" y="2132856"/>
            <a:ext cx="6591985" cy="4464496"/>
          </a:xfrm>
        </p:spPr>
        <p:txBody>
          <a:bodyPr>
            <a:normAutofit fontScale="55000" lnSpcReduction="20000"/>
          </a:bodyPr>
          <a:lstStyle/>
          <a:p>
            <a:pPr lvl="0" defTabSz="914400">
              <a:lnSpc>
                <a:spcPct val="120000"/>
              </a:lnSpc>
              <a:spcBef>
                <a:spcPct val="20000"/>
              </a:spcBef>
              <a:buClr>
                <a:srgbClr val="C00000"/>
              </a:buClr>
              <a:buSzPct val="95000"/>
              <a:buFont typeface="Arial" panose="020B0604020202020204" pitchFamily="34" charset="0"/>
              <a:buChar char="•"/>
            </a:pPr>
            <a:r>
              <a:rPr lang="en-US" sz="2200" dirty="0" smtClean="0">
                <a:solidFill>
                  <a:prstClr val="black"/>
                </a:solidFill>
                <a:latin typeface="Times New Roman" panose="02020603050405020304" pitchFamily="18" charset="0"/>
                <a:cs typeface="Times New Roman" panose="02020603050405020304" pitchFamily="18" charset="0"/>
              </a:rPr>
              <a:t>   </a:t>
            </a:r>
            <a:r>
              <a:rPr lang="ru-RU" sz="3300" dirty="0" smtClean="0">
                <a:solidFill>
                  <a:prstClr val="black"/>
                </a:solidFill>
                <a:latin typeface="Times New Roman" panose="02020603050405020304" pitchFamily="18" charset="0"/>
                <a:cs typeface="Times New Roman" panose="02020603050405020304" pitchFamily="18" charset="0"/>
              </a:rPr>
              <a:t>Учителю </a:t>
            </a:r>
            <a:r>
              <a:rPr lang="ru-RU" sz="3300" dirty="0">
                <a:solidFill>
                  <a:prstClr val="black"/>
                </a:solidFill>
                <a:latin typeface="Times New Roman" panose="02020603050405020304" pitchFamily="18" charset="0"/>
                <a:cs typeface="Times New Roman" panose="02020603050405020304" pitchFamily="18" charset="0"/>
              </a:rPr>
              <a:t>не следует уделять слишком много </a:t>
            </a:r>
            <a:r>
              <a:rPr lang="ru-RU" sz="3300" dirty="0" smtClean="0">
                <a:solidFill>
                  <a:prstClr val="black"/>
                </a:solidFill>
                <a:latin typeface="Times New Roman" panose="02020603050405020304" pitchFamily="18" charset="0"/>
                <a:cs typeface="Times New Roman" panose="02020603050405020304" pitchFamily="18" charset="0"/>
              </a:rPr>
              <a:t>внимания</a:t>
            </a:r>
            <a:r>
              <a:rPr lang="en-US" sz="3300" dirty="0" smtClean="0">
                <a:solidFill>
                  <a:prstClr val="black"/>
                </a:solidFill>
                <a:latin typeface="Times New Roman" panose="02020603050405020304" pitchFamily="18" charset="0"/>
                <a:cs typeface="Times New Roman" panose="02020603050405020304" pitchFamily="18" charset="0"/>
              </a:rPr>
              <a:t> </a:t>
            </a:r>
            <a:r>
              <a:rPr lang="ru-RU" sz="3300" dirty="0" smtClean="0">
                <a:solidFill>
                  <a:prstClr val="black"/>
                </a:solidFill>
                <a:latin typeface="Times New Roman" panose="02020603050405020304" pitchFamily="18" charset="0"/>
                <a:cs typeface="Times New Roman" panose="02020603050405020304" pitchFamily="18" charset="0"/>
              </a:rPr>
              <a:t>игровому </a:t>
            </a:r>
            <a:r>
              <a:rPr lang="ru-RU" sz="3300" dirty="0">
                <a:solidFill>
                  <a:prstClr val="black"/>
                </a:solidFill>
                <a:latin typeface="Times New Roman" panose="02020603050405020304" pitchFamily="18" charset="0"/>
                <a:cs typeface="Times New Roman" panose="02020603050405020304" pitchFamily="18" charset="0"/>
              </a:rPr>
              <a:t>обучению с ярко выраженным элементом соревнования. Одаренный ребенок будет чаще </a:t>
            </a:r>
            <a:r>
              <a:rPr lang="ru-RU" sz="3300" dirty="0" smtClean="0">
                <a:solidFill>
                  <a:prstClr val="black"/>
                </a:solidFill>
                <a:latin typeface="Times New Roman" panose="02020603050405020304" pitchFamily="18" charset="0"/>
                <a:cs typeface="Times New Roman" panose="02020603050405020304" pitchFamily="18" charset="0"/>
              </a:rPr>
              <a:t>всего </a:t>
            </a:r>
            <a:r>
              <a:rPr lang="ru-RU" sz="3300" dirty="0">
                <a:solidFill>
                  <a:prstClr val="black"/>
                </a:solidFill>
                <a:latin typeface="Times New Roman" panose="02020603050405020304" pitchFamily="18" charset="0"/>
                <a:cs typeface="Times New Roman" panose="02020603050405020304" pitchFamily="18" charset="0"/>
              </a:rPr>
              <a:t>оказываться победителем, что может вызвать </a:t>
            </a:r>
            <a:r>
              <a:rPr lang="ru-RU" sz="3300" dirty="0" smtClean="0">
                <a:solidFill>
                  <a:prstClr val="black"/>
                </a:solidFill>
                <a:latin typeface="Times New Roman" panose="02020603050405020304" pitchFamily="18" charset="0"/>
                <a:cs typeface="Times New Roman" panose="02020603050405020304" pitchFamily="18" charset="0"/>
              </a:rPr>
              <a:t>неприязнь </a:t>
            </a:r>
            <a:r>
              <a:rPr lang="ru-RU" sz="3300" dirty="0">
                <a:solidFill>
                  <a:prstClr val="black"/>
                </a:solidFill>
                <a:latin typeface="Times New Roman" panose="02020603050405020304" pitchFamily="18" charset="0"/>
                <a:cs typeface="Times New Roman" panose="02020603050405020304" pitchFamily="18" charset="0"/>
              </a:rPr>
              <a:t>соучеников и не благоприятствует созданию атмосферы всеобщей заинтересованности, к </a:t>
            </a:r>
            <a:r>
              <a:rPr lang="ru-RU" sz="3300" dirty="0" smtClean="0">
                <a:solidFill>
                  <a:prstClr val="black"/>
                </a:solidFill>
                <a:latin typeface="Times New Roman" panose="02020603050405020304" pitchFamily="18" charset="0"/>
                <a:cs typeface="Times New Roman" panose="02020603050405020304" pitchFamily="18" charset="0"/>
              </a:rPr>
              <a:t>которой</a:t>
            </a:r>
            <a:r>
              <a:rPr lang="en-US" sz="3300" dirty="0" smtClean="0">
                <a:solidFill>
                  <a:prstClr val="black"/>
                </a:solidFill>
                <a:latin typeface="Times New Roman" panose="02020603050405020304" pitchFamily="18" charset="0"/>
                <a:cs typeface="Times New Roman" panose="02020603050405020304" pitchFamily="18" charset="0"/>
              </a:rPr>
              <a:t> </a:t>
            </a:r>
            <a:r>
              <a:rPr lang="ru-RU" sz="3300" dirty="0" smtClean="0">
                <a:solidFill>
                  <a:prstClr val="black"/>
                </a:solidFill>
                <a:latin typeface="Times New Roman" panose="02020603050405020304" pitchFamily="18" charset="0"/>
                <a:cs typeface="Times New Roman" panose="02020603050405020304" pitchFamily="18" charset="0"/>
              </a:rPr>
              <a:t>стремится </a:t>
            </a:r>
            <a:r>
              <a:rPr lang="ru-RU" sz="3300" dirty="0">
                <a:solidFill>
                  <a:prstClr val="black"/>
                </a:solidFill>
                <a:latin typeface="Times New Roman" panose="02020603050405020304" pitchFamily="18" charset="0"/>
                <a:cs typeface="Times New Roman" panose="02020603050405020304" pitchFamily="18" charset="0"/>
              </a:rPr>
              <a:t>учитель</a:t>
            </a:r>
            <a:r>
              <a:rPr lang="ru-RU" sz="3300" dirty="0" smtClean="0">
                <a:solidFill>
                  <a:prstClr val="black"/>
                </a:solidFill>
                <a:latin typeface="Times New Roman" panose="02020603050405020304" pitchFamily="18" charset="0"/>
                <a:cs typeface="Times New Roman" panose="02020603050405020304" pitchFamily="18" charset="0"/>
              </a:rPr>
              <a:t>. </a:t>
            </a:r>
            <a:endParaRPr lang="ru-RU" sz="3300" dirty="0">
              <a:solidFill>
                <a:prstClr val="black"/>
              </a:solidFill>
              <a:latin typeface="Times New Roman" panose="02020603050405020304" pitchFamily="18" charset="0"/>
              <a:cs typeface="Times New Roman" panose="02020603050405020304" pitchFamily="18" charset="0"/>
            </a:endParaRPr>
          </a:p>
          <a:p>
            <a:pPr lvl="0" defTabSz="914400">
              <a:lnSpc>
                <a:spcPct val="120000"/>
              </a:lnSpc>
              <a:spcBef>
                <a:spcPct val="20000"/>
              </a:spcBef>
              <a:buClr>
                <a:srgbClr val="C00000"/>
              </a:buClr>
              <a:buSzPct val="95000"/>
              <a:buFont typeface="Arial" panose="020B0604020202020204" pitchFamily="34" charset="0"/>
              <a:buChar char="•"/>
            </a:pPr>
            <a:r>
              <a:rPr lang="en-US" sz="3300" dirty="0" smtClean="0">
                <a:solidFill>
                  <a:prstClr val="black"/>
                </a:solidFill>
                <a:latin typeface="Times New Roman" panose="02020603050405020304" pitchFamily="18" charset="0"/>
                <a:cs typeface="Times New Roman" panose="02020603050405020304" pitchFamily="18" charset="0"/>
              </a:rPr>
              <a:t>   </a:t>
            </a:r>
            <a:r>
              <a:rPr lang="ru-RU" sz="3300" dirty="0" smtClean="0">
                <a:solidFill>
                  <a:prstClr val="black"/>
                </a:solidFill>
                <a:latin typeface="Times New Roman" panose="02020603050405020304" pitchFamily="18" charset="0"/>
                <a:cs typeface="Times New Roman" panose="02020603050405020304" pitchFamily="18" charset="0"/>
              </a:rPr>
              <a:t>Учитель </a:t>
            </a:r>
            <a:r>
              <a:rPr lang="ru-RU" sz="3300" dirty="0">
                <a:solidFill>
                  <a:prstClr val="black"/>
                </a:solidFill>
                <a:latin typeface="Times New Roman" panose="02020603050405020304" pitchFamily="18" charset="0"/>
                <a:cs typeface="Times New Roman" panose="02020603050405020304" pitchFamily="18" charset="0"/>
              </a:rPr>
              <a:t>не должен возводить одаренного ребенка на </a:t>
            </a:r>
            <a:r>
              <a:rPr lang="ru-RU" sz="3300" dirty="0" smtClean="0">
                <a:solidFill>
                  <a:prstClr val="black"/>
                </a:solidFill>
                <a:latin typeface="Times New Roman" panose="02020603050405020304" pitchFamily="18" charset="0"/>
                <a:cs typeface="Times New Roman" panose="02020603050405020304" pitchFamily="18" charset="0"/>
              </a:rPr>
              <a:t>     </a:t>
            </a:r>
            <a:r>
              <a:rPr lang="ru-RU" sz="3300" dirty="0">
                <a:solidFill>
                  <a:prstClr val="black"/>
                </a:solidFill>
                <a:latin typeface="Times New Roman" panose="02020603050405020304" pitchFamily="18" charset="0"/>
                <a:cs typeface="Times New Roman" panose="02020603050405020304" pitchFamily="18" charset="0"/>
              </a:rPr>
              <a:t>пьедестал или делать из него вундеркинда в глазах других учеников. Успехи его будут должным образом оценены, а неуместное выпячивание его исключительности достижений рождает чаще всего раздражение, ревность и отторжение вместо ожидаемой похвалы. Другая крайность — преднамеренное публичное принижение уникальных способностей и даже сарказм со стороны учителя,— конечно, недопустима. </a:t>
            </a:r>
          </a:p>
          <a:p>
            <a:endParaRPr lang="ru-RU" dirty="0"/>
          </a:p>
        </p:txBody>
      </p:sp>
    </p:spTree>
    <p:extLst>
      <p:ext uri="{BB962C8B-B14F-4D97-AF65-F5344CB8AC3E}">
        <p14:creationId xmlns:p14="http://schemas.microsoft.com/office/powerpoint/2010/main" val="3659849913"/>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b="1" dirty="0">
                <a:solidFill>
                  <a:schemeClr val="tx1"/>
                </a:solidFill>
                <a:latin typeface="+mn-lt"/>
              </a:rPr>
              <a:t>Рекомендации учителям в работе с одаренными детьми</a:t>
            </a:r>
            <a:endParaRPr lang="ru-RU" dirty="0">
              <a:solidFill>
                <a:schemeClr val="tx1"/>
              </a:solidFill>
              <a:latin typeface="+mn-lt"/>
            </a:endParaRPr>
          </a:p>
        </p:txBody>
      </p:sp>
      <p:sp>
        <p:nvSpPr>
          <p:cNvPr id="3" name="Объект 2"/>
          <p:cNvSpPr>
            <a:spLocks noGrp="1"/>
          </p:cNvSpPr>
          <p:nvPr>
            <p:ph idx="1"/>
          </p:nvPr>
        </p:nvSpPr>
        <p:spPr>
          <a:xfrm>
            <a:off x="1942415" y="1905000"/>
            <a:ext cx="6591985" cy="4006222"/>
          </a:xfrm>
        </p:spPr>
        <p:txBody>
          <a:bodyPr>
            <a:normAutofit fontScale="25000" lnSpcReduction="20000"/>
          </a:bodyPr>
          <a:lstStyle/>
          <a:p>
            <a:pPr marL="274320" lvl="0" indent="-274320" defTabSz="914400">
              <a:lnSpc>
                <a:spcPct val="170000"/>
              </a:lnSpc>
              <a:spcBef>
                <a:spcPct val="20000"/>
              </a:spcBef>
              <a:buClr>
                <a:srgbClr val="C00000"/>
              </a:buClr>
              <a:buSzPct val="95000"/>
              <a:buFont typeface="Wingdings 2"/>
              <a:buChar char=""/>
            </a:pPr>
            <a:r>
              <a:rPr lang="ru-RU" sz="5600" b="1" dirty="0">
                <a:solidFill>
                  <a:prstClr val="black"/>
                </a:solidFill>
                <a:latin typeface="Times New Roman" panose="02020603050405020304" pitchFamily="18" charset="0"/>
                <a:cs typeface="Times New Roman" panose="02020603050405020304" pitchFamily="18" charset="0"/>
              </a:rPr>
              <a:t>Не занимайтесь наставлениями, помогайте детям действовать независимо, не давайте прямых инструкций относительно того, чем они должны заниматься . </a:t>
            </a:r>
          </a:p>
          <a:p>
            <a:pPr marL="274320" lvl="0" indent="-274320" defTabSz="914400">
              <a:lnSpc>
                <a:spcPct val="170000"/>
              </a:lnSpc>
              <a:spcBef>
                <a:spcPct val="20000"/>
              </a:spcBef>
              <a:buClr>
                <a:srgbClr val="C00000"/>
              </a:buClr>
              <a:buSzPct val="95000"/>
              <a:buFont typeface="Wingdings 2"/>
              <a:buChar char=""/>
            </a:pPr>
            <a:r>
              <a:rPr lang="ru-RU" sz="5600" b="1" dirty="0">
                <a:solidFill>
                  <a:prstClr val="black"/>
                </a:solidFill>
                <a:latin typeface="Times New Roman" panose="02020603050405020304" pitchFamily="18" charset="0"/>
                <a:cs typeface="Times New Roman" panose="02020603050405020304" pitchFamily="18" charset="0"/>
              </a:rPr>
              <a:t>Не сдерживайте инициативы и не делайте за них то, что они могут сделать самостоятельно . </a:t>
            </a:r>
          </a:p>
          <a:p>
            <a:pPr marL="274320" lvl="0" indent="-274320" defTabSz="914400">
              <a:lnSpc>
                <a:spcPct val="170000"/>
              </a:lnSpc>
              <a:spcBef>
                <a:spcPct val="20000"/>
              </a:spcBef>
              <a:buClr>
                <a:srgbClr val="C00000"/>
              </a:buClr>
              <a:buSzPct val="95000"/>
              <a:buFont typeface="Wingdings 2"/>
              <a:buChar char=""/>
            </a:pPr>
            <a:r>
              <a:rPr lang="ru-RU" sz="5600" b="1" dirty="0">
                <a:solidFill>
                  <a:prstClr val="black"/>
                </a:solidFill>
                <a:latin typeface="Times New Roman" panose="02020603050405020304" pitchFamily="18" charset="0"/>
                <a:cs typeface="Times New Roman" panose="02020603050405020304" pitchFamily="18" charset="0"/>
              </a:rPr>
              <a:t>Научите школьников прослеживать </a:t>
            </a:r>
            <a:r>
              <a:rPr lang="ru-RU" sz="5600" b="1" dirty="0" err="1">
                <a:solidFill>
                  <a:prstClr val="black"/>
                </a:solidFill>
                <a:latin typeface="Times New Roman" panose="02020603050405020304" pitchFamily="18" charset="0"/>
                <a:cs typeface="Times New Roman" panose="02020603050405020304" pitchFamily="18" charset="0"/>
              </a:rPr>
              <a:t>межпредметные</a:t>
            </a:r>
            <a:r>
              <a:rPr lang="ru-RU" sz="5600" b="1" dirty="0">
                <a:solidFill>
                  <a:prstClr val="black"/>
                </a:solidFill>
                <a:latin typeface="Times New Roman" panose="02020603050405020304" pitchFamily="18" charset="0"/>
                <a:cs typeface="Times New Roman" panose="02020603050405020304" pitchFamily="18" charset="0"/>
              </a:rPr>
              <a:t> связи и использовать знания, полученные при изучении других предметов.  </a:t>
            </a:r>
          </a:p>
          <a:p>
            <a:pPr marL="274320" lvl="0" indent="-274320" defTabSz="914400">
              <a:lnSpc>
                <a:spcPct val="170000"/>
              </a:lnSpc>
              <a:spcBef>
                <a:spcPct val="20000"/>
              </a:spcBef>
              <a:buClr>
                <a:srgbClr val="C00000"/>
              </a:buClr>
              <a:buSzPct val="95000"/>
              <a:buFont typeface="Wingdings 2"/>
              <a:buChar char=""/>
            </a:pPr>
            <a:r>
              <a:rPr lang="ru-RU" sz="5600" b="1" dirty="0">
                <a:solidFill>
                  <a:prstClr val="black"/>
                </a:solidFill>
                <a:latin typeface="Times New Roman" panose="02020603050405020304" pitchFamily="18" charset="0"/>
                <a:cs typeface="Times New Roman" panose="02020603050405020304" pitchFamily="18" charset="0"/>
              </a:rPr>
              <a:t>Приучайте детей к навыкам самостоятельного решения проблем, исследования и анализа ситуации.  </a:t>
            </a:r>
          </a:p>
          <a:p>
            <a:pPr marL="274320" lvl="0" indent="-274320" defTabSz="914400">
              <a:lnSpc>
                <a:spcPct val="170000"/>
              </a:lnSpc>
              <a:spcBef>
                <a:spcPct val="20000"/>
              </a:spcBef>
              <a:buClr>
                <a:srgbClr val="C00000"/>
              </a:buClr>
              <a:buSzPct val="95000"/>
              <a:buFont typeface="Wingdings 2"/>
              <a:buChar char=""/>
            </a:pPr>
            <a:r>
              <a:rPr lang="ru-RU" sz="5600" b="1" dirty="0">
                <a:solidFill>
                  <a:prstClr val="black"/>
                </a:solidFill>
                <a:latin typeface="Times New Roman" panose="02020603050405020304" pitchFamily="18" charset="0"/>
                <a:cs typeface="Times New Roman" panose="02020603050405020304" pitchFamily="18" charset="0"/>
              </a:rPr>
              <a:t>Используйте трудные ситуации, возникшие в школе или дома, как область приложения полученных навыков при решении задач.  </a:t>
            </a:r>
          </a:p>
          <a:p>
            <a:pPr marL="274320" lvl="0" indent="-274320" defTabSz="914400">
              <a:lnSpc>
                <a:spcPct val="170000"/>
              </a:lnSpc>
              <a:spcBef>
                <a:spcPct val="20000"/>
              </a:spcBef>
              <a:buClr>
                <a:srgbClr val="C00000"/>
              </a:buClr>
              <a:buSzPct val="95000"/>
              <a:buFont typeface="Wingdings 2"/>
              <a:buChar char=""/>
            </a:pPr>
            <a:r>
              <a:rPr lang="ru-RU" sz="5600" b="1" dirty="0">
                <a:solidFill>
                  <a:prstClr val="black"/>
                </a:solidFill>
                <a:latin typeface="Times New Roman" panose="02020603050405020304" pitchFamily="18" charset="0"/>
                <a:cs typeface="Times New Roman" panose="02020603050405020304" pitchFamily="18" charset="0"/>
              </a:rPr>
              <a:t>Помогайте детям научиться управлять процессом усвоения знаний </a:t>
            </a:r>
            <a:r>
              <a:rPr lang="ru-RU" sz="5600" dirty="0">
                <a:solidFill>
                  <a:prstClr val="black"/>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61540910"/>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624110"/>
            <a:ext cx="7778824" cy="1280890"/>
          </a:xfrm>
        </p:spPr>
        <p:txBody>
          <a:bodyPr>
            <a:normAutofit fontScale="90000"/>
          </a:bodyPr>
          <a:lstStyle/>
          <a:p>
            <a:r>
              <a:rPr lang="ru-RU" dirty="0" smtClean="0">
                <a:hlinkClick r:id="rId2" action="ppaction://hlinkfile"/>
              </a:rPr>
              <a:t>            </a:t>
            </a:r>
            <a:r>
              <a:rPr lang="ru-RU" b="1" dirty="0" smtClean="0">
                <a:latin typeface="Times New Roman" panose="02020603050405020304" pitchFamily="18" charset="0"/>
                <a:cs typeface="Times New Roman" panose="02020603050405020304" pitchFamily="18" charset="0"/>
                <a:hlinkClick r:id="rId2" action="ppaction://hlinkfile"/>
              </a:rPr>
              <a:t>Цель работы </a:t>
            </a:r>
            <a:br>
              <a:rPr lang="ru-RU" b="1" dirty="0" smtClean="0">
                <a:latin typeface="Times New Roman" panose="02020603050405020304" pitchFamily="18" charset="0"/>
                <a:cs typeface="Times New Roman" panose="02020603050405020304" pitchFamily="18" charset="0"/>
                <a:hlinkClick r:id="rId2" action="ppaction://hlinkfile"/>
              </a:rPr>
            </a:br>
            <a:r>
              <a:rPr lang="ru-RU" b="1" dirty="0" smtClean="0">
                <a:latin typeface="Times New Roman" panose="02020603050405020304" pitchFamily="18" charset="0"/>
                <a:cs typeface="Times New Roman" panose="02020603050405020304" pitchFamily="18" charset="0"/>
                <a:hlinkClick r:id="rId2" action="ppaction://hlinkfile"/>
              </a:rPr>
              <a:t>            с одарёнными детьми</a:t>
            </a:r>
            <a:r>
              <a:rPr lang="ru-RU" dirty="0" smtClean="0">
                <a:hlinkClick r:id="rId2" action="ppaction://hlinkfile"/>
              </a:rPr>
              <a:t/>
            </a:r>
            <a:br>
              <a:rPr lang="ru-RU" dirty="0" smtClean="0">
                <a:hlinkClick r:id="rId2" action="ppaction://hlinkfile"/>
              </a:rPr>
            </a:br>
            <a:endParaRPr lang="ru-RU" dirty="0"/>
          </a:p>
        </p:txBody>
      </p:sp>
      <p:sp>
        <p:nvSpPr>
          <p:cNvPr id="3" name="Содержимое 2"/>
          <p:cNvSpPr>
            <a:spLocks noGrp="1"/>
          </p:cNvSpPr>
          <p:nvPr>
            <p:ph idx="4294967295"/>
          </p:nvPr>
        </p:nvSpPr>
        <p:spPr>
          <a:xfrm>
            <a:off x="2051720" y="2347413"/>
            <a:ext cx="6591300" cy="3778250"/>
          </a:xfrm>
        </p:spPr>
        <p:txBody>
          <a:bodyPr>
            <a:normAutofit fontScale="85000" lnSpcReduction="10000"/>
          </a:bodyPr>
          <a:lstStyle/>
          <a:p>
            <a:pPr>
              <a:buFont typeface="Arial" panose="020B0604020202020204" pitchFamily="34" charset="0"/>
              <a:buChar char="•"/>
            </a:pPr>
            <a:r>
              <a:rPr lang="ru-RU" dirty="0" smtClean="0"/>
              <a:t>		</a:t>
            </a:r>
            <a:r>
              <a:rPr lang="ru-RU" sz="1900" b="1" dirty="0" smtClean="0">
                <a:latin typeface="Times New Roman" panose="02020603050405020304" pitchFamily="18" charset="0"/>
                <a:cs typeface="Times New Roman" panose="02020603050405020304" pitchFamily="18" charset="0"/>
              </a:rPr>
              <a:t>Создать условия для выявления, поддержки и развития одаренных детей, их самореализации, профессионального самоопределения в соответствии со способностями, а также создание условий для оптимального развития детей.</a:t>
            </a:r>
          </a:p>
          <a:p>
            <a:pPr>
              <a:buFont typeface="Arial" panose="020B0604020202020204" pitchFamily="34" charset="0"/>
              <a:buChar char="•"/>
            </a:pPr>
            <a:r>
              <a:rPr lang="ru-RU" sz="1900" b="1" dirty="0" smtClean="0">
                <a:latin typeface="Times New Roman" panose="02020603050405020304" pitchFamily="18" charset="0"/>
                <a:cs typeface="Times New Roman" panose="02020603050405020304" pitchFamily="18" charset="0"/>
              </a:rPr>
              <a:t>           </a:t>
            </a:r>
            <a:r>
              <a:rPr lang="ru-RU" sz="3300" b="1" dirty="0" smtClean="0">
                <a:latin typeface="Times New Roman" panose="02020603050405020304" pitchFamily="18" charset="0"/>
                <a:cs typeface="Times New Roman" panose="02020603050405020304" pitchFamily="18" charset="0"/>
                <a:hlinkClick r:id="rId3" action="ppaction://hlinkfile"/>
              </a:rPr>
              <a:t>Основные задачи </a:t>
            </a:r>
            <a:endParaRPr lang="ru-RU" sz="3300" b="1" dirty="0" smtClean="0">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ru-RU" sz="1900" b="1" dirty="0" smtClean="0">
                <a:latin typeface="Times New Roman" panose="02020603050405020304" pitchFamily="18" charset="0"/>
                <a:cs typeface="Times New Roman" panose="02020603050405020304" pitchFamily="18" charset="0"/>
              </a:rPr>
              <a:t>выявление одарённых детей и создание системы работы с ними;</a:t>
            </a:r>
          </a:p>
          <a:p>
            <a:pPr lvl="0">
              <a:buFont typeface="Arial" panose="020B0604020202020204" pitchFamily="34" charset="0"/>
              <a:buChar char="•"/>
            </a:pPr>
            <a:r>
              <a:rPr lang="ru-RU" sz="1900" b="1" dirty="0" smtClean="0">
                <a:latin typeface="Times New Roman" panose="02020603050405020304" pitchFamily="18" charset="0"/>
                <a:cs typeface="Times New Roman" panose="02020603050405020304" pitchFamily="18" charset="0"/>
              </a:rPr>
              <a:t>отбор средств обучения, способствующих развитию самостоятельности мышления, инициативности и научно-исследовательских навыков, творчества в урочной и внеурочной деятельности; </a:t>
            </a:r>
          </a:p>
          <a:p>
            <a:pPr lvl="0">
              <a:buFont typeface="Arial" panose="020B0604020202020204" pitchFamily="34" charset="0"/>
              <a:buChar char="•"/>
            </a:pPr>
            <a:r>
              <a:rPr lang="ru-RU" sz="1900" b="1" dirty="0" smtClean="0">
                <a:latin typeface="Times New Roman" panose="02020603050405020304" pitchFamily="18" charset="0"/>
                <a:cs typeface="Times New Roman" panose="02020603050405020304" pitchFamily="18" charset="0"/>
              </a:rPr>
              <a:t>организация разнообразной внеурочной деятельности;</a:t>
            </a:r>
          </a:p>
          <a:p>
            <a:pPr lvl="0">
              <a:buFont typeface="Arial" panose="020B0604020202020204" pitchFamily="34" charset="0"/>
              <a:buChar char="•"/>
            </a:pPr>
            <a:r>
              <a:rPr lang="ru-RU" sz="1900" b="1" dirty="0" smtClean="0">
                <a:latin typeface="Times New Roman" panose="02020603050405020304" pitchFamily="18" charset="0"/>
                <a:cs typeface="Times New Roman" panose="02020603050405020304" pitchFamily="18" charset="0"/>
              </a:rPr>
              <a:t>социальная и психологическая поддержка одаренных детей</a:t>
            </a:r>
            <a:r>
              <a:rPr lang="ru-RU" b="1" dirty="0" smtClean="0">
                <a:latin typeface="Times New Roman" panose="02020603050405020304" pitchFamily="18" charset="0"/>
                <a:cs typeface="Times New Roman" panose="02020603050405020304" pitchFamily="18" charset="0"/>
              </a:rPr>
              <a:t>. </a:t>
            </a:r>
          </a:p>
          <a:p>
            <a:endParaRPr lang="ru-RU" b="1" dirty="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4" cstate="print"/>
          <a:srcRect/>
          <a:stretch>
            <a:fillRect/>
          </a:stretch>
        </p:blipFill>
        <p:spPr bwMode="auto">
          <a:xfrm>
            <a:off x="7236296" y="161936"/>
            <a:ext cx="1785951" cy="1857364"/>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283010" y="941749"/>
            <a:ext cx="1318809" cy="182995"/>
          </a:xfrm>
          <a:prstGeom prst="rect">
            <a:avLst/>
          </a:prstGeom>
        </p:spPr>
      </p:pic>
      <p:sp>
        <p:nvSpPr>
          <p:cNvPr id="2" name="Заголовок 1"/>
          <p:cNvSpPr>
            <a:spLocks noGrp="1"/>
          </p:cNvSpPr>
          <p:nvPr>
            <p:ph type="title"/>
          </p:nvPr>
        </p:nvSpPr>
        <p:spPr>
          <a:xfrm>
            <a:off x="2771800" y="692696"/>
            <a:ext cx="3994951" cy="1280890"/>
          </a:xfrm>
        </p:spPr>
        <p:txBody>
          <a:bodyPr>
            <a:normAutofit/>
          </a:bodyPr>
          <a:lstStyle/>
          <a:p>
            <a:endParaRPr lang="ru-RU" dirty="0"/>
          </a:p>
        </p:txBody>
      </p:sp>
      <p:sp>
        <p:nvSpPr>
          <p:cNvPr id="3" name="Объект 2"/>
          <p:cNvSpPr>
            <a:spLocks noGrp="1"/>
          </p:cNvSpPr>
          <p:nvPr>
            <p:ph idx="1"/>
          </p:nvPr>
        </p:nvSpPr>
        <p:spPr/>
        <p:txBody>
          <a:bodyPr/>
          <a:lstStyle/>
          <a:p>
            <a:pPr>
              <a:buFont typeface="Arial" panose="020B0604020202020204" pitchFamily="34" charset="0"/>
              <a:buChar char="•"/>
            </a:pPr>
            <a:r>
              <a:rPr lang="ru-RU" b="1" dirty="0">
                <a:latin typeface="Times New Roman" panose="02020603050405020304" pitchFamily="18" charset="0"/>
                <a:cs typeface="Times New Roman" panose="02020603050405020304" pitchFamily="18" charset="0"/>
              </a:rPr>
              <a:t>Анализ учебников математики показывает, что не один из учебников не содержит необходимого набора задач, направленных на развитие одаренных учащихся, т.е. задач на развитие различных познавательных  процессов, обеспечивающих достижение целей развития способных детей. </a:t>
            </a:r>
            <a:r>
              <a:rPr lang="ru-RU" b="1" dirty="0">
                <a:solidFill>
                  <a:srgbClr val="FF0000"/>
                </a:solidFill>
                <a:latin typeface="Times New Roman" panose="02020603050405020304" pitchFamily="18" charset="0"/>
                <a:cs typeface="Times New Roman" panose="02020603050405020304" pitchFamily="18" charset="0"/>
              </a:rPr>
              <a:t>Современные   образовательные  стандарты, программы математического образования для общеобразовательной школы </a:t>
            </a:r>
            <a:r>
              <a:rPr lang="ru-RU" b="1" u="sng" dirty="0">
                <a:solidFill>
                  <a:srgbClr val="FF0000"/>
                </a:solidFill>
                <a:latin typeface="Times New Roman" panose="02020603050405020304" pitchFamily="18" charset="0"/>
                <a:cs typeface="Times New Roman" panose="02020603050405020304" pitchFamily="18" charset="0"/>
              </a:rPr>
              <a:t>лишь отмечают развивающие возможности математики</a:t>
            </a:r>
            <a:r>
              <a:rPr lang="ru-RU" b="1" dirty="0">
                <a:solidFill>
                  <a:srgbClr val="FF0000"/>
                </a:solidFill>
                <a:latin typeface="Times New Roman" panose="02020603050405020304" pitchFamily="18" charset="0"/>
                <a:cs typeface="Times New Roman" panose="02020603050405020304" pitchFamily="18" charset="0"/>
              </a:rPr>
              <a:t>, но не уделяют внимания их использованию для развития одаренных детей в процессе обучения.</a:t>
            </a:r>
          </a:p>
          <a:p>
            <a:endParaRPr lang="ru-RU" dirty="0">
              <a:solidFill>
                <a:srgbClr val="FF0000"/>
              </a:solidFill>
            </a:endParaRPr>
          </a:p>
        </p:txBody>
      </p:sp>
      <p:pic>
        <p:nvPicPr>
          <p:cNvPr id="5" name="Picture 1"/>
          <p:cNvPicPr>
            <a:picLocks noChangeAspect="1" noChangeArrowheads="1"/>
          </p:cNvPicPr>
          <p:nvPr/>
        </p:nvPicPr>
        <p:blipFill>
          <a:blip r:embed="rId3" cstate="print"/>
          <a:srcRect/>
          <a:stretch>
            <a:fillRect/>
          </a:stretch>
        </p:blipFill>
        <p:spPr bwMode="auto">
          <a:xfrm>
            <a:off x="3059832" y="373386"/>
            <a:ext cx="1295400" cy="1600200"/>
          </a:xfrm>
          <a:prstGeom prst="rect">
            <a:avLst/>
          </a:prstGeom>
          <a:noFill/>
          <a:ln w="9525">
            <a:noFill/>
            <a:miter lim="800000"/>
            <a:headEnd/>
            <a:tailEnd/>
          </a:ln>
          <a:effectLst/>
        </p:spPr>
      </p:pic>
      <p:pic>
        <p:nvPicPr>
          <p:cNvPr id="6" name="Picture 2"/>
          <p:cNvPicPr>
            <a:picLocks noChangeAspect="1" noChangeArrowheads="1"/>
          </p:cNvPicPr>
          <p:nvPr/>
        </p:nvPicPr>
        <p:blipFill>
          <a:blip r:embed="rId4" cstate="print"/>
          <a:srcRect/>
          <a:stretch>
            <a:fillRect/>
          </a:stretch>
        </p:blipFill>
        <p:spPr bwMode="auto">
          <a:xfrm>
            <a:off x="5364088" y="271709"/>
            <a:ext cx="1277327" cy="1695567"/>
          </a:xfrm>
          <a:prstGeom prst="rect">
            <a:avLst/>
          </a:prstGeom>
          <a:noFill/>
          <a:ln w="9525">
            <a:noFill/>
            <a:miter lim="800000"/>
            <a:headEnd/>
            <a:tailEnd/>
          </a:ln>
          <a:effectLst/>
        </p:spPr>
      </p:pic>
      <p:pic>
        <p:nvPicPr>
          <p:cNvPr id="7" name="Picture 3"/>
          <p:cNvPicPr>
            <a:picLocks noChangeAspect="1" noChangeArrowheads="1"/>
          </p:cNvPicPr>
          <p:nvPr/>
        </p:nvPicPr>
        <p:blipFill>
          <a:blip r:embed="rId5" cstate="print"/>
          <a:srcRect t="7329"/>
          <a:stretch>
            <a:fillRect/>
          </a:stretch>
        </p:blipFill>
        <p:spPr bwMode="auto">
          <a:xfrm>
            <a:off x="1374126" y="163072"/>
            <a:ext cx="1312684" cy="1923343"/>
          </a:xfrm>
          <a:prstGeom prst="rect">
            <a:avLst/>
          </a:prstGeom>
          <a:noFill/>
          <a:ln w="9525">
            <a:noFill/>
            <a:miter lim="800000"/>
            <a:headEnd/>
            <a:tailEnd/>
          </a:ln>
          <a:effectLst/>
        </p:spPr>
      </p:pic>
    </p:spTree>
    <p:extLst>
      <p:ext uri="{BB962C8B-B14F-4D97-AF65-F5344CB8AC3E}">
        <p14:creationId xmlns:p14="http://schemas.microsoft.com/office/powerpoint/2010/main" val="3393541401"/>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prstClr val="black">
                    <a:lumMod val="85000"/>
                    <a:lumOff val="15000"/>
                  </a:prstClr>
                </a:solidFill>
              </a:rPr>
              <a:t>Нестандартные задачи для одаренных детей</a:t>
            </a:r>
            <a:endParaRPr lang="ru-RU" dirty="0"/>
          </a:p>
        </p:txBody>
      </p:sp>
      <p:sp>
        <p:nvSpPr>
          <p:cNvPr id="3" name="Объект 2"/>
          <p:cNvSpPr>
            <a:spLocks noGrp="1"/>
          </p:cNvSpPr>
          <p:nvPr>
            <p:ph idx="1"/>
          </p:nvPr>
        </p:nvSpPr>
        <p:spPr/>
        <p:txBody>
          <a:bodyPr>
            <a:normAutofit fontScale="92500" lnSpcReduction="10000"/>
          </a:bodyPr>
          <a:lstStyle/>
          <a:p>
            <a:pPr lvl="0">
              <a:buClr>
                <a:srgbClr val="A53010"/>
              </a:buClr>
              <a:buFont typeface="Arial" panose="020B0604020202020204" pitchFamily="34" charset="0"/>
              <a:buChar char="•"/>
            </a:pPr>
            <a:r>
              <a:rPr lang="ru-RU" sz="1700" b="1" dirty="0">
                <a:solidFill>
                  <a:prstClr val="black">
                    <a:lumMod val="75000"/>
                    <a:lumOff val="25000"/>
                  </a:prstClr>
                </a:solidFill>
                <a:latin typeface="Times New Roman" panose="02020603050405020304" pitchFamily="18" charset="0"/>
                <a:ea typeface="Calibri" panose="020F0502020204030204" pitchFamily="34" charset="0"/>
              </a:rPr>
              <a:t>I. Задачи с не сформулированным вопросом.</a:t>
            </a:r>
            <a:r>
              <a:rPr lang="ru-RU" sz="1700" dirty="0">
                <a:solidFill>
                  <a:prstClr val="black">
                    <a:lumMod val="75000"/>
                    <a:lumOff val="25000"/>
                  </a:prstClr>
                </a:solidFill>
                <a:latin typeface="Times New Roman" panose="02020603050405020304" pitchFamily="18" charset="0"/>
                <a:ea typeface="Calibri" panose="020F0502020204030204" pitchFamily="34" charset="0"/>
              </a:rPr>
              <a:t> </a:t>
            </a:r>
            <a:r>
              <a:rPr lang="ru-RU" sz="1700" dirty="0" smtClean="0">
                <a:solidFill>
                  <a:prstClr val="black">
                    <a:lumMod val="75000"/>
                    <a:lumOff val="25000"/>
                  </a:prstClr>
                </a:solidFill>
                <a:latin typeface="Times New Roman" panose="02020603050405020304" pitchFamily="18" charset="0"/>
                <a:ea typeface="Calibri" panose="020F0502020204030204" pitchFamily="34" charset="0"/>
              </a:rPr>
              <a:t> </a:t>
            </a:r>
          </a:p>
          <a:p>
            <a:pPr marL="0" lvl="0" indent="0">
              <a:buClr>
                <a:srgbClr val="A53010"/>
              </a:buClr>
              <a:buNone/>
            </a:pPr>
            <a:r>
              <a:rPr lang="en-US" i="1" dirty="0" smtClean="0">
                <a:latin typeface="Times New Roman" panose="02020603050405020304" pitchFamily="18" charset="0"/>
                <a:ea typeface="Calibri" panose="020F0502020204030204" pitchFamily="34" charset="0"/>
                <a:cs typeface="Times New Roman" panose="02020603050405020304" pitchFamily="18" charset="0"/>
              </a:rPr>
              <a:t>	</a:t>
            </a:r>
            <a:r>
              <a:rPr lang="ru-RU" i="1" dirty="0" smtClean="0">
                <a:latin typeface="Times New Roman" panose="02020603050405020304" pitchFamily="18" charset="0"/>
                <a:ea typeface="Calibri" panose="020F0502020204030204" pitchFamily="34" charset="0"/>
                <a:cs typeface="Times New Roman" panose="02020603050405020304" pitchFamily="18" charset="0"/>
              </a:rPr>
              <a:t>До </a:t>
            </a:r>
            <a:r>
              <a:rPr lang="ru-RU" i="1" dirty="0">
                <a:latin typeface="Times New Roman" panose="02020603050405020304" pitchFamily="18" charset="0"/>
                <a:ea typeface="Calibri" panose="020F0502020204030204" pitchFamily="34" charset="0"/>
                <a:cs typeface="Times New Roman" panose="02020603050405020304" pitchFamily="18" charset="0"/>
              </a:rPr>
              <a:t>конца суток осталось 4/5 того, что уже протекло от начала суток. (Который сейчас час?)</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buFont typeface="Arial" panose="020B0604020202020204" pitchFamily="34" charset="0"/>
              <a:buChar char="•"/>
            </a:pPr>
            <a:r>
              <a:rPr lang="ru-RU" b="1" dirty="0">
                <a:latin typeface="Times New Roman" panose="02020603050405020304" pitchFamily="18" charset="0"/>
                <a:ea typeface="Calibri" panose="020F0502020204030204" pitchFamily="34" charset="0"/>
              </a:rPr>
              <a:t>II. Задачи с недостающими данными</a:t>
            </a:r>
            <a:r>
              <a:rPr lang="ru-RU" dirty="0">
                <a:latin typeface="Times New Roman" panose="02020603050405020304" pitchFamily="18" charset="0"/>
                <a:ea typeface="Calibri" panose="020F0502020204030204" pitchFamily="34" charset="0"/>
              </a:rPr>
              <a:t>. </a:t>
            </a:r>
            <a:endParaRPr lang="ru-RU" dirty="0" smtClean="0">
              <a:latin typeface="Times New Roman" panose="02020603050405020304" pitchFamily="18" charset="0"/>
              <a:ea typeface="Calibri" panose="020F0502020204030204" pitchFamily="34" charset="0"/>
            </a:endParaRPr>
          </a:p>
          <a:p>
            <a:pPr marL="0" indent="0">
              <a:lnSpc>
                <a:spcPct val="107000"/>
              </a:lnSpc>
              <a:buNone/>
            </a:pPr>
            <a:r>
              <a:rPr lang="en-US" i="1" dirty="0" smtClean="0">
                <a:latin typeface="Times New Roman" panose="02020603050405020304" pitchFamily="18" charset="0"/>
                <a:ea typeface="Calibri" panose="020F0502020204030204" pitchFamily="34" charset="0"/>
                <a:cs typeface="Times New Roman" panose="02020603050405020304" pitchFamily="18" charset="0"/>
              </a:rPr>
              <a:t>	</a:t>
            </a:r>
            <a:r>
              <a:rPr lang="ru-RU" i="1" dirty="0" smtClean="0">
                <a:latin typeface="Times New Roman" panose="02020603050405020304" pitchFamily="18" charset="0"/>
                <a:ea typeface="Calibri" panose="020F0502020204030204" pitchFamily="34" charset="0"/>
                <a:cs typeface="Times New Roman" panose="02020603050405020304" pitchFamily="18" charset="0"/>
              </a:rPr>
              <a:t>Даны </a:t>
            </a:r>
            <a:r>
              <a:rPr lang="ru-RU" i="1" dirty="0">
                <a:latin typeface="Times New Roman" panose="02020603050405020304" pitchFamily="18" charset="0"/>
                <a:ea typeface="Calibri" panose="020F0502020204030204" pitchFamily="34" charset="0"/>
                <a:cs typeface="Times New Roman" panose="02020603050405020304" pitchFamily="18" charset="0"/>
              </a:rPr>
              <a:t>две окружности, радиус одной из них - 3 см, расстояние между их центрами - 10 см. Пересекаются ли эти окружности? (Требуется знать радиус другой окружности</a:t>
            </a:r>
            <a:r>
              <a:rPr lang="ru-RU" i="1"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buFont typeface="Arial" panose="020B0604020202020204" pitchFamily="34" charset="0"/>
              <a:buChar char="•"/>
            </a:pPr>
            <a:r>
              <a:rPr lang="ru-RU" b="1" dirty="0">
                <a:latin typeface="Times New Roman" panose="02020603050405020304" pitchFamily="18" charset="0"/>
                <a:ea typeface="Calibri" panose="020F0502020204030204" pitchFamily="34" charset="0"/>
              </a:rPr>
              <a:t>III. Задачи с излишними </a:t>
            </a:r>
            <a:r>
              <a:rPr lang="ru-RU" b="1" dirty="0" smtClean="0">
                <a:latin typeface="Times New Roman" panose="02020603050405020304" pitchFamily="18" charset="0"/>
                <a:ea typeface="Calibri" panose="020F0502020204030204" pitchFamily="34" charset="0"/>
              </a:rPr>
              <a:t>данными</a:t>
            </a:r>
            <a:endParaRPr lang="en-US" b="1" dirty="0" smtClean="0">
              <a:latin typeface="Times New Roman" panose="02020603050405020304" pitchFamily="18" charset="0"/>
              <a:ea typeface="Calibri" panose="020F0502020204030204" pitchFamily="34" charset="0"/>
            </a:endParaRPr>
          </a:p>
          <a:p>
            <a:pPr marL="0" indent="0">
              <a:lnSpc>
                <a:spcPct val="107000"/>
              </a:lnSpc>
              <a:buNone/>
            </a:pP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ru-RU" dirty="0" smtClean="0">
                <a:latin typeface="Times New Roman" panose="02020603050405020304" pitchFamily="18" charset="0"/>
                <a:ea typeface="Calibri" panose="020F0502020204030204" pitchFamily="34" charset="0"/>
                <a:cs typeface="Times New Roman" panose="02020603050405020304" pitchFamily="18" charset="0"/>
              </a:rPr>
              <a:t>Четыре </a:t>
            </a:r>
            <a:r>
              <a:rPr lang="ru-RU" dirty="0">
                <a:latin typeface="Times New Roman" panose="02020603050405020304" pitchFamily="18" charset="0"/>
                <a:ea typeface="Calibri" panose="020F0502020204030204" pitchFamily="34" charset="0"/>
                <a:cs typeface="Times New Roman" panose="02020603050405020304" pitchFamily="18" charset="0"/>
              </a:rPr>
              <a:t>гири разного веса весят вместе 40 кг. Определить вес самой тяжелой гири, если известно, что каждая из них втрое тяжелее другой, более легкой, и </a:t>
            </a:r>
            <a:r>
              <a:rPr lang="ru-RU" i="1" dirty="0">
                <a:latin typeface="Times New Roman" panose="02020603050405020304" pitchFamily="18" charset="0"/>
                <a:ea typeface="Calibri" panose="020F0502020204030204" pitchFamily="34" charset="0"/>
                <a:cs typeface="Times New Roman" panose="02020603050405020304" pitchFamily="18" charset="0"/>
              </a:rPr>
              <a:t>что самая легкая весит в 12 раз меньше, чем весят вместе две средних.</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ru-RU" i="1"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endParaRPr lang="ru-RU" i="1"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endParaRPr lang="ru-RU" sz="14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064658393"/>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42415" y="836712"/>
            <a:ext cx="6591985" cy="5074510"/>
          </a:xfrm>
        </p:spPr>
        <p:txBody>
          <a:bodyPr/>
          <a:lstStyle/>
          <a:p>
            <a:pPr>
              <a:lnSpc>
                <a:spcPct val="107000"/>
              </a:lnSpc>
              <a:buFont typeface="Arial" panose="020B0604020202020204" pitchFamily="34" charset="0"/>
              <a:buChar char="•"/>
            </a:pPr>
            <a:r>
              <a:rPr lang="ru-RU" sz="2000" b="1" dirty="0">
                <a:latin typeface="Times New Roman" panose="02020603050405020304" pitchFamily="18" charset="0"/>
                <a:ea typeface="Calibri" panose="020F0502020204030204" pitchFamily="34" charset="0"/>
              </a:rPr>
              <a:t>IV. Задачи на доказательство</a:t>
            </a:r>
            <a:r>
              <a:rPr lang="ru-RU" sz="2000" dirty="0">
                <a:latin typeface="Times New Roman" panose="02020603050405020304" pitchFamily="18" charset="0"/>
                <a:ea typeface="Calibri" panose="020F0502020204030204" pitchFamily="34" charset="0"/>
              </a:rPr>
              <a:t>. </a:t>
            </a:r>
            <a:endParaRPr lang="ru-RU" sz="2000" dirty="0" smtClean="0">
              <a:latin typeface="Times New Roman" panose="02020603050405020304" pitchFamily="18" charset="0"/>
              <a:ea typeface="Calibri" panose="020F0502020204030204" pitchFamily="34" charset="0"/>
            </a:endParaRPr>
          </a:p>
          <a:p>
            <a:pPr marL="0" indent="0">
              <a:lnSpc>
                <a:spcPct val="107000"/>
              </a:lnSpc>
              <a:buNone/>
            </a:pPr>
            <a:r>
              <a:rPr lang="ru-RU" sz="2000" i="1" dirty="0" smtClean="0">
                <a:latin typeface="Times New Roman" panose="02020603050405020304" pitchFamily="18" charset="0"/>
                <a:ea typeface="Calibri" panose="020F0502020204030204" pitchFamily="34" charset="0"/>
                <a:cs typeface="Times New Roman" panose="02020603050405020304" pitchFamily="18" charset="0"/>
              </a:rPr>
              <a:t>Доказать</a:t>
            </a:r>
            <a:r>
              <a:rPr lang="ru-RU" sz="2000" i="1" dirty="0">
                <a:latin typeface="Times New Roman" panose="02020603050405020304" pitchFamily="18" charset="0"/>
                <a:ea typeface="Calibri" panose="020F0502020204030204" pitchFamily="34" charset="0"/>
                <a:cs typeface="Times New Roman" panose="02020603050405020304" pitchFamily="18" charset="0"/>
              </a:rPr>
              <a:t>, что выражение 5(х+4)-5х не может быть отрицательным числом при любом значении х</a:t>
            </a:r>
            <a:r>
              <a:rPr lang="ru-RU" sz="2000" i="1"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buFont typeface="Arial" panose="020B0604020202020204" pitchFamily="34" charset="0"/>
              <a:buChar char="•"/>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b="1" dirty="0">
                <a:latin typeface="Times New Roman" panose="02020603050405020304" pitchFamily="18" charset="0"/>
                <a:ea typeface="Calibri" panose="020F0502020204030204" pitchFamily="34" charset="0"/>
                <a:cs typeface="Times New Roman" panose="02020603050405020304" pitchFamily="18" charset="0"/>
              </a:rPr>
              <a:t>V. Задачи на рассуждение</a:t>
            </a:r>
            <a:r>
              <a:rPr lang="ru-RU" sz="2000" dirty="0">
                <a:latin typeface="Times New Roman" panose="02020603050405020304" pitchFamily="18" charset="0"/>
                <a:ea typeface="Calibri" panose="020F0502020204030204" pitchFamily="34" charset="0"/>
                <a:cs typeface="Times New Roman" panose="02020603050405020304" pitchFamily="18" charset="0"/>
              </a:rPr>
              <a:t> (или составление уравнений).</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r>
              <a:rPr lang="ru-RU" sz="2000" i="1" dirty="0" smtClean="0">
                <a:latin typeface="Times New Roman" panose="02020603050405020304" pitchFamily="18" charset="0"/>
                <a:ea typeface="Calibri" panose="020F0502020204030204" pitchFamily="34" charset="0"/>
                <a:cs typeface="Times New Roman" panose="02020603050405020304" pitchFamily="18" charset="0"/>
              </a:rPr>
              <a:t>Я </a:t>
            </a:r>
            <a:r>
              <a:rPr lang="ru-RU" sz="2000" i="1" dirty="0">
                <a:latin typeface="Times New Roman" panose="02020603050405020304" pitchFamily="18" charset="0"/>
                <a:ea typeface="Calibri" panose="020F0502020204030204" pitchFamily="34" charset="0"/>
                <a:cs typeface="Times New Roman" panose="02020603050405020304" pitchFamily="18" charset="0"/>
              </a:rPr>
              <a:t>загадал число. Сумма половины и трети его на 7 единиц больше четверти его. Что это за число</a:t>
            </a:r>
            <a:r>
              <a:rPr lang="ru-RU" sz="2000" i="1"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buFont typeface="Arial" panose="020B0604020202020204" pitchFamily="34" charset="0"/>
              <a:buChar char="•"/>
            </a:pPr>
            <a:r>
              <a:rPr lang="ru-RU" sz="2000" b="1" dirty="0">
                <a:latin typeface="Times New Roman" panose="02020603050405020304" pitchFamily="18" charset="0"/>
                <a:ea typeface="Calibri" panose="020F0502020204030204" pitchFamily="34" charset="0"/>
              </a:rPr>
              <a:t>VI. Задачи с несколькими решениями</a:t>
            </a:r>
            <a:r>
              <a:rPr lang="ru-RU" sz="2000" dirty="0">
                <a:latin typeface="Times New Roman" panose="02020603050405020304" pitchFamily="18" charset="0"/>
                <a:ea typeface="Calibri" panose="020F0502020204030204" pitchFamily="34" charset="0"/>
              </a:rPr>
              <a:t>. </a:t>
            </a:r>
            <a:endParaRPr lang="en-US" sz="2000" dirty="0" smtClean="0">
              <a:latin typeface="Times New Roman" panose="02020603050405020304" pitchFamily="18" charset="0"/>
              <a:ea typeface="Calibri" panose="020F0502020204030204" pitchFamily="34" charset="0"/>
            </a:endParaRPr>
          </a:p>
          <a:p>
            <a:pPr marL="0" indent="0">
              <a:lnSpc>
                <a:spcPct val="107000"/>
              </a:lnSpc>
              <a:buNone/>
            </a:pPr>
            <a:r>
              <a:rPr lang="ru-RU" sz="2000" i="1" dirty="0" smtClean="0">
                <a:latin typeface="Times New Roman" panose="02020603050405020304" pitchFamily="18" charset="0"/>
                <a:ea typeface="Calibri" panose="020F0502020204030204" pitchFamily="34" charset="0"/>
                <a:cs typeface="Times New Roman" panose="02020603050405020304" pitchFamily="18" charset="0"/>
              </a:rPr>
              <a:t>Найти </a:t>
            </a:r>
            <a:r>
              <a:rPr lang="ru-RU" sz="2000" i="1" dirty="0">
                <a:latin typeface="Times New Roman" panose="02020603050405020304" pitchFamily="18" charset="0"/>
                <a:ea typeface="Calibri" panose="020F0502020204030204" pitchFamily="34" charset="0"/>
                <a:cs typeface="Times New Roman" panose="02020603050405020304" pitchFamily="18" charset="0"/>
              </a:rPr>
              <a:t>сумму всех целых чисел от 1 до 50.</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buFont typeface="Arial" panose="020B0604020202020204" pitchFamily="34" charset="0"/>
              <a:buChar char="•"/>
            </a:pPr>
            <a:r>
              <a:rPr lang="ru-RU" sz="2000" b="1" dirty="0">
                <a:latin typeface="Times New Roman" panose="02020603050405020304" pitchFamily="18" charset="0"/>
                <a:ea typeface="Calibri" panose="020F0502020204030204" pitchFamily="34" charset="0"/>
                <a:cs typeface="Times New Roman" panose="02020603050405020304" pitchFamily="18" charset="0"/>
              </a:rPr>
              <a:t>VII. Задачи на соображение</a:t>
            </a: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b="1" dirty="0" smtClean="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buNone/>
            </a:pPr>
            <a:r>
              <a:rPr lang="ru-RU" sz="2000" i="1" dirty="0">
                <a:latin typeface="Times New Roman" panose="02020603050405020304" pitchFamily="18" charset="0"/>
                <a:ea typeface="Calibri" panose="020F0502020204030204" pitchFamily="34" charset="0"/>
                <a:cs typeface="Times New Roman" panose="02020603050405020304" pitchFamily="18" charset="0"/>
              </a:rPr>
              <a:t>Все целые числа, начиная с единицы, выписаны подряд. Какая цифра стоит на 1955 месте?</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endParaRPr lang="ru-RU" sz="1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endParaRPr lang="ru-RU" sz="1100" dirty="0" smtClean="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endParaRPr lang="ru-RU" sz="1400" dirty="0">
              <a:latin typeface="Calibri" panose="020F0502020204030204" pitchFamily="34" charset="0"/>
              <a:ea typeface="Calibri" panose="020F0502020204030204" pitchFamily="34" charset="0"/>
              <a:cs typeface="Times New Roman" panose="02020603050405020304" pitchFamily="18" charset="0"/>
            </a:endParaRPr>
          </a:p>
          <a:p>
            <a:endParaRPr lang="ru-RU"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72019745"/>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42415" y="836712"/>
            <a:ext cx="6591985" cy="5074510"/>
          </a:xfrm>
        </p:spPr>
        <p:txBody>
          <a:bodyPr>
            <a:normAutofit fontScale="62500" lnSpcReduction="20000"/>
          </a:bodyPr>
          <a:lstStyle/>
          <a:p>
            <a:pPr>
              <a:lnSpc>
                <a:spcPct val="107000"/>
              </a:lnSpc>
              <a:buFont typeface="Arial" panose="020B0604020202020204" pitchFamily="34" charset="0"/>
              <a:buChar char="•"/>
            </a:pPr>
            <a:r>
              <a:rPr lang="ru-RU" sz="3600" b="1" dirty="0">
                <a:latin typeface="Times New Roman" panose="02020603050405020304" pitchFamily="18" charset="0"/>
                <a:ea typeface="Calibri" panose="020F0502020204030204" pitchFamily="34" charset="0"/>
                <a:cs typeface="Times New Roman" panose="02020603050405020304" pitchFamily="18" charset="0"/>
              </a:rPr>
              <a:t>VIII. Задачи на логическое </a:t>
            </a:r>
            <a:r>
              <a:rPr lang="ru-RU" sz="3600" b="1" dirty="0" smtClean="0">
                <a:latin typeface="Times New Roman" panose="02020603050405020304" pitchFamily="18" charset="0"/>
                <a:ea typeface="Calibri" panose="020F0502020204030204" pitchFamily="34" charset="0"/>
                <a:cs typeface="Times New Roman" panose="02020603050405020304" pitchFamily="18" charset="0"/>
              </a:rPr>
              <a:t>рассуждение.</a:t>
            </a:r>
            <a:endParaRPr lang="en-US" sz="3600" b="1"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buNone/>
            </a:pPr>
            <a:r>
              <a:rPr lang="ru-RU" sz="3600" i="1" dirty="0" smtClean="0">
                <a:latin typeface="Times New Roman" panose="02020603050405020304" pitchFamily="18" charset="0"/>
                <a:ea typeface="Calibri" panose="020F0502020204030204" pitchFamily="34" charset="0"/>
                <a:cs typeface="Times New Roman" panose="02020603050405020304" pitchFamily="18" charset="0"/>
              </a:rPr>
              <a:t>Из </a:t>
            </a:r>
            <a:r>
              <a:rPr lang="ru-RU" sz="3600" i="1" dirty="0">
                <a:latin typeface="Times New Roman" panose="02020603050405020304" pitchFamily="18" charset="0"/>
                <a:ea typeface="Calibri" panose="020F0502020204030204" pitchFamily="34" charset="0"/>
                <a:cs typeface="Times New Roman" panose="02020603050405020304" pitchFamily="18" charset="0"/>
              </a:rPr>
              <a:t>9 совершенно одинаковых по внешнему виду подшипников один бракованный - он несколько легче остальных. Как найти его не более чем двумя взвешиваниями на обычных весах без гирь</a:t>
            </a:r>
            <a:r>
              <a:rPr lang="ru-RU" sz="3600" i="1"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3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buFont typeface="Arial" panose="020B0604020202020204" pitchFamily="34" charset="0"/>
              <a:buChar char="•"/>
            </a:pPr>
            <a:r>
              <a:rPr lang="ru-RU" sz="3600" b="1" dirty="0" smtClean="0">
                <a:latin typeface="Times New Roman" panose="02020603050405020304" pitchFamily="18" charset="0"/>
                <a:ea typeface="Calibri" panose="020F0502020204030204" pitchFamily="34" charset="0"/>
                <a:cs typeface="Times New Roman" panose="02020603050405020304" pitchFamily="18" charset="0"/>
              </a:rPr>
              <a:t>IX</a:t>
            </a:r>
            <a:r>
              <a:rPr lang="ru-RU" sz="3600" b="1" dirty="0">
                <a:latin typeface="Times New Roman" panose="02020603050405020304" pitchFamily="18" charset="0"/>
                <a:ea typeface="Calibri" panose="020F0502020204030204" pitchFamily="34" charset="0"/>
                <a:cs typeface="Times New Roman" panose="02020603050405020304" pitchFamily="18" charset="0"/>
              </a:rPr>
              <a:t>. Задачи с наглядным решением</a:t>
            </a:r>
            <a:r>
              <a:rPr lang="ru-RU" sz="3600" dirty="0">
                <a:latin typeface="Times New Roman" panose="02020603050405020304" pitchFamily="18" charset="0"/>
                <a:ea typeface="Calibri" panose="020F0502020204030204" pitchFamily="34" charset="0"/>
                <a:cs typeface="Times New Roman" panose="02020603050405020304" pitchFamily="18" charset="0"/>
              </a:rPr>
              <a:t>.</a:t>
            </a:r>
            <a:endParaRPr lang="ru-RU" sz="36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r>
              <a:rPr lang="ru-RU" sz="3600" i="1" dirty="0">
                <a:latin typeface="Times New Roman" panose="02020603050405020304" pitchFamily="18" charset="0"/>
                <a:ea typeface="Calibri" panose="020F0502020204030204" pitchFamily="34" charset="0"/>
                <a:cs typeface="Times New Roman" panose="02020603050405020304" pitchFamily="18" charset="0"/>
              </a:rPr>
              <a:t>Сколько весит кирпич, если он весит килограмм плюс </a:t>
            </a:r>
            <a:r>
              <a:rPr lang="ru-RU" sz="3600" i="1" dirty="0" smtClean="0">
                <a:latin typeface="Times New Roman" panose="02020603050405020304" pitchFamily="18" charset="0"/>
                <a:ea typeface="Calibri" panose="020F0502020204030204" pitchFamily="34" charset="0"/>
                <a:cs typeface="Times New Roman" panose="02020603050405020304" pitchFamily="18" charset="0"/>
              </a:rPr>
              <a:t>полкирпича?</a:t>
            </a:r>
            <a:endParaRPr lang="en-US" sz="3600" i="1"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buFont typeface="Arial" panose="020B0604020202020204" pitchFamily="34" charset="0"/>
              <a:buChar char="•"/>
            </a:pPr>
            <a:r>
              <a:rPr lang="ru-RU" sz="3600" b="1" dirty="0" smtClean="0">
                <a:latin typeface="Times New Roman" panose="02020603050405020304" pitchFamily="18" charset="0"/>
                <a:ea typeface="Calibri" panose="020F0502020204030204" pitchFamily="34" charset="0"/>
              </a:rPr>
              <a:t>X</a:t>
            </a:r>
            <a:r>
              <a:rPr lang="ru-RU" sz="3600" b="1" dirty="0">
                <a:latin typeface="Times New Roman" panose="02020603050405020304" pitchFamily="18" charset="0"/>
                <a:ea typeface="Calibri" panose="020F0502020204030204" pitchFamily="34" charset="0"/>
              </a:rPr>
              <a:t>. Задачи, требующие наглядных </a:t>
            </a:r>
            <a:r>
              <a:rPr lang="ru-RU" sz="3600" b="1" dirty="0" smtClean="0">
                <a:latin typeface="Times New Roman" panose="02020603050405020304" pitchFamily="18" charset="0"/>
                <a:ea typeface="Calibri" panose="020F0502020204030204" pitchFamily="34" charset="0"/>
              </a:rPr>
              <a:t>представлений</a:t>
            </a:r>
            <a:endParaRPr lang="en-US" sz="3600" b="1" dirty="0" smtClean="0">
              <a:latin typeface="Times New Roman" panose="02020603050405020304" pitchFamily="18" charset="0"/>
              <a:ea typeface="Calibri" panose="020F0502020204030204" pitchFamily="34" charset="0"/>
            </a:endParaRPr>
          </a:p>
          <a:p>
            <a:pPr marL="0" indent="0">
              <a:lnSpc>
                <a:spcPct val="107000"/>
              </a:lnSpc>
              <a:buNone/>
            </a:pPr>
            <a:r>
              <a:rPr lang="ru-RU" sz="3600" i="1" dirty="0">
                <a:latin typeface="Times New Roman" panose="02020603050405020304" pitchFamily="18" charset="0"/>
                <a:ea typeface="Calibri" panose="020F0502020204030204" pitchFamily="34" charset="0"/>
                <a:cs typeface="Times New Roman" panose="02020603050405020304" pitchFamily="18" charset="0"/>
              </a:rPr>
              <a:t>Какой угол опишет часовая стрелка за 2 часа? за 20 мин? а минутная стрелка - за 10 мин? за 25 мин?</a:t>
            </a:r>
            <a:endParaRPr lang="ru-RU" sz="36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597285295"/>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624110"/>
            <a:ext cx="7488831" cy="2012802"/>
          </a:xfrm>
        </p:spPr>
        <p:txBody>
          <a:bodyPr>
            <a:noAutofit/>
          </a:bodyPr>
          <a:lstStyle/>
          <a:p>
            <a:r>
              <a:rPr lang="ru-RU" sz="4000" b="1" dirty="0">
                <a:latin typeface="+mn-lt"/>
                <a:ea typeface="Calibri" panose="020F0502020204030204" pitchFamily="34" charset="0"/>
              </a:rPr>
              <a:t>Методы и формы работы с одаренными учащимися на уроках математики</a:t>
            </a:r>
            <a:endParaRPr lang="ru-RU" sz="4000" dirty="0">
              <a:latin typeface="+mn-lt"/>
            </a:endParaRPr>
          </a:p>
        </p:txBody>
      </p:sp>
      <p:sp>
        <p:nvSpPr>
          <p:cNvPr id="3" name="Объект 2"/>
          <p:cNvSpPr>
            <a:spLocks noGrp="1"/>
          </p:cNvSpPr>
          <p:nvPr>
            <p:ph idx="1"/>
          </p:nvPr>
        </p:nvSpPr>
        <p:spPr>
          <a:xfrm>
            <a:off x="1942415" y="2780928"/>
            <a:ext cx="6591985" cy="3130294"/>
          </a:xfrm>
        </p:spPr>
        <p:txBody>
          <a:bodyPr>
            <a:normAutofit/>
          </a:bodyPr>
          <a:lstStyle/>
          <a:p>
            <a:pPr>
              <a:buFont typeface="Arial" panose="020B0604020202020204" pitchFamily="34" charset="0"/>
              <a:buChar char="•"/>
            </a:pPr>
            <a:r>
              <a:rPr lang="ru-RU" sz="3200" b="1" dirty="0" smtClean="0">
                <a:latin typeface="Times New Roman" panose="02020603050405020304" pitchFamily="18" charset="0"/>
                <a:ea typeface="Calibri" panose="020F0502020204030204" pitchFamily="34" charset="0"/>
              </a:rPr>
              <a:t>проблемные,</a:t>
            </a:r>
          </a:p>
          <a:p>
            <a:pPr>
              <a:buFont typeface="Arial" panose="020B0604020202020204" pitchFamily="34" charset="0"/>
              <a:buChar char="•"/>
            </a:pPr>
            <a:r>
              <a:rPr lang="ru-RU" sz="3200" b="1" dirty="0" smtClean="0">
                <a:latin typeface="Times New Roman" panose="02020603050405020304" pitchFamily="18" charset="0"/>
                <a:ea typeface="Calibri" panose="020F0502020204030204" pitchFamily="34" charset="0"/>
              </a:rPr>
              <a:t> </a:t>
            </a:r>
            <a:r>
              <a:rPr lang="ru-RU" sz="3200" b="1" dirty="0">
                <a:latin typeface="Times New Roman" panose="02020603050405020304" pitchFamily="18" charset="0"/>
                <a:ea typeface="Calibri" panose="020F0502020204030204" pitchFamily="34" charset="0"/>
              </a:rPr>
              <a:t>поисковые, </a:t>
            </a:r>
            <a:endParaRPr lang="ru-RU" sz="3200" b="1" dirty="0" smtClean="0">
              <a:latin typeface="Times New Roman" panose="02020603050405020304" pitchFamily="18" charset="0"/>
              <a:ea typeface="Calibri" panose="020F0502020204030204" pitchFamily="34" charset="0"/>
            </a:endParaRPr>
          </a:p>
          <a:p>
            <a:pPr>
              <a:buFont typeface="Arial" panose="020B0604020202020204" pitchFamily="34" charset="0"/>
              <a:buChar char="•"/>
            </a:pPr>
            <a:r>
              <a:rPr lang="ru-RU" sz="3200" b="1" dirty="0" smtClean="0">
                <a:latin typeface="Times New Roman" panose="02020603050405020304" pitchFamily="18" charset="0"/>
                <a:ea typeface="Calibri" panose="020F0502020204030204" pitchFamily="34" charset="0"/>
              </a:rPr>
              <a:t>эвристические</a:t>
            </a:r>
            <a:r>
              <a:rPr lang="ru-RU" sz="3200" b="1" dirty="0">
                <a:latin typeface="Times New Roman" panose="02020603050405020304" pitchFamily="18" charset="0"/>
                <a:ea typeface="Calibri" panose="020F0502020204030204" pitchFamily="34" charset="0"/>
              </a:rPr>
              <a:t>, </a:t>
            </a:r>
            <a:endParaRPr lang="ru-RU" sz="3200" b="1" dirty="0" smtClean="0">
              <a:latin typeface="Times New Roman" panose="02020603050405020304" pitchFamily="18" charset="0"/>
              <a:ea typeface="Calibri" panose="020F0502020204030204" pitchFamily="34" charset="0"/>
            </a:endParaRPr>
          </a:p>
          <a:p>
            <a:pPr>
              <a:buFont typeface="Arial" panose="020B0604020202020204" pitchFamily="34" charset="0"/>
              <a:buChar char="•"/>
            </a:pPr>
            <a:r>
              <a:rPr lang="ru-RU" sz="3200" b="1" dirty="0" smtClean="0">
                <a:latin typeface="Times New Roman" panose="02020603050405020304" pitchFamily="18" charset="0"/>
                <a:ea typeface="Calibri" panose="020F0502020204030204" pitchFamily="34" charset="0"/>
              </a:rPr>
              <a:t>исследовательские,</a:t>
            </a:r>
          </a:p>
          <a:p>
            <a:pPr>
              <a:buFont typeface="Arial" panose="020B0604020202020204" pitchFamily="34" charset="0"/>
              <a:buChar char="•"/>
            </a:pPr>
            <a:r>
              <a:rPr lang="ru-RU" sz="3200" b="1" dirty="0" smtClean="0">
                <a:latin typeface="Times New Roman" panose="02020603050405020304" pitchFamily="18" charset="0"/>
                <a:ea typeface="Calibri" panose="020F0502020204030204" pitchFamily="34" charset="0"/>
              </a:rPr>
              <a:t> </a:t>
            </a:r>
            <a:r>
              <a:rPr lang="ru-RU" sz="3200" b="1" dirty="0">
                <a:latin typeface="Times New Roman" panose="02020603050405020304" pitchFamily="18" charset="0"/>
                <a:ea typeface="Calibri" panose="020F0502020204030204" pitchFamily="34" charset="0"/>
              </a:rPr>
              <a:t>проектные</a:t>
            </a:r>
            <a:r>
              <a:rPr lang="ru-RU" sz="3200" dirty="0">
                <a:latin typeface="Times New Roman" panose="02020603050405020304" pitchFamily="18" charset="0"/>
                <a:ea typeface="Calibri" panose="020F0502020204030204" pitchFamily="34" charset="0"/>
              </a:rPr>
              <a:t> </a:t>
            </a:r>
            <a:r>
              <a:rPr lang="en-US" sz="3200" dirty="0" smtClean="0">
                <a:latin typeface="Times New Roman" panose="02020603050405020304" pitchFamily="18" charset="0"/>
                <a:ea typeface="Calibri" panose="020F0502020204030204" pitchFamily="34" charset="0"/>
              </a:rPr>
              <a:t>.</a:t>
            </a:r>
            <a:endParaRPr lang="ru-RU" sz="3200" dirty="0"/>
          </a:p>
        </p:txBody>
      </p:sp>
    </p:spTree>
    <p:extLst>
      <p:ext uri="{BB962C8B-B14F-4D97-AF65-F5344CB8AC3E}">
        <p14:creationId xmlns:p14="http://schemas.microsoft.com/office/powerpoint/2010/main" val="3133616904"/>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5201" y="624110"/>
            <a:ext cx="6589199" cy="2300834"/>
          </a:xfrm>
        </p:spPr>
        <p:txBody>
          <a:bodyPr>
            <a:normAutofit fontScale="90000"/>
          </a:bodyPr>
          <a:lstStyle/>
          <a:p>
            <a:pPr>
              <a:lnSpc>
                <a:spcPct val="150000"/>
              </a:lnSpc>
            </a:pPr>
            <a:r>
              <a:rPr lang="ru-RU" b="1" dirty="0">
                <a:latin typeface="+mn-lt"/>
                <a:ea typeface="Calibri" panose="020F0502020204030204" pitchFamily="34" charset="0"/>
              </a:rPr>
              <a:t>Формы дифференциации обучения одаренных детей</a:t>
            </a:r>
            <a:endParaRPr lang="ru-RU" dirty="0">
              <a:latin typeface="+mn-lt"/>
            </a:endParaRPr>
          </a:p>
        </p:txBody>
      </p:sp>
      <p:sp>
        <p:nvSpPr>
          <p:cNvPr id="3" name="Объект 2"/>
          <p:cNvSpPr>
            <a:spLocks noGrp="1"/>
          </p:cNvSpPr>
          <p:nvPr>
            <p:ph idx="1"/>
          </p:nvPr>
        </p:nvSpPr>
        <p:spPr>
          <a:xfrm>
            <a:off x="1942415" y="3501008"/>
            <a:ext cx="6591985" cy="2410214"/>
          </a:xfrm>
        </p:spPr>
        <p:txBody>
          <a:bodyPr>
            <a:normAutofit/>
          </a:bodyPr>
          <a:lstStyle/>
          <a:p>
            <a:pPr>
              <a:buFont typeface="Arial" panose="020B0604020202020204" pitchFamily="34" charset="0"/>
              <a:buChar char="•"/>
            </a:pPr>
            <a:r>
              <a:rPr lang="ru-RU" sz="3600" dirty="0">
                <a:latin typeface="Times New Roman" panose="02020603050405020304" pitchFamily="18" charset="0"/>
                <a:ea typeface="Calibri" panose="020F0502020204030204" pitchFamily="34" charset="0"/>
              </a:rPr>
              <a:t>селективная</a:t>
            </a:r>
            <a:r>
              <a:rPr lang="ru-RU" sz="3600" dirty="0" smtClean="0">
                <a:latin typeface="Times New Roman" panose="02020603050405020304" pitchFamily="18" charset="0"/>
                <a:ea typeface="Calibri" panose="020F0502020204030204" pitchFamily="34" charset="0"/>
              </a:rPr>
              <a:t>,</a:t>
            </a:r>
          </a:p>
          <a:p>
            <a:pPr>
              <a:buFont typeface="Arial" panose="020B0604020202020204" pitchFamily="34" charset="0"/>
              <a:buChar char="•"/>
            </a:pPr>
            <a:r>
              <a:rPr lang="ru-RU" sz="3600" dirty="0" smtClean="0">
                <a:latin typeface="Times New Roman" panose="02020603050405020304" pitchFamily="18" charset="0"/>
                <a:ea typeface="Calibri" panose="020F0502020204030204" pitchFamily="34" charset="0"/>
              </a:rPr>
              <a:t> элективная,</a:t>
            </a:r>
          </a:p>
          <a:p>
            <a:pPr>
              <a:buFont typeface="Arial" panose="020B0604020202020204" pitchFamily="34" charset="0"/>
              <a:buChar char="•"/>
            </a:pPr>
            <a:r>
              <a:rPr lang="ru-RU" sz="3600" dirty="0">
                <a:latin typeface="Times New Roman" panose="02020603050405020304" pitchFamily="18" charset="0"/>
                <a:ea typeface="Calibri" panose="020F0502020204030204" pitchFamily="34" charset="0"/>
              </a:rPr>
              <a:t>п</a:t>
            </a:r>
            <a:r>
              <a:rPr lang="ru-RU" sz="3600" dirty="0" smtClean="0">
                <a:latin typeface="Times New Roman" panose="02020603050405020304" pitchFamily="18" charset="0"/>
                <a:ea typeface="Calibri" panose="020F0502020204030204" pitchFamily="34" charset="0"/>
              </a:rPr>
              <a:t>ереходная.</a:t>
            </a:r>
            <a:endParaRPr lang="ru-RU" sz="3600" dirty="0"/>
          </a:p>
        </p:txBody>
      </p:sp>
    </p:spTree>
    <p:extLst>
      <p:ext uri="{BB962C8B-B14F-4D97-AF65-F5344CB8AC3E}">
        <p14:creationId xmlns:p14="http://schemas.microsoft.com/office/powerpoint/2010/main" val="2325570777"/>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624110"/>
            <a:ext cx="7416823" cy="1280890"/>
          </a:xfrm>
        </p:spPr>
        <p:txBody>
          <a:bodyPr>
            <a:noAutofit/>
          </a:bodyPr>
          <a:lstStyle/>
          <a:p>
            <a:pPr>
              <a:lnSpc>
                <a:spcPct val="107000"/>
              </a:lnSpc>
              <a:spcAft>
                <a:spcPts val="0"/>
              </a:spcAft>
            </a:pPr>
            <a:r>
              <a:rPr lang="ru-RU" sz="4000" b="1" dirty="0" smtClean="0">
                <a:latin typeface="+mn-lt"/>
                <a:ea typeface="Calibri" panose="020F0502020204030204" pitchFamily="34" charset="0"/>
                <a:cs typeface="Times New Roman" panose="02020603050405020304" pitchFamily="18" charset="0"/>
              </a:rPr>
              <a:t>Формы </a:t>
            </a:r>
            <a:r>
              <a:rPr lang="ru-RU" sz="4000" b="1" dirty="0">
                <a:latin typeface="+mn-lt"/>
                <a:ea typeface="Calibri" panose="020F0502020204030204" pitchFamily="34" charset="0"/>
                <a:cs typeface="Times New Roman" panose="02020603050405020304" pitchFamily="18" charset="0"/>
              </a:rPr>
              <a:t>внеурочной работы с одаренными учащимися:</a:t>
            </a:r>
            <a:r>
              <a:rPr lang="ru-RU" sz="4000" dirty="0">
                <a:latin typeface="Calibri" panose="020F0502020204030204" pitchFamily="34" charset="0"/>
                <a:ea typeface="Calibri" panose="020F0502020204030204" pitchFamily="34" charset="0"/>
                <a:cs typeface="Times New Roman" panose="02020603050405020304" pitchFamily="18" charset="0"/>
              </a:rPr>
              <a:t/>
            </a:r>
            <a:br>
              <a:rPr lang="ru-RU" sz="4000" dirty="0">
                <a:latin typeface="Calibri" panose="020F0502020204030204" pitchFamily="34" charset="0"/>
                <a:ea typeface="Calibri" panose="020F0502020204030204" pitchFamily="34" charset="0"/>
                <a:cs typeface="Times New Roman" panose="02020603050405020304" pitchFamily="18" charset="0"/>
              </a:rPr>
            </a:br>
            <a:endParaRPr lang="ru-RU" sz="4000" dirty="0"/>
          </a:p>
        </p:txBody>
      </p:sp>
      <p:sp>
        <p:nvSpPr>
          <p:cNvPr id="3" name="Объект 2"/>
          <p:cNvSpPr>
            <a:spLocks noGrp="1"/>
          </p:cNvSpPr>
          <p:nvPr>
            <p:ph idx="1"/>
          </p:nvPr>
        </p:nvSpPr>
        <p:spPr/>
        <p:txBody>
          <a:bodyPr>
            <a:normAutofit lnSpcReduction="10000"/>
          </a:bodyPr>
          <a:lstStyle/>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групповые занятия с одаренными учащимися;</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факультативы;</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конкурсы и викторины;</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курсы по выбору, элективные курсы;</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предметные олимпиады;</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работа по индивидуальным планам;</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интеллектуальные марафоны;</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индивидуальные творческие задания;</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SzPts val="1000"/>
              <a:buFont typeface="Symbol" panose="05050102010706020507" pitchFamily="18" charset="2"/>
              <a:buChar char=""/>
              <a:tabLst>
                <a:tab pos="457200" algn="l"/>
              </a:tabLst>
            </a:pPr>
            <a:r>
              <a:rPr lang="ru-RU" sz="2000" dirty="0">
                <a:latin typeface="Times New Roman" panose="02020603050405020304" pitchFamily="18" charset="0"/>
                <a:ea typeface="Calibri" panose="020F0502020204030204" pitchFamily="34" charset="0"/>
                <a:cs typeface="Times New Roman" panose="02020603050405020304" pitchFamily="18" charset="0"/>
              </a:rPr>
              <a:t>проекты по различной тематике.</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885585500"/>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chemeClr val="tx1"/>
                </a:solidFill>
                <a:latin typeface="+mn-lt"/>
              </a:rPr>
              <a:t>Поощрение одаренных детей</a:t>
            </a:r>
            <a:endParaRPr lang="ru-RU" dirty="0">
              <a:solidFill>
                <a:schemeClr val="tx1"/>
              </a:solidFill>
              <a:latin typeface="+mn-lt"/>
            </a:endParaRPr>
          </a:p>
        </p:txBody>
      </p:sp>
      <p:sp>
        <p:nvSpPr>
          <p:cNvPr id="3" name="Объект 2"/>
          <p:cNvSpPr>
            <a:spLocks noGrp="1"/>
          </p:cNvSpPr>
          <p:nvPr>
            <p:ph idx="1"/>
          </p:nvPr>
        </p:nvSpPr>
        <p:spPr/>
        <p:txBody>
          <a:bodyPr>
            <a:normAutofit/>
          </a:bodyPr>
          <a:lstStyle/>
          <a:p>
            <a:pPr marL="274320" lvl="0" indent="-274320" defTabSz="914400">
              <a:spcBef>
                <a:spcPct val="20000"/>
              </a:spcBef>
              <a:buClr>
                <a:srgbClr val="C00000"/>
              </a:buClr>
              <a:buSzPct val="95000"/>
              <a:buFont typeface="Wingdings 2"/>
              <a:buChar char=""/>
            </a:pPr>
            <a:r>
              <a:rPr lang="ru-RU" sz="2600" dirty="0">
                <a:solidFill>
                  <a:prstClr val="black"/>
                </a:solidFill>
                <a:latin typeface="Constantia"/>
              </a:rPr>
              <a:t> О</a:t>
            </a:r>
            <a:r>
              <a:rPr lang="ru-RU" sz="2600" dirty="0" smtClean="0">
                <a:solidFill>
                  <a:prstClr val="black"/>
                </a:solidFill>
                <a:latin typeface="Constantia"/>
              </a:rPr>
              <a:t>беспечение участия в конкурсах, выставках, фестивалях, соревнованиях;</a:t>
            </a:r>
          </a:p>
          <a:p>
            <a:pPr marL="274320" lvl="0" indent="-274320" defTabSz="914400">
              <a:spcBef>
                <a:spcPct val="20000"/>
              </a:spcBef>
              <a:buClr>
                <a:srgbClr val="C00000"/>
              </a:buClr>
              <a:buSzPct val="95000"/>
              <a:buFont typeface="Wingdings 2"/>
              <a:buChar char=""/>
            </a:pPr>
            <a:r>
              <a:rPr lang="ru-RU" sz="2600" dirty="0" smtClean="0">
                <a:solidFill>
                  <a:prstClr val="black"/>
                </a:solidFill>
                <a:latin typeface="Constantia"/>
              </a:rPr>
              <a:t>Занесение в книгу почета; информация об успехах и достижениях;</a:t>
            </a:r>
          </a:p>
          <a:p>
            <a:pPr marL="274320" lvl="0" indent="-274320" defTabSz="914400">
              <a:spcBef>
                <a:spcPct val="20000"/>
              </a:spcBef>
              <a:buClr>
                <a:srgbClr val="C00000"/>
              </a:buClr>
              <a:buSzPct val="95000"/>
              <a:buFont typeface="Wingdings 2"/>
              <a:buChar char=""/>
            </a:pPr>
            <a:r>
              <a:rPr lang="ru-RU" sz="2600" dirty="0" smtClean="0">
                <a:solidFill>
                  <a:prstClr val="black"/>
                </a:solidFill>
                <a:latin typeface="Constantia"/>
              </a:rPr>
              <a:t>Поручение ведущих ролей</a:t>
            </a:r>
          </a:p>
          <a:p>
            <a:pPr marL="274320" lvl="0" indent="-274320" defTabSz="914400">
              <a:spcBef>
                <a:spcPct val="20000"/>
              </a:spcBef>
              <a:buClr>
                <a:srgbClr val="C00000"/>
              </a:buClr>
              <a:buSzPct val="95000"/>
              <a:buFont typeface="Wingdings 2"/>
              <a:buChar char=""/>
            </a:pPr>
            <a:r>
              <a:rPr lang="ru-RU" sz="2600" dirty="0" smtClean="0">
                <a:solidFill>
                  <a:prstClr val="black"/>
                </a:solidFill>
                <a:latin typeface="Constantia"/>
              </a:rPr>
              <a:t>Публикация </a:t>
            </a:r>
            <a:r>
              <a:rPr lang="ru-RU" sz="2600" dirty="0">
                <a:solidFill>
                  <a:prstClr val="black"/>
                </a:solidFill>
                <a:latin typeface="Constantia"/>
              </a:rPr>
              <a:t>в СМИ   </a:t>
            </a:r>
          </a:p>
          <a:p>
            <a:pPr marL="274320" lvl="0" indent="-274320" defTabSz="914400">
              <a:spcBef>
                <a:spcPct val="20000"/>
              </a:spcBef>
              <a:buClr>
                <a:srgbClr val="C00000"/>
              </a:buClr>
              <a:buSzPct val="95000"/>
              <a:buFont typeface="Wingdings 2"/>
              <a:buChar char=""/>
            </a:pPr>
            <a:r>
              <a:rPr lang="ru-RU" sz="2600" dirty="0" smtClean="0">
                <a:solidFill>
                  <a:prstClr val="black"/>
                </a:solidFill>
                <a:latin typeface="Constantia"/>
              </a:rPr>
              <a:t>Публикация </a:t>
            </a:r>
            <a:r>
              <a:rPr lang="ru-RU" sz="2600" dirty="0">
                <a:solidFill>
                  <a:prstClr val="black"/>
                </a:solidFill>
                <a:latin typeface="Constantia"/>
              </a:rPr>
              <a:t>на сайте </a:t>
            </a:r>
            <a:r>
              <a:rPr lang="ru-RU" sz="2600" dirty="0" smtClean="0">
                <a:solidFill>
                  <a:prstClr val="black"/>
                </a:solidFill>
                <a:latin typeface="Constantia"/>
              </a:rPr>
              <a:t>школы</a:t>
            </a:r>
          </a:p>
          <a:p>
            <a:pPr marL="274320" lvl="0" indent="-274320" defTabSz="914400">
              <a:spcBef>
                <a:spcPct val="20000"/>
              </a:spcBef>
              <a:buClr>
                <a:srgbClr val="C00000"/>
              </a:buClr>
              <a:buSzPct val="95000"/>
              <a:buFont typeface="Wingdings 2"/>
              <a:buChar char=""/>
            </a:pPr>
            <a:r>
              <a:rPr lang="ru-RU" sz="2600" dirty="0">
                <a:solidFill>
                  <a:prstClr val="black"/>
                </a:solidFill>
                <a:latin typeface="Constantia"/>
              </a:rPr>
              <a:t> </a:t>
            </a:r>
            <a:r>
              <a:rPr lang="ru-RU" sz="2600" dirty="0" smtClean="0">
                <a:solidFill>
                  <a:prstClr val="black"/>
                </a:solidFill>
                <a:latin typeface="Constantia"/>
              </a:rPr>
              <a:t>Награждение.</a:t>
            </a:r>
            <a:endParaRPr lang="ru-RU" dirty="0"/>
          </a:p>
        </p:txBody>
      </p:sp>
    </p:spTree>
    <p:extLst>
      <p:ext uri="{BB962C8B-B14F-4D97-AF65-F5344CB8AC3E}">
        <p14:creationId xmlns:p14="http://schemas.microsoft.com/office/powerpoint/2010/main" val="1680903796"/>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stretch>
            <a:fillRect/>
          </a:stretch>
        </p:blipFill>
        <p:spPr>
          <a:xfrm>
            <a:off x="1043608" y="1229911"/>
            <a:ext cx="7163421" cy="640135"/>
          </a:xfrm>
          <a:prstGeom prst="rect">
            <a:avLst/>
          </a:prstGeom>
        </p:spPr>
      </p:pic>
      <p:pic>
        <p:nvPicPr>
          <p:cNvPr id="6" name="Содержимое 3" descr="http://www.vseodetishkax.ru/images/abs/clip_image004.gif"/>
          <p:cNvPicPr>
            <a:picLocks/>
          </p:cNvPicPr>
          <p:nvPr/>
        </p:nvPicPr>
        <p:blipFill>
          <a:blip r:embed="rId3" cstate="print"/>
          <a:stretch>
            <a:fillRect/>
          </a:stretch>
        </p:blipFill>
        <p:spPr bwMode="auto">
          <a:xfrm>
            <a:off x="990600" y="2971800"/>
            <a:ext cx="7019925" cy="2152650"/>
          </a:xfrm>
          <a:prstGeom prst="rect">
            <a:avLst/>
          </a:prstGeom>
          <a:noFill/>
          <a:ln w="9525">
            <a:noFill/>
            <a:miter lim="800000"/>
            <a:headEnd/>
            <a:tailEnd/>
          </a:ln>
        </p:spPr>
      </p:pic>
    </p:spTree>
    <p:extLst>
      <p:ext uri="{BB962C8B-B14F-4D97-AF65-F5344CB8AC3E}">
        <p14:creationId xmlns:p14="http://schemas.microsoft.com/office/powerpoint/2010/main" val="1398618524"/>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solidFill>
                  <a:schemeClr val="tx1"/>
                </a:solidFill>
                <a:latin typeface="+mn-lt"/>
                <a:cs typeface="Arial" pitchFamily="34" charset="0"/>
              </a:rPr>
              <a:t>Переложить 1 палочку так, чтобы домик был перевернут в другую сторону</a:t>
            </a:r>
            <a:r>
              <a:rPr lang="ru-RU" b="1" dirty="0">
                <a:solidFill>
                  <a:schemeClr val="tx1"/>
                </a:solidFill>
                <a:latin typeface="Arial" pitchFamily="34" charset="0"/>
                <a:cs typeface="Arial" pitchFamily="34" charset="0"/>
              </a:rPr>
              <a:t>.</a:t>
            </a:r>
            <a:endParaRPr lang="ru-RU" dirty="0"/>
          </a:p>
        </p:txBody>
      </p:sp>
      <p:pic>
        <p:nvPicPr>
          <p:cNvPr id="5" name="Содержимое 3" descr="http://www.vseodetishkax.ru/images/abs/clip_image012.gif"/>
          <p:cNvPicPr>
            <a:picLocks noGrp="1"/>
          </p:cNvPicPr>
          <p:nvPr>
            <p:ph idx="1"/>
          </p:nvPr>
        </p:nvPicPr>
        <p:blipFill>
          <a:blip r:embed="rId2" cstate="print"/>
          <a:stretch>
            <a:fillRect/>
          </a:stretch>
        </p:blipFill>
        <p:spPr bwMode="auto">
          <a:xfrm>
            <a:off x="2524125" y="2951162"/>
            <a:ext cx="5429250" cy="2143125"/>
          </a:xfrm>
          <a:prstGeom prst="rect">
            <a:avLst/>
          </a:prstGeom>
          <a:noFill/>
          <a:ln w="9525">
            <a:noFill/>
            <a:miter lim="800000"/>
            <a:headEnd/>
            <a:tailEnd/>
          </a:ln>
        </p:spPr>
      </p:pic>
    </p:spTree>
    <p:extLst>
      <p:ext uri="{BB962C8B-B14F-4D97-AF65-F5344CB8AC3E}">
        <p14:creationId xmlns:p14="http://schemas.microsoft.com/office/powerpoint/2010/main" val="2216721147"/>
      </p:ext>
    </p:extLst>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5201" y="624110"/>
            <a:ext cx="6589199" cy="3308946"/>
          </a:xfrm>
        </p:spPr>
        <p:txBody>
          <a:bodyPr>
            <a:normAutofit fontScale="90000"/>
          </a:bodyPr>
          <a:lstStyle/>
          <a:p>
            <a:r>
              <a:rPr lang="ru-RU" sz="3200" i="1" kern="0" dirty="0">
                <a:solidFill>
                  <a:srgbClr val="6600FF"/>
                </a:solidFill>
                <a:effectLst>
                  <a:outerShdw blurRad="38100" dist="38100" dir="2700000" algn="tl">
                    <a:srgbClr val="000000"/>
                  </a:outerShdw>
                </a:effectLst>
                <a:latin typeface="Tahoma"/>
              </a:rPr>
              <a:t>Одинаковыми буквами обозначены одинаковые цифры, разными-разные цифры. </a:t>
            </a:r>
            <a:r>
              <a:rPr lang="ru-RU" sz="3200" i="1" kern="0" dirty="0" smtClean="0">
                <a:solidFill>
                  <a:srgbClr val="6600FF"/>
                </a:solidFill>
                <a:effectLst>
                  <a:outerShdw blurRad="38100" dist="38100" dir="2700000" algn="tl">
                    <a:srgbClr val="000000"/>
                  </a:outerShdw>
                </a:effectLst>
                <a:latin typeface="Tahoma"/>
              </a:rPr>
              <a:t>Восстановите цифровую запись примера:</a:t>
            </a:r>
            <a:br>
              <a:rPr lang="ru-RU" sz="3200" i="1" kern="0" dirty="0" smtClean="0">
                <a:solidFill>
                  <a:srgbClr val="6600FF"/>
                </a:solidFill>
                <a:effectLst>
                  <a:outerShdw blurRad="38100" dist="38100" dir="2700000" algn="tl">
                    <a:srgbClr val="000000"/>
                  </a:outerShdw>
                </a:effectLst>
                <a:latin typeface="Tahoma"/>
              </a:rPr>
            </a:br>
            <a:r>
              <a:rPr lang="ru-RU" sz="3200" i="1" kern="0" dirty="0">
                <a:solidFill>
                  <a:srgbClr val="6600FF"/>
                </a:solidFill>
                <a:effectLst>
                  <a:outerShdw blurRad="38100" dist="38100" dir="2700000" algn="tl">
                    <a:srgbClr val="000000"/>
                  </a:outerShdw>
                </a:effectLst>
                <a:latin typeface="Tahoma"/>
              </a:rPr>
              <a:t> </a:t>
            </a:r>
            <a:r>
              <a:rPr lang="ru-RU" sz="3200" i="1" kern="0" dirty="0" smtClean="0">
                <a:solidFill>
                  <a:srgbClr val="6600FF"/>
                </a:solidFill>
                <a:effectLst>
                  <a:outerShdw blurRad="38100" dist="38100" dir="2700000" algn="tl">
                    <a:srgbClr val="000000"/>
                  </a:outerShdw>
                </a:effectLst>
                <a:latin typeface="Tahoma"/>
              </a:rPr>
              <a:t> МАША</a:t>
            </a:r>
            <a:br>
              <a:rPr lang="ru-RU" sz="3200" i="1" kern="0" dirty="0" smtClean="0">
                <a:solidFill>
                  <a:srgbClr val="6600FF"/>
                </a:solidFill>
                <a:effectLst>
                  <a:outerShdw blurRad="38100" dist="38100" dir="2700000" algn="tl">
                    <a:srgbClr val="000000"/>
                  </a:outerShdw>
                </a:effectLst>
                <a:latin typeface="Tahoma"/>
              </a:rPr>
            </a:br>
            <a:r>
              <a:rPr lang="ru-RU" sz="3200" i="1" kern="0" dirty="0" smtClean="0">
                <a:solidFill>
                  <a:srgbClr val="6600FF"/>
                </a:solidFill>
                <a:effectLst>
                  <a:outerShdw blurRad="38100" dist="38100" dir="2700000" algn="tl">
                    <a:srgbClr val="000000"/>
                  </a:outerShdw>
                </a:effectLst>
                <a:latin typeface="Tahoma"/>
              </a:rPr>
              <a:t>+КЛАША</a:t>
            </a:r>
            <a:br>
              <a:rPr lang="ru-RU" sz="3200" i="1" kern="0" dirty="0" smtClean="0">
                <a:solidFill>
                  <a:srgbClr val="6600FF"/>
                </a:solidFill>
                <a:effectLst>
                  <a:outerShdw blurRad="38100" dist="38100" dir="2700000" algn="tl">
                    <a:srgbClr val="000000"/>
                  </a:outerShdw>
                </a:effectLst>
                <a:latin typeface="Tahoma"/>
              </a:rPr>
            </a:br>
            <a:r>
              <a:rPr lang="ru-RU" sz="3200" i="1" kern="0" dirty="0">
                <a:solidFill>
                  <a:srgbClr val="6600FF"/>
                </a:solidFill>
                <a:effectLst>
                  <a:outerShdw blurRad="38100" dist="38100" dir="2700000" algn="tl">
                    <a:srgbClr val="000000"/>
                  </a:outerShdw>
                </a:effectLst>
                <a:latin typeface="Tahoma"/>
              </a:rPr>
              <a:t> </a:t>
            </a:r>
            <a:r>
              <a:rPr lang="ru-RU" sz="3200" i="1" kern="0" dirty="0" smtClean="0">
                <a:solidFill>
                  <a:srgbClr val="6600FF"/>
                </a:solidFill>
                <a:effectLst>
                  <a:outerShdw blurRad="38100" dist="38100" dir="2700000" algn="tl">
                    <a:srgbClr val="000000"/>
                  </a:outerShdw>
                </a:effectLst>
                <a:latin typeface="Tahoma"/>
              </a:rPr>
              <a:t> СЕСТРЫ</a:t>
            </a:r>
            <a:endParaRPr lang="ru-RU" dirty="0"/>
          </a:p>
        </p:txBody>
      </p:sp>
      <p:sp>
        <p:nvSpPr>
          <p:cNvPr id="3" name="Объект 2"/>
          <p:cNvSpPr>
            <a:spLocks noGrp="1"/>
          </p:cNvSpPr>
          <p:nvPr>
            <p:ph idx="1"/>
          </p:nvPr>
        </p:nvSpPr>
        <p:spPr>
          <a:xfrm>
            <a:off x="1619673" y="4149080"/>
            <a:ext cx="6914728" cy="1762142"/>
          </a:xfrm>
        </p:spPr>
        <p:txBody>
          <a:bodyPr>
            <a:normAutofit fontScale="85000" lnSpcReduction="10000"/>
          </a:bodyPr>
          <a:lstStyle/>
          <a:p>
            <a:pPr marL="0" indent="0">
              <a:buNone/>
            </a:pPr>
            <a:endParaRPr lang="ru-RU" u="sng" dirty="0"/>
          </a:p>
          <a:p>
            <a:pPr lvl="0" defTabSz="914400" fontAlgn="base">
              <a:spcBef>
                <a:spcPct val="20000"/>
              </a:spcBef>
              <a:spcAft>
                <a:spcPct val="0"/>
              </a:spcAft>
              <a:buClr>
                <a:srgbClr val="FFCC00"/>
              </a:buClr>
              <a:buSzPct val="120000"/>
              <a:buNone/>
              <a:defRPr/>
            </a:pPr>
            <a:r>
              <a:rPr lang="ru-RU" u="sng" dirty="0" smtClean="0"/>
              <a:t>  </a:t>
            </a:r>
            <a:r>
              <a:rPr lang="ru-RU" sz="3600" i="1" kern="0" dirty="0">
                <a:solidFill>
                  <a:srgbClr val="6600FF"/>
                </a:solidFill>
                <a:effectLst>
                  <a:outerShdw blurRad="38100" dist="38100" dir="2700000" algn="tl">
                    <a:srgbClr val="000000"/>
                  </a:outerShdw>
                </a:effectLst>
                <a:latin typeface="Tahoma"/>
              </a:rPr>
              <a:t>Можно использовать </a:t>
            </a:r>
            <a:r>
              <a:rPr lang="ru-RU" sz="3600" i="1" kern="0" dirty="0" err="1">
                <a:solidFill>
                  <a:srgbClr val="6600FF"/>
                </a:solidFill>
                <a:effectLst>
                  <a:outerShdw blurRad="38100" dist="38100" dir="2700000" algn="tl">
                    <a:srgbClr val="000000"/>
                  </a:outerShdw>
                </a:effectLst>
                <a:latin typeface="Tahoma"/>
              </a:rPr>
              <a:t>метограммы</a:t>
            </a:r>
            <a:r>
              <a:rPr lang="ru-RU" sz="3600" i="1" kern="0" dirty="0">
                <a:solidFill>
                  <a:srgbClr val="6600FF"/>
                </a:solidFill>
                <a:effectLst>
                  <a:outerShdw blurRad="38100" dist="38100" dir="2700000" algn="tl">
                    <a:srgbClr val="000000"/>
                  </a:outerShdw>
                </a:effectLst>
                <a:latin typeface="Tahoma"/>
              </a:rPr>
              <a:t>, ребусы, кроссворды и т.д.</a:t>
            </a:r>
          </a:p>
          <a:p>
            <a:pPr marL="0" indent="0">
              <a:buNone/>
            </a:pPr>
            <a:r>
              <a:rPr lang="ru-RU" u="sng" dirty="0" smtClean="0"/>
              <a:t>                 </a:t>
            </a:r>
          </a:p>
        </p:txBody>
      </p:sp>
    </p:spTree>
    <p:extLst>
      <p:ext uri="{BB962C8B-B14F-4D97-AF65-F5344CB8AC3E}">
        <p14:creationId xmlns:p14="http://schemas.microsoft.com/office/powerpoint/2010/main" val="2573096111"/>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5201" y="0"/>
            <a:ext cx="6589199" cy="2852936"/>
          </a:xfrm>
        </p:spPr>
        <p:txBody>
          <a:bodyPr>
            <a:normAutofit fontScale="90000"/>
          </a:bodyPr>
          <a:lstStyle/>
          <a:p>
            <a:r>
              <a:rPr lang="ru-RU" sz="3200" b="1" i="1" kern="0" dirty="0">
                <a:solidFill>
                  <a:srgbClr val="CC00CC"/>
                </a:solidFill>
                <a:effectLst>
                  <a:outerShdw blurRad="38100" dist="38100" dir="2700000" algn="tl">
                    <a:srgbClr val="000000"/>
                  </a:outerShdw>
                </a:effectLst>
                <a:latin typeface="Tahoma"/>
              </a:rPr>
              <a:t>25 кружочков разместили по диагоналям и осям квадратов. Впишите в кружочки все целые числа от 1 до 25 так, чтобы сумма каждых семи чисел, стоящих на диагонали квадратов или на оси симметрии, была одна и та же.</a:t>
            </a:r>
            <a:endParaRPr lang="ru-RU" dirty="0"/>
          </a:p>
        </p:txBody>
      </p:sp>
      <p:sp>
        <p:nvSpPr>
          <p:cNvPr id="3" name="Объект 2"/>
          <p:cNvSpPr>
            <a:spLocks noGrp="1"/>
          </p:cNvSpPr>
          <p:nvPr>
            <p:ph idx="1"/>
          </p:nvPr>
        </p:nvSpPr>
        <p:spPr>
          <a:xfrm>
            <a:off x="2192253" y="-747464"/>
            <a:ext cx="6591985" cy="3777622"/>
          </a:xfrm>
        </p:spPr>
        <p:txBody>
          <a:bodyPr/>
          <a:lstStyle/>
          <a:p>
            <a:endParaRPr lang="ru-RU" dirty="0"/>
          </a:p>
        </p:txBody>
      </p:sp>
      <p:pic>
        <p:nvPicPr>
          <p:cNvPr id="4" name="Picture 4" descr="Отсканировано 27"/>
          <p:cNvPicPr>
            <a:picLocks noChangeAspect="1" noChangeArrowheads="1"/>
          </p:cNvPicPr>
          <p:nvPr/>
        </p:nvPicPr>
        <p:blipFill>
          <a:blip r:embed="rId2"/>
          <a:srcRect/>
          <a:stretch>
            <a:fillRect/>
          </a:stretch>
        </p:blipFill>
        <p:spPr bwMode="auto">
          <a:xfrm>
            <a:off x="5863903" y="3611563"/>
            <a:ext cx="3309938" cy="3246437"/>
          </a:xfrm>
          <a:prstGeom prst="rect">
            <a:avLst/>
          </a:prstGeom>
          <a:noFill/>
          <a:ln w="9525">
            <a:noFill/>
            <a:miter lim="800000"/>
            <a:headEnd/>
            <a:tailEnd/>
          </a:ln>
        </p:spPr>
      </p:pic>
    </p:spTree>
    <p:extLst>
      <p:ext uri="{BB962C8B-B14F-4D97-AF65-F5344CB8AC3E}">
        <p14:creationId xmlns:p14="http://schemas.microsoft.com/office/powerpoint/2010/main" val="2863242531"/>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chemeClr val="tx1"/>
                </a:solidFill>
              </a:rPr>
              <a:t>Занимательные вопросы</a:t>
            </a:r>
            <a:endParaRPr lang="ru-RU" dirty="0"/>
          </a:p>
        </p:txBody>
      </p:sp>
      <p:sp>
        <p:nvSpPr>
          <p:cNvPr id="3" name="Объект 2"/>
          <p:cNvSpPr>
            <a:spLocks noGrp="1"/>
          </p:cNvSpPr>
          <p:nvPr>
            <p:ph idx="1"/>
          </p:nvPr>
        </p:nvSpPr>
        <p:spPr>
          <a:xfrm>
            <a:off x="1259633" y="1268760"/>
            <a:ext cx="7274768" cy="5040560"/>
          </a:xfrm>
        </p:spPr>
        <p:txBody>
          <a:bodyPr>
            <a:normAutofit fontScale="77500" lnSpcReduction="20000"/>
          </a:bodyPr>
          <a:lstStyle/>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Сколько ушей у трёх мышей?</a:t>
            </a:r>
          </a:p>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Сколько лап у двух медвежат?</a:t>
            </a:r>
          </a:p>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У семи братьев по одной сестре. Сколько всего сестёр?</a:t>
            </a:r>
          </a:p>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У бабушки Даши внучка Маша, кот Пушок и собака Дружок. Сколько всего внуков у бабушки?</a:t>
            </a:r>
          </a:p>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Над рекой летели птицы: голубь, щука, 2 синицы, 2 стрижа и 5 угрей. Сколько птиц? Ответь скорей!</a:t>
            </a:r>
          </a:p>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Горело 7 свечей. 2 свечи погасили, а остальные продолжали гореть. Сколько свечей осталось? (2, остальные сгорели).</a:t>
            </a:r>
          </a:p>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В корзине три яблока. Как поделить их между тремя детьми так, чтобы одно яблоко осталось в корзине? (Отдать одно яблоко вместе с корзиной).</a:t>
            </a:r>
          </a:p>
          <a:p>
            <a:pPr lvl="1">
              <a:buFont typeface="Arial" panose="020B0604020202020204" pitchFamily="34" charset="0"/>
              <a:buChar char="•"/>
            </a:pPr>
            <a:r>
              <a:rPr lang="ru-RU" sz="2300" b="1" dirty="0">
                <a:latin typeface="Times New Roman" panose="02020603050405020304" pitchFamily="18" charset="0"/>
                <a:cs typeface="Times New Roman" panose="02020603050405020304" pitchFamily="18" charset="0"/>
              </a:rPr>
              <a:t>На берёзе три толстых ветки, на каждой толстой ветке по три тоненьких веточки. На каждой тоненькой веточке по одному яблочку. Сколько всего яблок? (Нисколько – на берёзе яблоки не растут.)</a:t>
            </a:r>
          </a:p>
          <a:p>
            <a:endParaRPr lang="ru-RU" dirty="0"/>
          </a:p>
        </p:txBody>
      </p:sp>
    </p:spTree>
    <p:extLst>
      <p:ext uri="{BB962C8B-B14F-4D97-AF65-F5344CB8AC3E}">
        <p14:creationId xmlns:p14="http://schemas.microsoft.com/office/powerpoint/2010/main" val="1560031447"/>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3779912" y="836712"/>
            <a:ext cx="2444708" cy="640135"/>
          </a:xfrm>
          <a:prstGeom prst="rect">
            <a:avLst/>
          </a:prstGeom>
        </p:spPr>
      </p:pic>
      <p:sp>
        <p:nvSpPr>
          <p:cNvPr id="3" name="Объект 2"/>
          <p:cNvSpPr>
            <a:spLocks noGrp="1"/>
          </p:cNvSpPr>
          <p:nvPr>
            <p:ph idx="1"/>
          </p:nvPr>
        </p:nvSpPr>
        <p:spPr>
          <a:xfrm>
            <a:off x="1907704" y="1916832"/>
            <a:ext cx="6591985" cy="4607768"/>
          </a:xfrm>
        </p:spPr>
        <p:txBody>
          <a:bodyPr>
            <a:normAutofit fontScale="92500" lnSpcReduction="20000"/>
          </a:bodyPr>
          <a:lstStyle/>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На столе три стакана с ягодами. Вова съел один стакан ягод. Сколько стаканов осталось на столе? (Три)</a:t>
            </a:r>
          </a:p>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Шли двое, остановились, один у другого спрашивает: «Это черная?». – «Нет, это красная». – «А почему она белая?» – «Потому, что зеленая». О чем они вели разговор? (О смородине)</a:t>
            </a:r>
          </a:p>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На столе лежат два апельсина и четыре банана. Сколько овощей на столе? (Нисколько)</a:t>
            </a:r>
          </a:p>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На груше росло десять груш, а на иве на две груши меньше. Сколько груш росло на иве? (Нисколько)</a:t>
            </a:r>
          </a:p>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На какое дерево сядет воробей после дождя? (На мокрое)</a:t>
            </a:r>
          </a:p>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Чего больше в квартире: стульев или мебели? (Мебели)</a:t>
            </a:r>
          </a:p>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Ты да я да мы с тобой. Сколько нас всего? (Два)</a:t>
            </a:r>
          </a:p>
          <a:p>
            <a:pPr marL="640080" lvl="1" indent="-246888" defTabSz="914400">
              <a:lnSpc>
                <a:spcPct val="120000"/>
              </a:lnSpc>
              <a:spcBef>
                <a:spcPct val="20000"/>
              </a:spcBef>
              <a:buClr>
                <a:srgbClr val="C00000"/>
              </a:buClr>
              <a:buSzPct val="85000"/>
              <a:buFont typeface="Wingdings 2"/>
              <a:buChar char=""/>
            </a:pPr>
            <a:r>
              <a:rPr lang="ru-RU" sz="1900" dirty="0">
                <a:solidFill>
                  <a:prstClr val="black"/>
                </a:solidFill>
                <a:latin typeface="Times New Roman" panose="02020603050405020304" pitchFamily="18" charset="0"/>
                <a:cs typeface="Times New Roman" panose="02020603050405020304" pitchFamily="18" charset="0"/>
              </a:rPr>
              <a:t>Как можно сорвать ветку, не спугнув на ней птичку? (Нельзя, улетит).</a:t>
            </a:r>
          </a:p>
          <a:p>
            <a:endParaRPr lang="ru-RU" dirty="0"/>
          </a:p>
        </p:txBody>
      </p:sp>
    </p:spTree>
    <p:extLst>
      <p:ext uri="{BB962C8B-B14F-4D97-AF65-F5344CB8AC3E}">
        <p14:creationId xmlns:p14="http://schemas.microsoft.com/office/powerpoint/2010/main" val="3985338877"/>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440378"/>
          </a:xfrm>
        </p:spPr>
        <p:txBody>
          <a:bodyPr>
            <a:normAutofit/>
          </a:bodyPr>
          <a:lstStyle/>
          <a:p>
            <a:pPr algn="r"/>
            <a:r>
              <a:rPr lang="ru-RU" sz="6600" b="1" i="1" dirty="0" smtClean="0">
                <a:latin typeface="Times New Roman" pitchFamily="18" charset="0"/>
                <a:cs typeface="Times New Roman" pitchFamily="18" charset="0"/>
              </a:rPr>
              <a:t>В каждом человеке – солнце, только дайте ему светить.</a:t>
            </a:r>
            <a:r>
              <a:rPr lang="ru-RU" b="1" i="1" dirty="0" smtClean="0">
                <a:latin typeface="Times New Roman" pitchFamily="18" charset="0"/>
                <a:cs typeface="Times New Roman" pitchFamily="18" charset="0"/>
              </a:rPr>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                                                                                        </a:t>
            </a:r>
            <a:r>
              <a:rPr lang="ru-RU" sz="3200" b="1" i="1" dirty="0" smtClean="0">
                <a:latin typeface="Times New Roman" pitchFamily="18" charset="0"/>
                <a:cs typeface="Times New Roman" pitchFamily="18" charset="0"/>
              </a:rPr>
              <a:t>Сократ</a:t>
            </a:r>
            <a:endParaRPr lang="ru-RU" sz="3200" dirty="0"/>
          </a:p>
        </p:txBody>
      </p:sp>
      <p:pic>
        <p:nvPicPr>
          <p:cNvPr id="3" name="Рисунок 2" descr="i (1).jpg"/>
          <p:cNvPicPr>
            <a:picLocks noChangeAspect="1"/>
          </p:cNvPicPr>
          <p:nvPr/>
        </p:nvPicPr>
        <p:blipFill>
          <a:blip r:embed="rId2"/>
          <a:stretch>
            <a:fillRect/>
          </a:stretch>
        </p:blipFill>
        <p:spPr>
          <a:xfrm>
            <a:off x="571472" y="4143380"/>
            <a:ext cx="3929091" cy="2405565"/>
          </a:xfrm>
          <a:prstGeom prst="rect">
            <a:avLst/>
          </a:prstGeom>
        </p:spPr>
      </p:pic>
    </p:spTree>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1433</TotalTime>
  <Words>1079</Words>
  <Application>Microsoft Office PowerPoint</Application>
  <PresentationFormat>Экран (4:3)</PresentationFormat>
  <Paragraphs>115</Paragraphs>
  <Slides>23</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23</vt:i4>
      </vt:variant>
    </vt:vector>
  </HeadingPairs>
  <TitlesOfParts>
    <vt:vector size="33" baseType="lpstr">
      <vt:lpstr>Arial</vt:lpstr>
      <vt:lpstr>Calibri</vt:lpstr>
      <vt:lpstr>Century Gothic</vt:lpstr>
      <vt:lpstr>Constantia</vt:lpstr>
      <vt:lpstr>Symbol</vt:lpstr>
      <vt:lpstr>Tahoma</vt:lpstr>
      <vt:lpstr>Times New Roman</vt:lpstr>
      <vt:lpstr>Wingdings 2</vt:lpstr>
      <vt:lpstr>Wingdings 3</vt:lpstr>
      <vt:lpstr>Легкий дым</vt:lpstr>
      <vt:lpstr>Работа с одарёнными детьми на уроках математики.</vt:lpstr>
      <vt:lpstr>В душе каждого ребенка есть невидимые струны. Если тронуть их умелой рукой, они красиво зазвучат А.Сухомлинский</vt:lpstr>
      <vt:lpstr>Презентация PowerPoint</vt:lpstr>
      <vt:lpstr>Система работа с одаренными детьми</vt:lpstr>
      <vt:lpstr>Признаки наличия математических способностей</vt:lpstr>
      <vt:lpstr>Рекомендации учителям в работе с одаренными детьми</vt:lpstr>
      <vt:lpstr>Рекомендации учителям в работе с одаренными детьми</vt:lpstr>
      <vt:lpstr>            Цель работы              с одарёнными детьми </vt:lpstr>
      <vt:lpstr>Презентация PowerPoint</vt:lpstr>
      <vt:lpstr>Нестандартные задачи для одаренных детей</vt:lpstr>
      <vt:lpstr>Презентация PowerPoint</vt:lpstr>
      <vt:lpstr>Презентация PowerPoint</vt:lpstr>
      <vt:lpstr>Методы и формы работы с одаренными учащимися на уроках математики</vt:lpstr>
      <vt:lpstr>Формы дифференциации обучения одаренных детей</vt:lpstr>
      <vt:lpstr>Формы внеурочной работы с одаренными учащимися: </vt:lpstr>
      <vt:lpstr>Поощрение одаренных детей</vt:lpstr>
      <vt:lpstr>Презентация PowerPoint</vt:lpstr>
      <vt:lpstr>Переложить 1 палочку так, чтобы домик был перевернут в другую сторону.</vt:lpstr>
      <vt:lpstr>Одинаковыми буквами обозначены одинаковые цифры, разными-разные цифры. Восстановите цифровую запись примера:   МАША +КЛАША   СЕСТРЫ</vt:lpstr>
      <vt:lpstr>25 кружочков разместили по диагоналям и осям квадратов. Впишите в кружочки все целые числа от 1 до 25 так, чтобы сумма каждых семи чисел, стоящих на диагонали квадратов или на оси симметрии, была одна и та же.</vt:lpstr>
      <vt:lpstr>Занимательные вопросы</vt:lpstr>
      <vt:lpstr>Презентация PowerPoint</vt:lpstr>
      <vt:lpstr>В каждом человеке – солнце, только дайте ему светить.                                                                                         Сократ</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МОУ ИРМО «Уриковская средняя общеобразовательная школа»  Организация работы с одарёнными детьми</dc:title>
  <dc:creator>Admin</dc:creator>
  <cp:lastModifiedBy>Пользователь</cp:lastModifiedBy>
  <cp:revision>146</cp:revision>
  <dcterms:created xsi:type="dcterms:W3CDTF">2012-10-09T10:10:01Z</dcterms:created>
  <dcterms:modified xsi:type="dcterms:W3CDTF">2019-03-26T18:04:35Z</dcterms:modified>
</cp:coreProperties>
</file>