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0" r:id="rId5"/>
    <p:sldId id="261" r:id="rId6"/>
    <p:sldId id="262" r:id="rId7"/>
    <p:sldId id="263" r:id="rId8"/>
    <p:sldId id="259" r:id="rId9"/>
    <p:sldId id="265" r:id="rId10"/>
    <p:sldId id="264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899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618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0449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54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06445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9673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431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107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518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427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600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33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673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799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713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13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86550B-14F0-44B6-BAE1-35A87D61C144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653B1BC-2EFE-4CA2-A41C-AEB82FDE1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489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63345" y="897391"/>
            <a:ext cx="3800104" cy="23876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ОТРЯД ГРЫЗУНЫ</a:t>
            </a:r>
            <a:br>
              <a:rPr lang="ru-RU" sz="4400" dirty="0" smtClean="0">
                <a:solidFill>
                  <a:srgbClr val="002060"/>
                </a:solidFill>
              </a:rPr>
            </a:b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28364" y="4792498"/>
            <a:ext cx="2723408" cy="165576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ПОПОВА С.Г.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Учитель биологии МБОУ </a:t>
            </a:r>
            <a:r>
              <a:rPr lang="ru-RU" dirty="0" err="1" smtClean="0">
                <a:solidFill>
                  <a:srgbClr val="002060"/>
                </a:solidFill>
              </a:rPr>
              <a:t>Дубовкая</a:t>
            </a:r>
            <a:r>
              <a:rPr lang="ru-RU" dirty="0" smtClean="0">
                <a:solidFill>
                  <a:srgbClr val="002060"/>
                </a:solidFill>
              </a:rPr>
              <a:t> СШ № </a:t>
            </a:r>
            <a:r>
              <a:rPr lang="ru-RU" dirty="0" smtClean="0">
                <a:solidFill>
                  <a:srgbClr val="002060"/>
                </a:solidFill>
              </a:rPr>
              <a:t>1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Им. </a:t>
            </a:r>
            <a:r>
              <a:rPr lang="ru-RU" dirty="0" err="1" smtClean="0">
                <a:solidFill>
                  <a:srgbClr val="002060"/>
                </a:solidFill>
              </a:rPr>
              <a:t>М.Ф.Потапова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7" y="335437"/>
            <a:ext cx="7865477" cy="589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2421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88" y="1232202"/>
            <a:ext cx="5635530" cy="4226648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14488" y="367809"/>
            <a:ext cx="4185623" cy="576262"/>
          </a:xfrm>
        </p:spPr>
        <p:txBody>
          <a:bodyPr/>
          <a:lstStyle/>
          <a:p>
            <a:r>
              <a:rPr lang="ru-RU" dirty="0" smtClean="0"/>
              <a:t>АГУТИ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7582201" y="944071"/>
            <a:ext cx="4185618" cy="576262"/>
          </a:xfrm>
        </p:spPr>
        <p:txBody>
          <a:bodyPr/>
          <a:lstStyle/>
          <a:p>
            <a:r>
              <a:rPr lang="ru-RU" sz="3600" dirty="0" smtClean="0"/>
              <a:t>дикобраз</a:t>
            </a:r>
            <a:endParaRPr lang="ru-RU" sz="3600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633" y="2185060"/>
            <a:ext cx="5000254" cy="3800193"/>
          </a:xfrm>
        </p:spPr>
      </p:pic>
    </p:spTree>
    <p:extLst>
      <p:ext uri="{BB962C8B-B14F-4D97-AF65-F5344CB8AC3E}">
        <p14:creationId xmlns:p14="http://schemas.microsoft.com/office/powerpoint/2010/main" val="778168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788" y="581565"/>
            <a:ext cx="4185623" cy="576262"/>
          </a:xfrm>
        </p:spPr>
        <p:txBody>
          <a:bodyPr/>
          <a:lstStyle/>
          <a:p>
            <a:r>
              <a:rPr lang="ru-RU" dirty="0" smtClean="0"/>
              <a:t>СОНИ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88" y="2149434"/>
            <a:ext cx="5718057" cy="360692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181192" y="581565"/>
            <a:ext cx="4185618" cy="576262"/>
          </a:xfrm>
        </p:spPr>
        <p:txBody>
          <a:bodyPr/>
          <a:lstStyle/>
          <a:p>
            <a:r>
              <a:rPr lang="ru-RU" dirty="0" smtClean="0"/>
              <a:t>ПАКИ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617" y="1659735"/>
            <a:ext cx="4826768" cy="3217845"/>
          </a:xfrm>
        </p:spPr>
      </p:pic>
    </p:spTree>
    <p:extLst>
      <p:ext uri="{BB962C8B-B14F-4D97-AF65-F5344CB8AC3E}">
        <p14:creationId xmlns:p14="http://schemas.microsoft.com/office/powerpoint/2010/main" val="2667072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54" y="216044"/>
            <a:ext cx="5238750" cy="32670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671" y="372464"/>
            <a:ext cx="4184073" cy="313805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9" r="11251"/>
          <a:stretch/>
        </p:blipFill>
        <p:spPr>
          <a:xfrm>
            <a:off x="2844138" y="3304989"/>
            <a:ext cx="4643252" cy="33644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976" y="3727924"/>
            <a:ext cx="4208814" cy="294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733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Актуализация знаний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207" y="1578699"/>
            <a:ext cx="9594822" cy="45370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*</a:t>
            </a:r>
            <a:r>
              <a:rPr lang="ru-RU" sz="3200" dirty="0" smtClean="0"/>
              <a:t>Назовите отличительные черты млекопитающих</a:t>
            </a:r>
          </a:p>
          <a:p>
            <a:pPr marL="0" indent="0">
              <a:buNone/>
            </a:pPr>
            <a:r>
              <a:rPr lang="ru-RU" sz="3200" dirty="0" smtClean="0"/>
              <a:t>*Кто такие </a:t>
            </a:r>
            <a:r>
              <a:rPr lang="ru-RU" sz="3200" dirty="0" err="1" smtClean="0"/>
              <a:t>первозвери</a:t>
            </a:r>
            <a:r>
              <a:rPr lang="ru-RU" sz="3200" dirty="0" smtClean="0"/>
              <a:t>? Почему так называются?</a:t>
            </a:r>
          </a:p>
          <a:p>
            <a:pPr marL="0" indent="0">
              <a:buNone/>
            </a:pPr>
            <a:r>
              <a:rPr lang="ru-RU" sz="3200" dirty="0" smtClean="0"/>
              <a:t>*Перечислите особенности строения сумчатых</a:t>
            </a:r>
          </a:p>
          <a:p>
            <a:pPr marL="0" indent="0">
              <a:buNone/>
            </a:pPr>
            <a:r>
              <a:rPr lang="ru-RU" sz="3200" dirty="0" smtClean="0"/>
              <a:t>*Почему млекопитающие занимают господствующее положение на    Земле?</a:t>
            </a:r>
          </a:p>
          <a:p>
            <a:pPr marL="0" indent="0">
              <a:buNone/>
            </a:pPr>
            <a:r>
              <a:rPr lang="ru-RU" sz="3200" dirty="0" smtClean="0"/>
              <a:t>*Какой признак лежит в основе деления класса на подклассы? Отряды?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31886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Отряд грызуны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53787"/>
            <a:ext cx="7611644" cy="4687575"/>
          </a:xfrm>
        </p:spPr>
        <p:txBody>
          <a:bodyPr>
            <a:noAutofit/>
          </a:bodyPr>
          <a:lstStyle/>
          <a:p>
            <a:r>
              <a:rPr lang="ru-RU" sz="3600" dirty="0"/>
              <a:t>Грызуны широко распространены во всем мире и составляют около 40% (примерно 2800 видов) всех </a:t>
            </a:r>
            <a:r>
              <a:rPr lang="ru-RU" sz="3600" dirty="0" smtClean="0"/>
              <a:t>млекопитающих</a:t>
            </a:r>
            <a:r>
              <a:rPr lang="ru-RU" sz="3600" dirty="0"/>
              <a:t>, живущих в настоящее время на земле. </a:t>
            </a:r>
            <a:endParaRPr lang="ru-RU" sz="3600" dirty="0" smtClean="0"/>
          </a:p>
          <a:p>
            <a:r>
              <a:rPr lang="ru-RU" sz="3600" dirty="0" smtClean="0"/>
              <a:t>Размеры: мелкие </a:t>
            </a:r>
            <a:r>
              <a:rPr lang="ru-RU" sz="3600" dirty="0"/>
              <a:t>и </a:t>
            </a:r>
            <a:r>
              <a:rPr lang="ru-RU" sz="3600" dirty="0" smtClean="0"/>
              <a:t>средние : </a:t>
            </a:r>
            <a:r>
              <a:rPr lang="ru-RU" sz="3600" dirty="0"/>
              <a:t>от 5 см (некоторые мыши) до метра и боль­ше (</a:t>
            </a:r>
            <a:r>
              <a:rPr lang="ru-RU" sz="3600" dirty="0" err="1"/>
              <a:t>водосвинка</a:t>
            </a:r>
            <a:r>
              <a:rPr lang="ru-RU" sz="3600" dirty="0"/>
              <a:t>). </a:t>
            </a:r>
            <a:endParaRPr lang="ru-RU" sz="3600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3" t="-524" r="10714" b="13789"/>
          <a:stretch/>
        </p:blipFill>
        <p:spPr>
          <a:xfrm>
            <a:off x="8288978" y="134420"/>
            <a:ext cx="3776351" cy="29845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131" y="4085112"/>
            <a:ext cx="3401692" cy="250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451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24603" y="1171241"/>
            <a:ext cx="2910444" cy="9530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Образ жизни: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9382" y="273132"/>
            <a:ext cx="7558601" cy="59038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/>
              <a:t>*Это наземные, древесные, полуводные и подземные животные. </a:t>
            </a:r>
          </a:p>
          <a:p>
            <a:pPr marL="0" indent="0">
              <a:buNone/>
            </a:pPr>
            <a:r>
              <a:rPr lang="ru-RU" sz="3200" dirty="0" smtClean="0"/>
              <a:t>*Способ пере5движения:</a:t>
            </a:r>
          </a:p>
          <a:p>
            <a:pPr marL="0" indent="0">
              <a:buNone/>
            </a:pPr>
            <a:r>
              <a:rPr lang="ru-RU" sz="3200" dirty="0" smtClean="0"/>
              <a:t>-бегают (мыши)</a:t>
            </a:r>
          </a:p>
          <a:p>
            <a:pPr marL="0" indent="0">
              <a:buNone/>
            </a:pPr>
            <a:r>
              <a:rPr lang="ru-RU" sz="3200" dirty="0" smtClean="0"/>
              <a:t>-прыгают (тушканчики)</a:t>
            </a:r>
          </a:p>
          <a:p>
            <a:pPr marL="0" indent="0">
              <a:buNone/>
            </a:pPr>
            <a:r>
              <a:rPr lang="ru-RU" sz="3200" dirty="0"/>
              <a:t>-</a:t>
            </a:r>
            <a:r>
              <a:rPr lang="ru-RU" sz="3200" dirty="0" smtClean="0"/>
              <a:t>лазают (белка)</a:t>
            </a:r>
          </a:p>
          <a:p>
            <a:pPr marL="0" indent="0">
              <a:buNone/>
            </a:pPr>
            <a:r>
              <a:rPr lang="ru-RU" sz="3200" dirty="0" smtClean="0"/>
              <a:t>- плавают (бобры, ондатры). </a:t>
            </a:r>
          </a:p>
          <a:p>
            <a:pPr marL="0" indent="0">
              <a:buNone/>
            </a:pPr>
            <a:r>
              <a:rPr lang="ru-RU" sz="3200" dirty="0" smtClean="0"/>
              <a:t>* У большинства грызунов есть норки, куда они прячутся при малейшей опасности.</a:t>
            </a:r>
          </a:p>
          <a:p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6457" y="2183654"/>
            <a:ext cx="4479019" cy="448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50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97039" y="237505"/>
            <a:ext cx="6194961" cy="2113811"/>
          </a:xfrm>
        </p:spPr>
        <p:txBody>
          <a:bodyPr>
            <a:noAutofit/>
          </a:bodyPr>
          <a:lstStyle/>
          <a:p>
            <a:r>
              <a:rPr lang="ru-RU" sz="2400" dirty="0" smtClean="0"/>
              <a:t>Для большинства характерна высокая плодовитость: несколько (до 6-пометов в год с большим количеством (до 8-15) детенышей в каждом. </a:t>
            </a:r>
          </a:p>
          <a:p>
            <a:r>
              <a:rPr lang="ru-RU" sz="2400" dirty="0" smtClean="0"/>
              <a:t>У некоторых видов - рождение детенышей раз в году (1-2). Многим свойственно раннее половое созревание - на 2-м - 3-м месяце жизни. 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082" y="3954656"/>
            <a:ext cx="4275117" cy="27456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31" y="3604160"/>
            <a:ext cx="4835621" cy="32237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31" y="237505"/>
            <a:ext cx="4488873" cy="336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525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0048" y="400751"/>
            <a:ext cx="9999022" cy="584901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Почему их так назвали: ГРЫЗУНЫ?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506" y="1365663"/>
            <a:ext cx="7184573" cy="4180114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Резцы не имеют корней и растут в течение всей жизни животного. Эмаль покрывает только переднюю часть резцов. Такое расположение твердой эмали спереди, а мягкого дентина сзади обусловливает возможность постоянного самозатачивания резцов, поэтому их грызущая поверхность всегда очень острая, </a:t>
            </a:r>
            <a:r>
              <a:rPr lang="ru-RU" sz="2800" dirty="0" err="1" smtClean="0">
                <a:solidFill>
                  <a:schemeClr val="tx1"/>
                </a:solidFill>
              </a:rPr>
              <a:t>долотовидная</a:t>
            </a:r>
            <a:r>
              <a:rPr lang="ru-RU" sz="2800" dirty="0" smtClean="0">
                <a:solidFill>
                  <a:schemeClr val="tx1"/>
                </a:solidFill>
              </a:rPr>
              <a:t>, скошенная назад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Клыков нет.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8" r="16292"/>
          <a:stretch/>
        </p:blipFill>
        <p:spPr>
          <a:xfrm>
            <a:off x="7315201" y="2613007"/>
            <a:ext cx="4536374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739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349" y="324211"/>
            <a:ext cx="9525000" cy="4029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8317" y="3160673"/>
            <a:ext cx="4835807" cy="3210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706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606697" cy="13208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Отряд грызунов объединяет около 30 семейств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77334" y="1496291"/>
            <a:ext cx="8596668" cy="4545071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Беличьи</a:t>
            </a:r>
          </a:p>
          <a:p>
            <a:r>
              <a:rPr lang="ru-RU" sz="2800" dirty="0" smtClean="0"/>
              <a:t>Мышиные </a:t>
            </a:r>
          </a:p>
          <a:p>
            <a:r>
              <a:rPr lang="ru-RU" sz="2800" dirty="0" smtClean="0"/>
              <a:t>Бобровые</a:t>
            </a:r>
          </a:p>
          <a:p>
            <a:r>
              <a:rPr lang="ru-RU" sz="2800" dirty="0" err="1" smtClean="0"/>
              <a:t>Дикообразовые</a:t>
            </a:r>
            <a:endParaRPr lang="ru-RU" sz="2800" dirty="0" smtClean="0"/>
          </a:p>
          <a:p>
            <a:r>
              <a:rPr lang="ru-RU" sz="2800" dirty="0" smtClean="0"/>
              <a:t>Нутриевые</a:t>
            </a:r>
          </a:p>
          <a:p>
            <a:r>
              <a:rPr lang="ru-RU" sz="2800" dirty="0" smtClean="0"/>
              <a:t>Тушканчиковые</a:t>
            </a:r>
          </a:p>
          <a:p>
            <a:r>
              <a:rPr lang="ru-RU" sz="2800" dirty="0" err="1" smtClean="0"/>
              <a:t>Соневые</a:t>
            </a:r>
            <a:endParaRPr lang="ru-RU" sz="2800" dirty="0" smtClean="0"/>
          </a:p>
          <a:p>
            <a:r>
              <a:rPr lang="ru-RU" sz="2800" dirty="0" smtClean="0"/>
              <a:t>Паковые</a:t>
            </a:r>
          </a:p>
          <a:p>
            <a:r>
              <a:rPr lang="ru-RU" sz="2800" dirty="0" err="1" smtClean="0"/>
              <a:t>Агутиевые</a:t>
            </a:r>
            <a:endParaRPr lang="ru-RU" sz="2800" dirty="0" smtClean="0"/>
          </a:p>
          <a:p>
            <a:endParaRPr lang="ru-RU" sz="2800" dirty="0" smtClean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2614" y="1496291"/>
            <a:ext cx="7739424" cy="495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402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3143" y="1443841"/>
            <a:ext cx="10034649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sz="2400" dirty="0" smtClean="0"/>
              <a:t>В природе играют важную роль в жизни тундр, лесов, степей и пустынь: в почвообразовании, развитии растительности, в питании самых разных животных</a:t>
            </a:r>
            <a:r>
              <a:rPr lang="ru-RU" dirty="0" smtClean="0"/>
              <a:t>.</a:t>
            </a:r>
          </a:p>
          <a:p>
            <a:pPr lvl="1" algn="just"/>
            <a:endParaRPr lang="ru-RU" dirty="0" smtClean="0"/>
          </a:p>
          <a:p>
            <a:pPr lvl="1" algn="just"/>
            <a:r>
              <a:rPr lang="ru-RU" sz="2400" dirty="0" smtClean="0"/>
              <a:t>В жизни человека</a:t>
            </a:r>
          </a:p>
          <a:p>
            <a:pPr lvl="1" algn="just"/>
            <a:r>
              <a:rPr lang="ru-RU" sz="2400" dirty="0" smtClean="0"/>
              <a:t>Многие грызуны являются переносчиками опасных для человека заболеваний (лептоспироз, чума, туляремия и т.д.). Именно поэтому диких грызунов так опасно брать в руки. </a:t>
            </a:r>
          </a:p>
          <a:p>
            <a:pPr lvl="1" algn="just"/>
            <a:r>
              <a:rPr lang="ru-RU" sz="2400" dirty="0" smtClean="0"/>
              <a:t>Белки, сурки, бобры, ондатра — ценные пушные звери, как и разводимая в неволе нутрия. </a:t>
            </a:r>
          </a:p>
          <a:p>
            <a:pPr lvl="1" algn="just"/>
            <a:r>
              <a:rPr lang="ru-RU" sz="2400" dirty="0" smtClean="0"/>
              <a:t>Многие грызуны — лабораторные животные.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7334" y="225631"/>
            <a:ext cx="8596668" cy="1104405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ЗНАЧЕНИЕ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333855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89</TotalTime>
  <Words>338</Words>
  <Application>Microsoft Office PowerPoint</Application>
  <PresentationFormat>Широкоэкранный</PresentationFormat>
  <Paragraphs>47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Trebuchet MS</vt:lpstr>
      <vt:lpstr>Wingdings 3</vt:lpstr>
      <vt:lpstr>Грань</vt:lpstr>
      <vt:lpstr>ОТРЯД ГРЫЗУНЫ </vt:lpstr>
      <vt:lpstr>Актуализация знаний</vt:lpstr>
      <vt:lpstr>Отряд грызуны</vt:lpstr>
      <vt:lpstr>Образ жизни:</vt:lpstr>
      <vt:lpstr>Презентация PowerPoint</vt:lpstr>
      <vt:lpstr>Почему их так назвали: ГРЫЗУНЫ?</vt:lpstr>
      <vt:lpstr>Презентация PowerPoint</vt:lpstr>
      <vt:lpstr>Отряд грызунов объединяет около 30 семейств </vt:lpstr>
      <vt:lpstr>ЗНАЧЕНИЕ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ОТРЯДЫ МЛЕКОПИТАЮЩИХ : грызуны и зайцеобразные </dc:title>
  <dc:creator>SLICK</dc:creator>
  <cp:lastModifiedBy>Родители</cp:lastModifiedBy>
  <cp:revision>11</cp:revision>
  <dcterms:created xsi:type="dcterms:W3CDTF">2017-01-08T12:26:49Z</dcterms:created>
  <dcterms:modified xsi:type="dcterms:W3CDTF">2022-03-09T15:31:27Z</dcterms:modified>
</cp:coreProperties>
</file>