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33"/>
  </p:notesMasterIdLst>
  <p:sldIdLst>
    <p:sldId id="257" r:id="rId2"/>
    <p:sldId id="287" r:id="rId3"/>
    <p:sldId id="316" r:id="rId4"/>
    <p:sldId id="317" r:id="rId5"/>
    <p:sldId id="318" r:id="rId6"/>
    <p:sldId id="319" r:id="rId7"/>
    <p:sldId id="320" r:id="rId8"/>
    <p:sldId id="325" r:id="rId9"/>
    <p:sldId id="324" r:id="rId10"/>
    <p:sldId id="322" r:id="rId11"/>
    <p:sldId id="323" r:id="rId12"/>
    <p:sldId id="326" r:id="rId13"/>
    <p:sldId id="327" r:id="rId14"/>
    <p:sldId id="328" r:id="rId15"/>
    <p:sldId id="329" r:id="rId16"/>
    <p:sldId id="330" r:id="rId17"/>
    <p:sldId id="331" r:id="rId18"/>
    <p:sldId id="272" r:id="rId19"/>
    <p:sldId id="273" r:id="rId20"/>
    <p:sldId id="271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3" r:id="rId29"/>
    <p:sldId id="285" r:id="rId30"/>
    <p:sldId id="332" r:id="rId31"/>
    <p:sldId id="263" r:id="rId32"/>
  </p:sldIdLst>
  <p:sldSz cx="10190163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0F0"/>
    <a:srgbClr val="0918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450" y="-72"/>
      </p:cViewPr>
      <p:guideLst>
        <p:guide orient="horz" pos="2160"/>
        <p:guide pos="321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249BCC7-1B03-49B6-9348-C4F3B7375306}" type="datetimeFigureOut">
              <a:rPr lang="ru-RU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82650" y="685800"/>
            <a:ext cx="5092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654190F-98C8-4553-AE46-EEB9E18E67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2"/>
          <p:cNvGrpSpPr>
            <a:grpSpLocks/>
          </p:cNvGrpSpPr>
          <p:nvPr/>
        </p:nvGrpSpPr>
        <p:grpSpPr bwMode="auto">
          <a:xfrm>
            <a:off x="0" y="0"/>
            <a:ext cx="10207625" cy="6870700"/>
            <a:chOff x="0" y="0"/>
            <a:chExt cx="5770" cy="4328"/>
          </a:xfrm>
        </p:grpSpPr>
        <p:sp>
          <p:nvSpPr>
            <p:cNvPr id="7475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475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475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grpSp>
          <p:nvGrpSpPr>
            <p:cNvPr id="74758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74759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74760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74761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74762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763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74764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4765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4766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4767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4768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4769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74770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1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2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3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4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5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6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77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7477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7477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8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479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74798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799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0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1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2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3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4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5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6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4807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808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ru-RU"/>
            </a:p>
          </p:txBody>
        </p:sp>
      </p:grpSp>
      <p:sp>
        <p:nvSpPr>
          <p:cNvPr id="74809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763588" y="1370013"/>
            <a:ext cx="7762875" cy="20574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4810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924050" y="3886200"/>
            <a:ext cx="62865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4811" name="Rectangle 5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FB40BDDA-9779-4FC6-A9BC-F70D062B5999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74812" name="Rectangle 6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4813" name="Rectangle 6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BD6A418-E675-4405-8183-F016DD6F61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473212-C42C-431C-9EAE-8D4055D07564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B0E2C-7662-4197-9CFB-751A59C5B0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863" y="4406900"/>
            <a:ext cx="8661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4863" y="2906713"/>
            <a:ext cx="8661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10FD5D-CA75-4AC3-850F-C9655D4CD8D8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DF3A5-4303-4726-A896-8F466C4583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93688" y="1598613"/>
            <a:ext cx="4038600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84688" y="1598613"/>
            <a:ext cx="4040187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608886-F219-45E4-9430-E5BB182DFA96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8B0ECE-B176-4AFE-BFCE-5A94C559D9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588" y="274638"/>
            <a:ext cx="917098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9588" y="1535113"/>
            <a:ext cx="45021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9588" y="2174875"/>
            <a:ext cx="45021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76838" y="1535113"/>
            <a:ext cx="45037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76838" y="2174875"/>
            <a:ext cx="45037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F5F93A-12E2-4E4E-AE63-092EEC9C3714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102FC-B217-4973-95CC-E958F01D88E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0D3C5B-83B1-43CD-B531-BEDB3DF32073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94B2E-633F-4AAB-89E7-C6508E88A6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F65AA2-FACF-41AB-BDEE-E98283657E90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5C995-09FD-4406-929A-CF4E10D0594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588" y="273050"/>
            <a:ext cx="33528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84625" y="273050"/>
            <a:ext cx="56959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9588" y="1435100"/>
            <a:ext cx="33528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EB3DC7-CAF5-4060-B918-CDF3798B2C49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BE0D4-D1C8-4315-AFF7-FC0972783D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7075" y="4800600"/>
            <a:ext cx="61150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97075" y="612775"/>
            <a:ext cx="61150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7075" y="5367338"/>
            <a:ext cx="61150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4A06FC-4C77-481D-96AC-2BFC7E7A7C25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77577-9DC8-49E9-BB67-4047448C30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8AB962-0B35-41EF-B91F-DDBB7B393FFE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11F4D-DE7F-42B4-AAE4-420BA0EF63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94463" y="227013"/>
            <a:ext cx="2082800" cy="58689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44475" y="227013"/>
            <a:ext cx="6097588" cy="58689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3B29D-4BB5-42A0-94A2-ABF3859EB9B9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218DA-5062-47BB-B483-7A21C1B0AC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30" name="Group 2"/>
          <p:cNvGrpSpPr>
            <a:grpSpLocks/>
          </p:cNvGrpSpPr>
          <p:nvPr/>
        </p:nvGrpSpPr>
        <p:grpSpPr bwMode="auto">
          <a:xfrm>
            <a:off x="0" y="0"/>
            <a:ext cx="10207625" cy="6870700"/>
            <a:chOff x="0" y="0"/>
            <a:chExt cx="5770" cy="4328"/>
          </a:xfrm>
        </p:grpSpPr>
        <p:sp>
          <p:nvSpPr>
            <p:cNvPr id="73731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3732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3733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grpSp>
          <p:nvGrpSpPr>
            <p:cNvPr id="73734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73735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73736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7373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7373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73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73740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3741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3742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3743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3744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73745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73746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47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48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49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0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1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2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3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73754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73755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6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7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8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59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0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1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2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3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4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5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6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7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8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69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70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71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72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73773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73774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75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76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77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78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79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80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81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82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73783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84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ru-RU"/>
            </a:p>
          </p:txBody>
        </p:sp>
      </p:grpSp>
      <p:sp>
        <p:nvSpPr>
          <p:cNvPr id="73785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44475" y="227013"/>
            <a:ext cx="83327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3786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3688" y="1598613"/>
            <a:ext cx="8231187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3787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36550" y="6242050"/>
            <a:ext cx="19859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64640120-2ABB-489E-BF23-DD68DE72E084}" type="datetimeFigureOut">
              <a:rPr lang="ru-RU"/>
              <a:pPr/>
              <a:t>22.12.2021</a:t>
            </a:fld>
            <a:endParaRPr lang="ru-RU"/>
          </a:p>
        </p:txBody>
      </p:sp>
      <p:sp>
        <p:nvSpPr>
          <p:cNvPr id="73788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16188" y="6248400"/>
            <a:ext cx="38512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/>
          </a:p>
        </p:txBody>
      </p:sp>
      <p:sp>
        <p:nvSpPr>
          <p:cNvPr id="73789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8913" y="6248400"/>
            <a:ext cx="19558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D1D9232-0DDB-4AB1-9E0D-A0A07400E40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voyrebenok.ru/images/presentation/school/b/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0" y="-1070"/>
            <a:ext cx="8473308" cy="5702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1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ru-RU" sz="3600">
                <a:solidFill>
                  <a:schemeClr val="tx1"/>
                </a:solidFill>
              </a:rPr>
              <a:t>Индивидуальное занятие</a:t>
            </a:r>
            <a:r>
              <a:rPr lang="ru-RU" sz="3600"/>
              <a:t> </a:t>
            </a:r>
            <a:r>
              <a:rPr lang="ru-RU" sz="3600">
                <a:solidFill>
                  <a:schemeClr val="tx1"/>
                </a:solidFill>
              </a:rPr>
              <a:t>по логопедии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idx="4294967295"/>
          </p:nvPr>
        </p:nvSpPr>
        <p:spPr>
          <a:xfrm>
            <a:off x="774700" y="1598613"/>
            <a:ext cx="7750175" cy="3414712"/>
          </a:xfrm>
        </p:spPr>
        <p:txBody>
          <a:bodyPr/>
          <a:lstStyle/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r>
              <a:rPr lang="ru-RU"/>
              <a:t>Тема: «Постановка звука</a:t>
            </a:r>
            <a:r>
              <a:rPr lang="en-US"/>
              <a:t> [</a:t>
            </a:r>
            <a:r>
              <a:rPr lang="ru-RU"/>
              <a:t>Л</a:t>
            </a:r>
            <a:r>
              <a:rPr lang="en-US"/>
              <a:t>]</a:t>
            </a:r>
            <a:r>
              <a:rPr lang="ru-RU"/>
              <a:t>»</a:t>
            </a:r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r>
              <a:rPr lang="ru-RU" sz="2000"/>
              <a:t>Подготовил: педагог дополнительного </a:t>
            </a:r>
          </a:p>
          <a:p>
            <a:pPr>
              <a:buFontTx/>
              <a:buNone/>
            </a:pPr>
            <a:r>
              <a:rPr lang="ru-RU" sz="2000"/>
              <a:t>образования МАОУ ДО ДД(Ю)Т г.Туймазы, </a:t>
            </a:r>
          </a:p>
          <a:p>
            <a:pPr>
              <a:buFontTx/>
              <a:buNone/>
            </a:pPr>
            <a:r>
              <a:rPr lang="ru-RU" sz="2000"/>
              <a:t>Гареева М.А.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/>
              <a:t>Цель и задачи занятия: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sz="2400">
                <a:solidFill>
                  <a:srgbClr val="FAF0F0"/>
                </a:solidFill>
              </a:rPr>
              <a:t>Цель занятия: постановка звука </a:t>
            </a:r>
            <a:r>
              <a:rPr lang="en-US" sz="2400">
                <a:solidFill>
                  <a:srgbClr val="FAF0F0"/>
                </a:solidFill>
              </a:rPr>
              <a:t>[</a:t>
            </a:r>
            <a:r>
              <a:rPr lang="ru-RU" sz="2400">
                <a:solidFill>
                  <a:srgbClr val="FAF0F0"/>
                </a:solidFill>
              </a:rPr>
              <a:t>Л</a:t>
            </a:r>
            <a:r>
              <a:rPr lang="en-US" sz="2400">
                <a:solidFill>
                  <a:srgbClr val="FAF0F0"/>
                </a:solidFill>
              </a:rPr>
              <a:t>]</a:t>
            </a:r>
            <a:r>
              <a:rPr lang="ru-RU" sz="2400">
                <a:solidFill>
                  <a:srgbClr val="FAF0F0"/>
                </a:solidFill>
              </a:rPr>
              <a:t>.</a:t>
            </a:r>
          </a:p>
          <a:p>
            <a:r>
              <a:rPr lang="ru-RU" sz="2400">
                <a:solidFill>
                  <a:srgbClr val="FAF0F0"/>
                </a:solidFill>
              </a:rPr>
              <a:t>Задачи:</a:t>
            </a:r>
          </a:p>
          <a:p>
            <a:r>
              <a:rPr lang="ru-RU" sz="2400">
                <a:solidFill>
                  <a:srgbClr val="FAF0F0"/>
                </a:solidFill>
              </a:rPr>
              <a:t>Формирование правильного  артикуляционного уклада для произнесения звука </a:t>
            </a:r>
            <a:r>
              <a:rPr lang="en-US" sz="2400">
                <a:solidFill>
                  <a:srgbClr val="FAF0F0"/>
                </a:solidFill>
              </a:rPr>
              <a:t>[</a:t>
            </a:r>
            <a:r>
              <a:rPr lang="ru-RU" sz="2400">
                <a:solidFill>
                  <a:srgbClr val="FAF0F0"/>
                </a:solidFill>
              </a:rPr>
              <a:t>Л</a:t>
            </a:r>
            <a:r>
              <a:rPr lang="en-US" sz="2400">
                <a:solidFill>
                  <a:srgbClr val="FAF0F0"/>
                </a:solidFill>
              </a:rPr>
              <a:t>]</a:t>
            </a:r>
            <a:r>
              <a:rPr lang="ru-RU" sz="2400">
                <a:solidFill>
                  <a:srgbClr val="FAF0F0"/>
                </a:solidFill>
              </a:rPr>
              <a:t>;</a:t>
            </a:r>
          </a:p>
          <a:p>
            <a:r>
              <a:rPr lang="ru-RU" sz="2400">
                <a:solidFill>
                  <a:srgbClr val="FAF0F0"/>
                </a:solidFill>
              </a:rPr>
              <a:t>Формирование направленной воздушной струи;</a:t>
            </a:r>
          </a:p>
          <a:p>
            <a:r>
              <a:rPr lang="ru-RU" sz="2400">
                <a:solidFill>
                  <a:srgbClr val="FAF0F0"/>
                </a:solidFill>
              </a:rPr>
              <a:t>Развитие речевой моторики;</a:t>
            </a:r>
          </a:p>
          <a:p>
            <a:r>
              <a:rPr lang="ru-RU" sz="2400">
                <a:solidFill>
                  <a:srgbClr val="FAF0F0"/>
                </a:solidFill>
              </a:rPr>
              <a:t>Развитие мелкой моторики;</a:t>
            </a:r>
          </a:p>
          <a:p>
            <a:r>
              <a:rPr lang="ru-RU" sz="2400">
                <a:solidFill>
                  <a:srgbClr val="FAF0F0"/>
                </a:solidFill>
              </a:rPr>
              <a:t>Воспитание интереса к занятиям через игровые приемы.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44475" y="227013"/>
            <a:ext cx="8332788" cy="681037"/>
          </a:xfrm>
        </p:spPr>
        <p:txBody>
          <a:bodyPr/>
          <a:lstStyle/>
          <a:p>
            <a:pPr algn="ctr"/>
            <a:r>
              <a:rPr lang="ru-RU" sz="3600"/>
              <a:t>Артикуляционная гимнастика</a:t>
            </a:r>
          </a:p>
        </p:txBody>
      </p:sp>
      <p:pic>
        <p:nvPicPr>
          <p:cNvPr id="7" name="Picture 2" descr="http://dg53.mycdn.me/image?t=0&amp;bid=816706216485&amp;id=816706216485&amp;plc=WEB&amp;tkn=*qy0XeKuCKDiDFRun8fBz0XdyN0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2545" y="1602770"/>
            <a:ext cx="6670847" cy="4489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2" descr="http://dg53.mycdn.me/image?t=0&amp;bid=816706215205&amp;id=816706215205&amp;plc=WEB&amp;tkn=*NnsvJ5QckBUrUcVoSmRzPdFOv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308" y="1602770"/>
            <a:ext cx="6663236" cy="4489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2" descr="http://dg53.mycdn.me/image?t=0&amp;bid=816706214437&amp;id=816706214437&amp;plc=WEB&amp;tkn=*zl8NSOThfqoRcSyC-YVpjoyLSg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716" y="1601727"/>
            <a:ext cx="6664506" cy="449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2" descr="http://dg53.mycdn.me/image?t=0&amp;bid=816706215717&amp;id=816706215717&amp;plc=WEB&amp;tkn=*sC_v6b7bKkXD5qDmKhJFbZvIH6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716" y="1601727"/>
            <a:ext cx="6664506" cy="449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2" descr="http://dg53.mycdn.me/image?t=0&amp;bid=816706214181&amp;id=816706214181&amp;plc=WEB&amp;tkn=*3E8b0R9YYe9A3HrPJ6p_DLzAE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308" y="1602770"/>
            <a:ext cx="6663236" cy="4489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2331209" y="-34925"/>
            <a:ext cx="374170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«ПАРУС»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50256" y="785814"/>
            <a:ext cx="82207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b="1">
                <a:solidFill>
                  <a:srgbClr val="002060"/>
                </a:solidFill>
                <a:latin typeface="Bookman Old Style" pitchFamily="18" charset="0"/>
              </a:rPr>
              <a:t>     </a:t>
            </a:r>
            <a:r>
              <a:rPr lang="ru-RU" sz="2000">
                <a:solidFill>
                  <a:srgbClr val="FAF0F0"/>
                </a:solidFill>
                <a:latin typeface="Bookman Old Style" pitchFamily="18" charset="0"/>
              </a:rPr>
              <a:t>Улыбнуться, широко открыть рот, кончик языка поднять и поставить за верхними зубами, крепко прижать Удерживать язык в таком положении на счёт до пяти.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ru-RU" sz="3200">
              <a:solidFill>
                <a:srgbClr val="FAF0F0"/>
              </a:solidFill>
              <a:latin typeface="Bookman Old Style" pitchFamily="18" charset="0"/>
            </a:endParaRPr>
          </a:p>
        </p:txBody>
      </p:sp>
      <p:sp>
        <p:nvSpPr>
          <p:cNvPr id="85001" name="Стрелка вправо 9"/>
          <p:cNvSpPr>
            <a:spLocks noChangeArrowheads="1"/>
          </p:cNvSpPr>
          <p:nvPr/>
        </p:nvSpPr>
        <p:spPr bwMode="auto">
          <a:xfrm>
            <a:off x="3343275" y="3500438"/>
            <a:ext cx="1284288" cy="431800"/>
          </a:xfrm>
          <a:prstGeom prst="rightArrow">
            <a:avLst>
              <a:gd name="adj1" fmla="val 50000"/>
              <a:gd name="adj2" fmla="val 5001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8" name="Picture 7" descr="__17139"/>
          <p:cNvPicPr>
            <a:picLocks noChangeAspect="1" noChangeArrowheads="1"/>
          </p:cNvPicPr>
          <p:nvPr/>
        </p:nvPicPr>
        <p:blipFill>
          <a:blip r:embed="rId2"/>
          <a:srcRect b="11752"/>
          <a:stretch>
            <a:fillRect/>
          </a:stretch>
        </p:blipFill>
        <p:spPr bwMode="auto">
          <a:xfrm>
            <a:off x="955299" y="1928802"/>
            <a:ext cx="7360673" cy="39272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5003" name="Picture 2" descr="C:\Users\Евросеть\Desktop\АРТ\парус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1050" y="1989138"/>
            <a:ext cx="3529013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08689" y="304801"/>
            <a:ext cx="5413562" cy="623870"/>
          </a:xfrm>
          <a:noFill/>
        </p:spPr>
        <p:txBody>
          <a:bodyPr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kern="1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КАЧЕЛИ</a:t>
            </a:r>
            <a:endParaRPr lang="ru-RU" sz="5400" b="1" kern="1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397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477838" y="4714875"/>
            <a:ext cx="8289925" cy="1843088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400"/>
              <a:t>    </a:t>
            </a:r>
            <a:r>
              <a:rPr lang="ru-RU" sz="2200">
                <a:solidFill>
                  <a:srgbClr val="FAF0F0"/>
                </a:solidFill>
                <a:latin typeface="Bookman Old Style" pitchFamily="18" charset="0"/>
              </a:rPr>
              <a:t>Улыбнуться, приоткрыть рот, положить широкий язык за нижние зубы и удерживать в таком положении под счет от 1-5. Потом поднять широкий язык за верхние зубы тоже с внутренней стороны, удерживать под счет от 1-5. Так поочередно менять положение языка 4-6 раз.</a:t>
            </a:r>
          </a:p>
          <a:p>
            <a:pPr algn="just">
              <a:buFont typeface="Wingdings 2" pitchFamily="18" charset="2"/>
              <a:buNone/>
            </a:pPr>
            <a:endParaRPr lang="ru-RU" sz="2400">
              <a:solidFill>
                <a:srgbClr val="FAF0F0"/>
              </a:solidFill>
              <a:latin typeface="Bookman Old Style" pitchFamily="18" charset="0"/>
            </a:endParaRPr>
          </a:p>
        </p:txBody>
      </p:sp>
      <p:pic>
        <p:nvPicPr>
          <p:cNvPr id="26628" name="Picture 2" descr="C:\Users\Евросеть\Desktop\АРТ\качели фот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16655" y="1112821"/>
            <a:ext cx="4060143" cy="3429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629" name="Picture 3" descr="C:\Users\Евросеть\Desktop\АРТ\чистим нижние зубк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336" y="1112821"/>
            <a:ext cx="3980532" cy="3441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11363" y="-34925"/>
            <a:ext cx="6926176" cy="909622"/>
          </a:xfrm>
          <a:noFill/>
        </p:spPr>
        <p:txBody>
          <a:bodyPr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kern="1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ИНДЮК</a:t>
            </a:r>
            <a:endParaRPr lang="ru-RU" sz="5400" b="1" kern="1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28675" name="Рисунок 4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6000" contrast="48000"/>
          </a:blip>
          <a:srcRect/>
          <a:stretch>
            <a:fillRect/>
          </a:stretch>
        </p:blipFill>
        <p:spPr>
          <a:xfrm>
            <a:off x="398020" y="1000109"/>
            <a:ext cx="3343637" cy="3136281"/>
          </a:xfrm>
          <a:effectLst>
            <a:softEdge rad="112500"/>
          </a:effectLst>
        </p:spPr>
      </p:pic>
      <p:sp>
        <p:nvSpPr>
          <p:cNvPr id="28676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98438" y="4292600"/>
            <a:ext cx="8496300" cy="2057400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 typeface="Wingdings 2" pitchFamily="18" charset="2"/>
              <a:buNone/>
            </a:pPr>
            <a:r>
              <a:rPr lang="ru-RU" sz="1900">
                <a:solidFill>
                  <a:srgbClr val="002060"/>
                </a:solidFill>
                <a:latin typeface="Bookman Old Style" pitchFamily="18" charset="0"/>
              </a:rPr>
              <a:t>     </a:t>
            </a:r>
            <a:r>
              <a:rPr lang="ru-RU" sz="2200">
                <a:solidFill>
                  <a:srgbClr val="FAF0F0"/>
                </a:solidFill>
                <a:latin typeface="Bookman Old Style" pitchFamily="18" charset="0"/>
              </a:rPr>
              <a:t>Приоткрыть рот, положить язык на верхнюю губу, производить движения передним краем языка по верхней губе вперед-назад, стараясь не отрывать язык от губы, как бы поглаживая ее. Сначала производить медленные движения, потом убыстрять темп и добавить голос, пока не послышатся звуки «бл-бл» (как индюк болбочет)</a:t>
            </a:r>
          </a:p>
          <a:p>
            <a:pPr>
              <a:lnSpc>
                <a:spcPct val="90000"/>
              </a:lnSpc>
            </a:pPr>
            <a:endParaRPr lang="ru-RU" sz="3000"/>
          </a:p>
        </p:txBody>
      </p:sp>
      <p:pic>
        <p:nvPicPr>
          <p:cNvPr id="28677" name="Picture 23" descr="Рисунок27"/>
          <p:cNvPicPr>
            <a:picLocks noChangeAspect="1" noChangeArrowheads="1"/>
          </p:cNvPicPr>
          <p:nvPr/>
        </p:nvPicPr>
        <p:blipFill>
          <a:blip r:embed="rId3"/>
          <a:srcRect l="15429" t="12242" r="7424" b="9424"/>
          <a:stretch>
            <a:fillRect/>
          </a:stretch>
        </p:blipFill>
        <p:spPr bwMode="auto">
          <a:xfrm>
            <a:off x="4348936" y="1318796"/>
            <a:ext cx="4076488" cy="26868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ПАЛЬЧИКОВАЯ ГИМНАСТИКА</a:t>
            </a:r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93688" y="1268413"/>
            <a:ext cx="8231187" cy="51847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>
                <a:solidFill>
                  <a:srgbClr val="FAF0F0"/>
                </a:solidFill>
              </a:rPr>
              <a:t>«Пальчики просыпаются» </a:t>
            </a:r>
            <a:r>
              <a:rPr lang="ru-RU" sz="2000" i="1">
                <a:solidFill>
                  <a:srgbClr val="FAF0F0"/>
                </a:solidFill>
              </a:rPr>
              <a:t>Правая рука в кулаке. (Выполняем ведущей рукой). Поочередно разгибаем пальцы руки, начиная с большого пальца, при этом считаем раз, два, три, четыре, пять. (3 раза).</a:t>
            </a:r>
            <a:r>
              <a:rPr lang="ru-RU" sz="2000">
                <a:solidFill>
                  <a:srgbClr val="FAF0F0"/>
                </a:solidFill>
              </a:rPr>
              <a:t/>
            </a:r>
            <a:br>
              <a:rPr lang="ru-RU" sz="2000">
                <a:solidFill>
                  <a:srgbClr val="FAF0F0"/>
                </a:solidFill>
              </a:rPr>
            </a:br>
            <a:endParaRPr lang="ru-RU" sz="20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AF0F0"/>
                </a:solidFill>
              </a:rPr>
              <a:t>«Пальчики засыпают» </a:t>
            </a:r>
            <a:r>
              <a:rPr lang="ru-RU" sz="2000" i="1">
                <a:solidFill>
                  <a:srgbClr val="FAF0F0"/>
                </a:solidFill>
              </a:rPr>
              <a:t>Поочередно сгибаем пальцы руки, начиная с большого под счет раз, два, три, четыре, пять. (3 раза).</a:t>
            </a:r>
            <a:r>
              <a:rPr lang="ru-RU" sz="2000">
                <a:solidFill>
                  <a:srgbClr val="FAF0F0"/>
                </a:solidFill>
              </a:rPr>
              <a:t/>
            </a:r>
            <a:br>
              <a:rPr lang="ru-RU" sz="2000">
                <a:solidFill>
                  <a:srgbClr val="FAF0F0"/>
                </a:solidFill>
              </a:rPr>
            </a:br>
            <a:endParaRPr lang="ru-RU" sz="20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AF0F0"/>
                </a:solidFill>
              </a:rPr>
              <a:t>«Пальчики здороваются» </a:t>
            </a:r>
            <a:r>
              <a:rPr lang="ru-RU" sz="2000" i="1">
                <a:solidFill>
                  <a:srgbClr val="FAF0F0"/>
                </a:solidFill>
              </a:rPr>
              <a:t>Кончик большого пальца последовательно прикасается к остальным (упражнение выполняется одновременно левой и правой рукой). Выполнение данного упражнения сочетается с чтением наизусть потешки:</a:t>
            </a:r>
            <a:r>
              <a:rPr lang="ru-RU" sz="2000">
                <a:solidFill>
                  <a:srgbClr val="FAF0F0"/>
                </a:solidFill>
              </a:rPr>
              <a:t/>
            </a:r>
            <a:br>
              <a:rPr lang="ru-RU" sz="2000">
                <a:solidFill>
                  <a:srgbClr val="FAF0F0"/>
                </a:solidFill>
              </a:rPr>
            </a:br>
            <a:endParaRPr lang="ru-RU" sz="20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AF0F0"/>
                </a:solidFill>
              </a:rPr>
              <a:t>Пальчик-мальчик, где ты был?</a:t>
            </a:r>
            <a:br>
              <a:rPr lang="ru-RU" sz="2000">
                <a:solidFill>
                  <a:srgbClr val="FAF0F0"/>
                </a:solidFill>
              </a:rPr>
            </a:br>
            <a:r>
              <a:rPr lang="ru-RU" sz="2000">
                <a:solidFill>
                  <a:srgbClr val="FAF0F0"/>
                </a:solidFill>
              </a:rPr>
              <a:t>С этим братцем в лес ходил.</a:t>
            </a:r>
            <a:br>
              <a:rPr lang="ru-RU" sz="2000">
                <a:solidFill>
                  <a:srgbClr val="FAF0F0"/>
                </a:solidFill>
              </a:rPr>
            </a:br>
            <a:r>
              <a:rPr lang="ru-RU" sz="2000">
                <a:solidFill>
                  <a:srgbClr val="FAF0F0"/>
                </a:solidFill>
              </a:rPr>
              <a:t>С этим братцем щи варил.</a:t>
            </a:r>
            <a:br>
              <a:rPr lang="ru-RU" sz="2000">
                <a:solidFill>
                  <a:srgbClr val="FAF0F0"/>
                </a:solidFill>
              </a:rPr>
            </a:br>
            <a:r>
              <a:rPr lang="ru-RU" sz="2000">
                <a:solidFill>
                  <a:srgbClr val="FAF0F0"/>
                </a:solidFill>
              </a:rPr>
              <a:t>С этим братцем кашу ел.</a:t>
            </a:r>
            <a:br>
              <a:rPr lang="ru-RU" sz="2000">
                <a:solidFill>
                  <a:srgbClr val="FAF0F0"/>
                </a:solidFill>
              </a:rPr>
            </a:br>
            <a:r>
              <a:rPr lang="ru-RU" sz="2000">
                <a:solidFill>
                  <a:srgbClr val="FAF0F0"/>
                </a:solidFill>
              </a:rPr>
              <a:t>С этим братцем песни пел.</a:t>
            </a:r>
          </a:p>
          <a:p>
            <a:pPr>
              <a:lnSpc>
                <a:spcPct val="80000"/>
              </a:lnSpc>
            </a:pPr>
            <a:endParaRPr lang="ru-RU" sz="2000">
              <a:solidFill>
                <a:srgbClr val="FAF0F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Работа с трафаретами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000" y="1125538"/>
            <a:ext cx="5257800" cy="43513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600">
                <a:solidFill>
                  <a:srgbClr val="FAF0F0"/>
                </a:solidFill>
              </a:rPr>
              <a:t>Обводим указательными пальцами левой и правой руки по линиям на трафарете.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6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>
                <a:solidFill>
                  <a:srgbClr val="FAF0F0"/>
                </a:solidFill>
              </a:rPr>
              <a:t>Проводим данные линии – «дорожки» указательными пальчиками в воздухе стоя.</a:t>
            </a:r>
          </a:p>
          <a:p>
            <a:pPr>
              <a:lnSpc>
                <a:spcPct val="80000"/>
              </a:lnSpc>
            </a:pPr>
            <a:endParaRPr lang="ru-RU" sz="16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>
                <a:solidFill>
                  <a:srgbClr val="FAF0F0"/>
                </a:solidFill>
              </a:rPr>
              <a:t>Проводим данные линии – «дорожки» указательными пальчиками по столу сидя или стоя, кому как удобно</a:t>
            </a:r>
            <a:r>
              <a:rPr lang="ru-RU" sz="1600" i="1">
                <a:solidFill>
                  <a:srgbClr val="FAF0F0"/>
                </a:solidFill>
              </a:rPr>
              <a:t>. (Можно использовать не поверхность стола, а салфетку из линолеума, песок, крупы).</a:t>
            </a:r>
          </a:p>
          <a:p>
            <a:pPr>
              <a:lnSpc>
                <a:spcPct val="80000"/>
              </a:lnSpc>
            </a:pPr>
            <a:endParaRPr lang="ru-RU" sz="1600" i="1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>
                <a:solidFill>
                  <a:srgbClr val="FAF0F0"/>
                </a:solidFill>
              </a:rPr>
              <a:t>Обводим линии на трафарете цветными фломастерами левой и правой рукой одновременно.</a:t>
            </a:r>
          </a:p>
          <a:p>
            <a:pPr>
              <a:lnSpc>
                <a:spcPct val="80000"/>
              </a:lnSpc>
            </a:pPr>
            <a:endParaRPr lang="ru-RU" sz="1600">
              <a:solidFill>
                <a:srgbClr val="FAF0F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>
                <a:solidFill>
                  <a:srgbClr val="FAF0F0"/>
                </a:solidFill>
              </a:rPr>
              <a:t>Самостоятельно копируем линии на чистом листе бумаги.</a:t>
            </a:r>
          </a:p>
          <a:p>
            <a:pPr>
              <a:lnSpc>
                <a:spcPct val="80000"/>
              </a:lnSpc>
            </a:pPr>
            <a:endParaRPr lang="ru-RU" sz="1600">
              <a:solidFill>
                <a:srgbClr val="FAF0F0"/>
              </a:solidFill>
            </a:endParaRPr>
          </a:p>
        </p:txBody>
      </p:sp>
      <p:pic>
        <p:nvPicPr>
          <p:cNvPr id="86020" name="Рисунок 7" descr="трафарет дорож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1775" y="2205038"/>
            <a:ext cx="316547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Графический диктант «Слон»</a:t>
            </a:r>
          </a:p>
        </p:txBody>
      </p:sp>
      <p:pic>
        <p:nvPicPr>
          <p:cNvPr id="87045" name="Picture 5" descr="Графические диктанты для старших дошкольников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9163" y="1196975"/>
            <a:ext cx="5903912" cy="2717800"/>
          </a:xfrm>
          <a:prstGeom prst="rect">
            <a:avLst/>
          </a:prstGeom>
          <a:noFill/>
        </p:spPr>
      </p:pic>
      <p:pic>
        <p:nvPicPr>
          <p:cNvPr id="87047" name="Picture 7" descr="Рисунки слонов для детей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5513" y="3933825"/>
            <a:ext cx="3271837" cy="26908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nachalo4ka.ru/wp-content/uploads/2014/05/shkolnyiy-universalnyiy-prevyu-4-1200x901.png"/>
          <p:cNvPicPr>
            <a:picLocks noChangeAspect="1" noChangeArrowheads="1"/>
          </p:cNvPicPr>
          <p:nvPr/>
        </p:nvPicPr>
        <p:blipFill>
          <a:blip r:embed="rId2"/>
          <a:srcRect r="1562" b="11458"/>
          <a:stretch>
            <a:fillRect/>
          </a:stretch>
        </p:blipFill>
        <p:spPr bwMode="auto">
          <a:xfrm>
            <a:off x="635208" y="1633216"/>
            <a:ext cx="7444004" cy="4796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/>
              <a:t>РАЗВИТИЕ РЕЧЕВОГО ДЫХАНИЯ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62111" y="1490323"/>
            <a:ext cx="6099047" cy="4308270"/>
          </a:xfrm>
          <a:prstGeom prst="rect">
            <a:avLst/>
          </a:prstGeom>
          <a:ln>
            <a:noFill/>
          </a:ln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Times New Roman"/>
              <a:cs typeface="Tahoma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 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Times New Roman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 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imes New Roman"/>
              </a:rPr>
              <a:t> 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Вытяни губы трубочкой и с силой дуй на ватный         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  шарик на столе, стараясь загнать его в «ворота» (между двумя карандашами).</a:t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/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1. 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Сделай «чашку» (боковые края языка прижми к верхней губе, посередине остается желобок).</a:t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2. 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Положи маленький кусочек ватки на кончик носа.</a:t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3. 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Сделай вдох через нос.</a:t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r>
              <a:rPr lang="ru-RU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4. </a:t>
            </a:r>
            <a: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Сильно дуй через рот на ватку, чтобы она полетела вверх.</a:t>
            </a:r>
            <a:br>
              <a:rPr lang="ru-RU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</a:br>
            <a:endParaRPr lang="ru-RU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Times New Roman"/>
              <a:cs typeface="Tahoma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69212" y="1884343"/>
            <a:ext cx="2092239" cy="44627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«Загони мяч»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ea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50760" y="3348027"/>
            <a:ext cx="1300356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/>
                <a:cs typeface="Tahoma"/>
              </a:rPr>
              <a:t>«Фокус»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Подготовительные упражнения для постановки звука </a:t>
            </a:r>
            <a:r>
              <a:rPr lang="en-US" sz="3600"/>
              <a:t>[</a:t>
            </a:r>
            <a:r>
              <a:rPr lang="ru-RU" sz="3600"/>
              <a:t>Л</a:t>
            </a:r>
            <a:r>
              <a:rPr lang="en-US" sz="3600"/>
              <a:t>]</a:t>
            </a:r>
            <a:endParaRPr lang="ru-RU" sz="3600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200" i="1">
                <a:solidFill>
                  <a:srgbClr val="FAF0F0"/>
                </a:solidFill>
              </a:rPr>
              <a:t>Приоткрыть рот (губы расслаблены), сблизить, но не смыкать зубы и выполнить следующие упражнения: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200">
                <a:solidFill>
                  <a:srgbClr val="FAF0F0"/>
                </a:solidFill>
              </a:rPr>
              <a:t>Предложить ребёнку протяжно произнести звук </a:t>
            </a:r>
            <a:r>
              <a:rPr lang="ru-RU" sz="2200" b="1">
                <a:solidFill>
                  <a:srgbClr val="FAF0F0"/>
                </a:solidFill>
              </a:rPr>
              <a:t>А. </a:t>
            </a:r>
            <a:r>
              <a:rPr lang="ru-RU" sz="2200">
                <a:solidFill>
                  <a:srgbClr val="FAF0F0"/>
                </a:solidFill>
              </a:rPr>
              <a:t>Потом, не прекращая произнесение звука </a:t>
            </a:r>
            <a:r>
              <a:rPr lang="ru-RU" sz="2200" b="1">
                <a:solidFill>
                  <a:srgbClr val="FAF0F0"/>
                </a:solidFill>
              </a:rPr>
              <a:t>А</a:t>
            </a:r>
            <a:r>
              <a:rPr lang="ru-RU" sz="2200">
                <a:solidFill>
                  <a:srgbClr val="FAF0F0"/>
                </a:solidFill>
              </a:rPr>
              <a:t>, просунуть кончик языка между передними  зубами и попеременно его прикусывать и отпускать. Сначала  упражнение выполнять в медленном темпе, затем темп ускорить (</a:t>
            </a:r>
            <a:r>
              <a:rPr lang="ru-RU" sz="2200" b="1">
                <a:solidFill>
                  <a:srgbClr val="FAF0F0"/>
                </a:solidFill>
              </a:rPr>
              <a:t>слышится ла-ла-ла</a:t>
            </a:r>
            <a:r>
              <a:rPr lang="ru-RU" sz="2200">
                <a:solidFill>
                  <a:srgbClr val="FAF0F0"/>
                </a:solidFill>
              </a:rPr>
              <a:t>). Когда первая часть упражнения будет усвоена- поднять язык за верхние передние зубы (с внутренней стороны) и крепко прижать его к зубам. После этого произносить слоги  </a:t>
            </a:r>
            <a:r>
              <a:rPr lang="ru-RU" sz="2200" b="1">
                <a:solidFill>
                  <a:srgbClr val="FAF0F0"/>
                </a:solidFill>
              </a:rPr>
              <a:t>лы-лы-лы-лы.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200">
                <a:solidFill>
                  <a:srgbClr val="FAF0F0"/>
                </a:solidFill>
              </a:rPr>
              <a:t>Предложить ребёнку тянуть звук А и одновременно поднимать и опускать кончик языка к верхним и нижним зубам. Когда первая часть упражнения будет усвоена, ребёнок только поднимает и опускает кончик языка к верхним и нижним зубам </a:t>
            </a:r>
          </a:p>
          <a:p>
            <a:pPr>
              <a:lnSpc>
                <a:spcPct val="80000"/>
              </a:lnSpc>
            </a:pPr>
            <a:endParaRPr lang="ru-RU" sz="2200">
              <a:solidFill>
                <a:srgbClr val="FAF0F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Автоматизация звука Л</a:t>
            </a:r>
            <a:br>
              <a:rPr lang="ru-RU" sz="3600"/>
            </a:br>
            <a:r>
              <a:rPr lang="ru-RU" sz="3600"/>
              <a:t>- изолированно</a:t>
            </a:r>
            <a:br>
              <a:rPr lang="ru-RU" sz="3600"/>
            </a:br>
            <a:r>
              <a:rPr lang="ru-RU" sz="3600"/>
              <a:t>- в слогах</a:t>
            </a:r>
          </a:p>
        </p:txBody>
      </p:sp>
      <p:pic>
        <p:nvPicPr>
          <p:cNvPr id="2" name="Рисунок 1" descr="MersiboScene_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02" y="2490126"/>
            <a:ext cx="4032945" cy="2714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114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84688" y="2420938"/>
            <a:ext cx="4040187" cy="3675062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FAF0F0"/>
                </a:solidFill>
              </a:rPr>
              <a:t>Звуковая дорожка</a:t>
            </a:r>
          </a:p>
          <a:p>
            <a:pPr algn="ctr">
              <a:buFontTx/>
              <a:buNone/>
            </a:pPr>
            <a:r>
              <a:rPr lang="ru-RU">
                <a:solidFill>
                  <a:srgbClr val="FAF0F0"/>
                </a:solidFill>
              </a:rPr>
              <a:t>«Пароход»</a:t>
            </a:r>
          </a:p>
          <a:p>
            <a:pPr algn="ctr">
              <a:buFontTx/>
              <a:buNone/>
            </a:pPr>
            <a:endParaRPr lang="ru-RU">
              <a:solidFill>
                <a:srgbClr val="FAF0F0"/>
              </a:solidFill>
            </a:endParaRPr>
          </a:p>
          <a:p>
            <a:pPr algn="ctr">
              <a:buFontTx/>
              <a:buNone/>
            </a:pPr>
            <a:r>
              <a:rPr lang="ru-RU">
                <a:solidFill>
                  <a:srgbClr val="FAF0F0"/>
                </a:solidFill>
              </a:rPr>
              <a:t>Как гудит пароход?</a:t>
            </a:r>
          </a:p>
          <a:p>
            <a:pPr algn="ctr">
              <a:buFontTx/>
              <a:buNone/>
            </a:pPr>
            <a:endParaRPr lang="ru-RU">
              <a:solidFill>
                <a:srgbClr val="FAF0F0"/>
              </a:solidFill>
            </a:endParaRPr>
          </a:p>
          <a:p>
            <a:pPr algn="ctr">
              <a:buFontTx/>
              <a:buNone/>
            </a:pPr>
            <a:r>
              <a:rPr lang="ru-RU">
                <a:solidFill>
                  <a:srgbClr val="FAF0F0"/>
                </a:solidFill>
              </a:rPr>
              <a:t>Л-Л-Л-Л-Л-Л-Л-Л-Л</a:t>
            </a:r>
          </a:p>
        </p:txBody>
      </p:sp>
      <p:pic>
        <p:nvPicPr>
          <p:cNvPr id="11" name="Рисунок 10" descr="5106470-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751" y="2950025"/>
            <a:ext cx="1863131" cy="209390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FAF0F0"/>
                </a:solidFill>
              </a:rPr>
              <a:t>Звуковая дорожка «Самолет»</a:t>
            </a:r>
          </a:p>
          <a:p>
            <a:pPr>
              <a:buFontTx/>
              <a:buNone/>
            </a:pPr>
            <a:endParaRPr lang="ru-RU">
              <a:solidFill>
                <a:srgbClr val="FAF0F0"/>
              </a:solidFill>
            </a:endParaRPr>
          </a:p>
          <a:p>
            <a:pPr>
              <a:buFontTx/>
              <a:buNone/>
            </a:pPr>
            <a:r>
              <a:rPr lang="ru-RU">
                <a:solidFill>
                  <a:srgbClr val="FAF0F0"/>
                </a:solidFill>
              </a:rPr>
              <a:t>Как гудит самолет?</a:t>
            </a:r>
          </a:p>
          <a:p>
            <a:pPr>
              <a:buFontTx/>
              <a:buNone/>
            </a:pPr>
            <a:endParaRPr lang="ru-RU">
              <a:solidFill>
                <a:srgbClr val="FAF0F0"/>
              </a:solidFill>
            </a:endParaRPr>
          </a:p>
          <a:p>
            <a:pPr>
              <a:buFontTx/>
              <a:buNone/>
            </a:pPr>
            <a:r>
              <a:rPr lang="ru-RU">
                <a:solidFill>
                  <a:srgbClr val="FAF0F0"/>
                </a:solidFill>
              </a:rPr>
              <a:t>Л-Л-Л-Л-Л-Л-Л-Л</a:t>
            </a:r>
          </a:p>
          <a:p>
            <a:pPr>
              <a:buFontTx/>
              <a:buNone/>
            </a:pPr>
            <a:endParaRPr lang="ru-RU"/>
          </a:p>
          <a:p>
            <a:pPr>
              <a:buFontTx/>
              <a:buNone/>
            </a:pPr>
            <a:endParaRPr lang="ru-RU"/>
          </a:p>
        </p:txBody>
      </p:sp>
      <p:pic>
        <p:nvPicPr>
          <p:cNvPr id="93192" name="Picture 8" descr="Самолетик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8888" y="1557338"/>
            <a:ext cx="4572000" cy="2924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img-fotki.yandex.ru/get/4704/39663434.53a/0_971f6_a1458571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4801" y="83332"/>
            <a:ext cx="6209674" cy="677466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Прямоугольник 6"/>
          <p:cNvSpPr/>
          <p:nvPr/>
        </p:nvSpPr>
        <p:spPr>
          <a:xfrm>
            <a:off x="3980525" y="3071810"/>
            <a:ext cx="102753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АЛ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76656" y="1500174"/>
            <a:ext cx="729687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ОЛ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33915" y="714356"/>
            <a:ext cx="689612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УЛ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09643" y="357166"/>
            <a:ext cx="816249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ЫЛ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64973" y="857232"/>
            <a:ext cx="700833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ЕЛ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42644" y="1643050"/>
            <a:ext cx="102753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ЛА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199919" y="4071942"/>
            <a:ext cx="102753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ЛО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43640" y="5929330"/>
            <a:ext cx="102753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ЛЫ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120309" y="5500702"/>
            <a:ext cx="102753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  <a:cs typeface="+mn-cs"/>
              </a:rPr>
              <a:t>ЛУ</a:t>
            </a:r>
            <a:endParaRPr lang="ru-RU" sz="280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6" name="WordArt 9"/>
          <p:cNvSpPr>
            <a:spLocks noChangeArrowheads="1" noChangeShapeType="1" noTextEdit="1"/>
          </p:cNvSpPr>
          <p:nvPr/>
        </p:nvSpPr>
        <p:spPr bwMode="auto">
          <a:xfrm>
            <a:off x="419149" y="531400"/>
            <a:ext cx="4008502" cy="51209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ПРОИЗНЕСИ СЛОГИ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662083" y="3857653"/>
            <a:ext cx="1763819" cy="1800225"/>
            <a:chOff x="703" y="2296"/>
            <a:chExt cx="997" cy="1134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6" name="AutoShape 19"/>
            <p:cNvSpPr>
              <a:spLocks noChangeArrowheads="1"/>
            </p:cNvSpPr>
            <p:nvPr/>
          </p:nvSpPr>
          <p:spPr bwMode="auto">
            <a:xfrm>
              <a:off x="703" y="2296"/>
              <a:ext cx="997" cy="1134"/>
            </a:xfrm>
            <a:prstGeom prst="cube">
              <a:avLst>
                <a:gd name="adj" fmla="val 25000"/>
              </a:avLst>
            </a:prstGeom>
            <a:solidFill>
              <a:srgbClr val="9DD3D7"/>
            </a:solidFill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839" y="2704"/>
              <a:ext cx="453" cy="545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>
                  <a:ln w="11430"/>
                  <a:solidFill>
                    <a:srgbClr val="00206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л</a:t>
              </a:r>
            </a:p>
          </p:txBody>
        </p:sp>
      </p:grp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79525" y="188940"/>
            <a:ext cx="1763819" cy="1800225"/>
            <a:chOff x="204" y="164"/>
            <a:chExt cx="997" cy="1134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9" name="AutoShape 4"/>
            <p:cNvSpPr>
              <a:spLocks noChangeArrowheads="1"/>
            </p:cNvSpPr>
            <p:nvPr/>
          </p:nvSpPr>
          <p:spPr bwMode="auto">
            <a:xfrm>
              <a:off x="204" y="164"/>
              <a:ext cx="997" cy="1134"/>
            </a:xfrm>
            <a:prstGeom prst="cube">
              <a:avLst>
                <a:gd name="adj" fmla="val 25000"/>
              </a:avLst>
            </a:prstGeom>
            <a:grpFill/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WordArt 5"/>
            <p:cNvSpPr>
              <a:spLocks noChangeArrowheads="1" noChangeShapeType="1" noTextEdit="1"/>
            </p:cNvSpPr>
            <p:nvPr/>
          </p:nvSpPr>
          <p:spPr bwMode="auto">
            <a:xfrm>
              <a:off x="340" y="572"/>
              <a:ext cx="453" cy="545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а</a:t>
              </a:r>
            </a:p>
          </p:txBody>
        </p:sp>
      </p:grpSp>
      <p:grpSp>
        <p:nvGrpSpPr>
          <p:cNvPr id="11" name="Group 6"/>
          <p:cNvGrpSpPr>
            <a:grpSpLocks/>
          </p:cNvGrpSpPr>
          <p:nvPr/>
        </p:nvGrpSpPr>
        <p:grpSpPr bwMode="auto">
          <a:xfrm>
            <a:off x="2206106" y="836616"/>
            <a:ext cx="1763818" cy="1800225"/>
            <a:chOff x="1247" y="527"/>
            <a:chExt cx="997" cy="1134"/>
          </a:xfrm>
          <a:solidFill>
            <a:srgbClr val="B381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2" name="AutoShape 7"/>
            <p:cNvSpPr>
              <a:spLocks noChangeArrowheads="1"/>
            </p:cNvSpPr>
            <p:nvPr/>
          </p:nvSpPr>
          <p:spPr bwMode="auto">
            <a:xfrm>
              <a:off x="1247" y="527"/>
              <a:ext cx="997" cy="1134"/>
            </a:xfrm>
            <a:prstGeom prst="cube">
              <a:avLst>
                <a:gd name="adj" fmla="val 25000"/>
              </a:avLst>
            </a:prstGeom>
            <a:grpFill/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WordArt 8"/>
            <p:cNvSpPr>
              <a:spLocks noChangeArrowheads="1" noChangeShapeType="1" noTextEdit="1"/>
            </p:cNvSpPr>
            <p:nvPr/>
          </p:nvSpPr>
          <p:spPr bwMode="auto">
            <a:xfrm>
              <a:off x="1429" y="935"/>
              <a:ext cx="453" cy="545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у</a:t>
              </a:r>
            </a:p>
          </p:txBody>
        </p:sp>
      </p:grpSp>
      <p:grpSp>
        <p:nvGrpSpPr>
          <p:cNvPr id="14" name="Group 9"/>
          <p:cNvGrpSpPr>
            <a:grpSpLocks/>
          </p:cNvGrpSpPr>
          <p:nvPr/>
        </p:nvGrpSpPr>
        <p:grpSpPr bwMode="auto">
          <a:xfrm>
            <a:off x="4139747" y="142852"/>
            <a:ext cx="1763818" cy="1800225"/>
            <a:chOff x="2381" y="164"/>
            <a:chExt cx="997" cy="1134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5" name="AutoShape 10"/>
            <p:cNvSpPr>
              <a:spLocks noChangeArrowheads="1"/>
            </p:cNvSpPr>
            <p:nvPr/>
          </p:nvSpPr>
          <p:spPr bwMode="auto">
            <a:xfrm>
              <a:off x="2381" y="164"/>
              <a:ext cx="997" cy="1134"/>
            </a:xfrm>
            <a:prstGeom prst="cube">
              <a:avLst>
                <a:gd name="adj" fmla="val 25000"/>
              </a:avLst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6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2517" y="572"/>
              <a:ext cx="453" cy="545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о</a:t>
              </a:r>
            </a:p>
          </p:txBody>
        </p:sp>
      </p:grpSp>
      <p:grpSp>
        <p:nvGrpSpPr>
          <p:cNvPr id="17" name="Group 12"/>
          <p:cNvGrpSpPr>
            <a:grpSpLocks/>
          </p:cNvGrpSpPr>
          <p:nvPr/>
        </p:nvGrpSpPr>
        <p:grpSpPr bwMode="auto">
          <a:xfrm>
            <a:off x="6057489" y="1052513"/>
            <a:ext cx="1763819" cy="1800225"/>
            <a:chOff x="3424" y="663"/>
            <a:chExt cx="997" cy="1134"/>
          </a:xfrm>
          <a:solidFill>
            <a:srgbClr val="92D050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8" name="AutoShape 13"/>
            <p:cNvSpPr>
              <a:spLocks noChangeArrowheads="1"/>
            </p:cNvSpPr>
            <p:nvPr/>
          </p:nvSpPr>
          <p:spPr bwMode="auto">
            <a:xfrm>
              <a:off x="3424" y="663"/>
              <a:ext cx="997" cy="1134"/>
            </a:xfrm>
            <a:prstGeom prst="cube">
              <a:avLst>
                <a:gd name="adj" fmla="val 25000"/>
              </a:avLst>
            </a:prstGeom>
            <a:grpFill/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3560" y="1071"/>
              <a:ext cx="453" cy="545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 err="1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ы</a:t>
              </a:r>
              <a:endPara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endParaRPr>
            </a:p>
          </p:txBody>
        </p:sp>
      </p:grpSp>
      <p:grpSp>
        <p:nvGrpSpPr>
          <p:cNvPr id="20" name="Group 15"/>
          <p:cNvGrpSpPr>
            <a:grpSpLocks/>
          </p:cNvGrpSpPr>
          <p:nvPr/>
        </p:nvGrpSpPr>
        <p:grpSpPr bwMode="auto">
          <a:xfrm>
            <a:off x="8063674" y="260377"/>
            <a:ext cx="1763819" cy="1800225"/>
            <a:chOff x="4558" y="164"/>
            <a:chExt cx="997" cy="1134"/>
          </a:xfrm>
          <a:solidFill>
            <a:srgbClr val="FF66F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21" name="AutoShape 16"/>
            <p:cNvSpPr>
              <a:spLocks noChangeArrowheads="1"/>
            </p:cNvSpPr>
            <p:nvPr/>
          </p:nvSpPr>
          <p:spPr bwMode="auto">
            <a:xfrm>
              <a:off x="4558" y="164"/>
              <a:ext cx="997" cy="1134"/>
            </a:xfrm>
            <a:prstGeom prst="cube">
              <a:avLst>
                <a:gd name="adj" fmla="val 25000"/>
              </a:avLst>
            </a:prstGeom>
            <a:grpFill/>
            <a:ln w="9525">
              <a:noFill/>
              <a:miter lim="800000"/>
              <a:headEnd/>
              <a:tailEnd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2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4694" y="527"/>
              <a:ext cx="453" cy="545"/>
            </a:xfrm>
            <a:prstGeom prst="rect">
              <a:avLst/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b="1" kern="1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и</a:t>
              </a:r>
            </a:p>
          </p:txBody>
        </p: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0.15781 0.53009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2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-0.03125 0.43565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" y="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22813 0.50926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22222E-6 L -0.4092 0.40417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2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60608 0.51968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" y="2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25"/>
          <p:cNvSpPr>
            <a:spLocks noChangeArrowheads="1" noChangeShapeType="1" noTextEdit="1"/>
          </p:cNvSpPr>
          <p:nvPr/>
        </p:nvSpPr>
        <p:spPr bwMode="auto">
          <a:xfrm>
            <a:off x="5809461" y="1785926"/>
            <a:ext cx="1050861" cy="100806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7" name="WordArt 17"/>
          <p:cNvSpPr>
            <a:spLocks noChangeArrowheads="1" noChangeShapeType="1" noTextEdit="1"/>
          </p:cNvSpPr>
          <p:nvPr/>
        </p:nvSpPr>
        <p:spPr bwMode="auto">
          <a:xfrm>
            <a:off x="8238353" y="285728"/>
            <a:ext cx="1143008" cy="41036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  <a:cs typeface="+mn-cs"/>
              </a:rPr>
              <a:t>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  <a:cs typeface="+mn-cs"/>
              </a:rPr>
              <a:t>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  <a:cs typeface="+mn-cs"/>
              </a:rPr>
              <a:t>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  <a:cs typeface="+mn-cs"/>
              </a:rPr>
              <a:t>ы</a:t>
            </a:r>
            <a:endParaRPr lang="ru-RU" sz="3600" b="1" kern="10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  <a:cs typeface="+mn-cs"/>
              </a:rPr>
              <a:t>Э</a:t>
            </a:r>
          </a:p>
        </p:txBody>
      </p:sp>
      <p:sp>
        <p:nvSpPr>
          <p:cNvPr id="8" name="Line 19"/>
          <p:cNvSpPr>
            <a:spLocks noChangeShapeType="1"/>
          </p:cNvSpPr>
          <p:nvPr/>
        </p:nvSpPr>
        <p:spPr bwMode="auto">
          <a:xfrm flipV="1">
            <a:off x="7096125" y="571500"/>
            <a:ext cx="1214438" cy="1296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21"/>
          <p:cNvSpPr>
            <a:spLocks noChangeShapeType="1"/>
          </p:cNvSpPr>
          <p:nvPr/>
        </p:nvSpPr>
        <p:spPr bwMode="auto">
          <a:xfrm flipV="1">
            <a:off x="7167563" y="1500188"/>
            <a:ext cx="1143000" cy="576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Line 22"/>
          <p:cNvSpPr>
            <a:spLocks noChangeShapeType="1"/>
          </p:cNvSpPr>
          <p:nvPr/>
        </p:nvSpPr>
        <p:spPr bwMode="auto">
          <a:xfrm>
            <a:off x="7167563" y="2214563"/>
            <a:ext cx="10429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" name="Line 23"/>
          <p:cNvSpPr>
            <a:spLocks noChangeShapeType="1"/>
          </p:cNvSpPr>
          <p:nvPr/>
        </p:nvSpPr>
        <p:spPr bwMode="auto">
          <a:xfrm>
            <a:off x="7167563" y="2357438"/>
            <a:ext cx="800100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" name="Line 20"/>
          <p:cNvSpPr>
            <a:spLocks noChangeShapeType="1"/>
          </p:cNvSpPr>
          <p:nvPr/>
        </p:nvSpPr>
        <p:spPr bwMode="auto">
          <a:xfrm>
            <a:off x="7096125" y="2428875"/>
            <a:ext cx="1042988" cy="1584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" name="WordArt 11"/>
          <p:cNvSpPr>
            <a:spLocks noChangeArrowheads="1" noChangeShapeType="1" noTextEdit="1"/>
          </p:cNvSpPr>
          <p:nvPr/>
        </p:nvSpPr>
        <p:spPr bwMode="auto">
          <a:xfrm>
            <a:off x="318413" y="5072074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14" name="WordArt 12"/>
          <p:cNvSpPr>
            <a:spLocks noChangeArrowheads="1" noChangeShapeType="1" noTextEdit="1"/>
          </p:cNvSpPr>
          <p:nvPr/>
        </p:nvSpPr>
        <p:spPr bwMode="auto">
          <a:xfrm>
            <a:off x="921715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а</a:t>
            </a:r>
          </a:p>
        </p:txBody>
      </p:sp>
      <p:sp>
        <p:nvSpPr>
          <p:cNvPr id="15" name="WordArt 9"/>
          <p:cNvSpPr>
            <a:spLocks noChangeArrowheads="1" noChangeShapeType="1" noTextEdit="1"/>
          </p:cNvSpPr>
          <p:nvPr/>
        </p:nvSpPr>
        <p:spPr bwMode="auto">
          <a:xfrm>
            <a:off x="2285710" y="5064125"/>
            <a:ext cx="560813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16" name="WordArt 10"/>
          <p:cNvSpPr>
            <a:spLocks noChangeArrowheads="1" noChangeShapeType="1" noTextEdit="1"/>
          </p:cNvSpPr>
          <p:nvPr/>
        </p:nvSpPr>
        <p:spPr bwMode="auto">
          <a:xfrm>
            <a:off x="2927906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о</a:t>
            </a:r>
          </a:p>
        </p:txBody>
      </p:sp>
      <p:sp>
        <p:nvSpPr>
          <p:cNvPr id="17" name="WordArt 8"/>
          <p:cNvSpPr>
            <a:spLocks noChangeArrowheads="1" noChangeShapeType="1" noTextEdit="1"/>
          </p:cNvSpPr>
          <p:nvPr/>
        </p:nvSpPr>
        <p:spPr bwMode="auto">
          <a:xfrm>
            <a:off x="4452890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18" name="WordArt 7"/>
          <p:cNvSpPr>
            <a:spLocks noChangeArrowheads="1" noChangeShapeType="1" noTextEdit="1"/>
          </p:cNvSpPr>
          <p:nvPr/>
        </p:nvSpPr>
        <p:spPr bwMode="auto">
          <a:xfrm>
            <a:off x="5095083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у</a:t>
            </a:r>
          </a:p>
        </p:txBody>
      </p:sp>
      <p:sp>
        <p:nvSpPr>
          <p:cNvPr id="19" name="WordArt 6"/>
          <p:cNvSpPr>
            <a:spLocks noChangeArrowheads="1" noChangeShapeType="1" noTextEdit="1"/>
          </p:cNvSpPr>
          <p:nvPr/>
        </p:nvSpPr>
        <p:spPr bwMode="auto">
          <a:xfrm>
            <a:off x="6379468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20" name="WordArt 5"/>
          <p:cNvSpPr>
            <a:spLocks noChangeArrowheads="1" noChangeShapeType="1" noTextEdit="1"/>
          </p:cNvSpPr>
          <p:nvPr/>
        </p:nvSpPr>
        <p:spPr bwMode="auto">
          <a:xfrm>
            <a:off x="7101270" y="5064125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Ы</a:t>
            </a:r>
          </a:p>
        </p:txBody>
      </p:sp>
      <p:sp>
        <p:nvSpPr>
          <p:cNvPr id="21" name="WordArt 4"/>
          <p:cNvSpPr>
            <a:spLocks noChangeArrowheads="1" noChangeShapeType="1" noTextEdit="1"/>
          </p:cNvSpPr>
          <p:nvPr/>
        </p:nvSpPr>
        <p:spPr bwMode="auto">
          <a:xfrm>
            <a:off x="8237053" y="5029200"/>
            <a:ext cx="560813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л</a:t>
            </a:r>
          </a:p>
        </p:txBody>
      </p:sp>
      <p:sp>
        <p:nvSpPr>
          <p:cNvPr id="22" name="WordArt 3"/>
          <p:cNvSpPr>
            <a:spLocks noChangeArrowheads="1" noChangeShapeType="1" noTextEdit="1"/>
          </p:cNvSpPr>
          <p:nvPr/>
        </p:nvSpPr>
        <p:spPr bwMode="auto">
          <a:xfrm>
            <a:off x="8879242" y="5029200"/>
            <a:ext cx="562582" cy="8636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Э</a:t>
            </a:r>
          </a:p>
        </p:txBody>
      </p:sp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00570"/>
            <a:ext cx="21866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5" name="Picture 3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80371" y="4643446"/>
            <a:ext cx="21866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6" name="Picture 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0137" y="4429132"/>
            <a:ext cx="21866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" name="Picture 3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213" y="4500570"/>
            <a:ext cx="21866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8" name="Picture 3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3525" y="4429132"/>
            <a:ext cx="21866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21246" y="538143"/>
            <a:ext cx="7579854" cy="101566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Игра «Где спрятался звук?».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spc="50" dirty="0">
                <a:ln w="11430"/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9" name="Прямоугольник 8"/>
          <p:cNvPicPr>
            <a:picLocks noChangeArrowheads="1"/>
          </p:cNvPicPr>
          <p:nvPr/>
        </p:nvPicPr>
        <p:blipFill>
          <a:blip r:embed="rId2">
            <a:lum bright="70000" contrast="-70000"/>
            <a:grayscl/>
          </a:blip>
          <a:srcRect/>
          <a:stretch>
            <a:fillRect/>
          </a:stretch>
        </p:blipFill>
        <p:spPr bwMode="auto">
          <a:xfrm>
            <a:off x="1422400" y="1628775"/>
            <a:ext cx="5232400" cy="2376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549275"/>
            <a:ext cx="1822450" cy="15113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8134" name="Содержимое 8" descr="луковиц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65438" y="2286000"/>
            <a:ext cx="4094162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7" name="Picture 9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0463" y="692150"/>
            <a:ext cx="1512887" cy="1135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66963" y="549275"/>
            <a:ext cx="18208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9158" name="Содержимое 6" descr="пенал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6963" y="2492375"/>
            <a:ext cx="50387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70550" y="765175"/>
            <a:ext cx="1512888" cy="1135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66963" y="549275"/>
            <a:ext cx="18208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0182" name="Содержимое 8" descr="колобок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3488" y="2332038"/>
            <a:ext cx="4999037" cy="427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0688" y="908050"/>
            <a:ext cx="1368425" cy="1027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549275"/>
            <a:ext cx="182245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8" name="Содержимое 8" descr="лод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92192" y="2214563"/>
            <a:ext cx="6657283" cy="4480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8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0463" y="692150"/>
            <a:ext cx="1512887" cy="1135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08225" y="571500"/>
            <a:ext cx="1822450" cy="15128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2230" name="Содержимое 8" descr="вилк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332038"/>
            <a:ext cx="504348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0688" y="836613"/>
            <a:ext cx="1296987" cy="9731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549275"/>
            <a:ext cx="182245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" name="Содержимое 10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78805" y="2325687"/>
            <a:ext cx="557946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6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0463" y="692150"/>
            <a:ext cx="1512887" cy="1135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66963" y="549275"/>
            <a:ext cx="18208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" name="Содержимое 7" descr="мел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96140" y="2213552"/>
            <a:ext cx="7192322" cy="4539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280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3575" y="765175"/>
            <a:ext cx="1439863" cy="1079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32263" y="549275"/>
            <a:ext cx="1524000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66963" y="549275"/>
            <a:ext cx="18208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56263" y="549275"/>
            <a:ext cx="1604962" cy="151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" name="Содержимое 7" descr="бел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1464" y="2354255"/>
            <a:ext cx="6138420" cy="4240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4" name="Picture 8" descr="Презентация на тему &amp;quot;Знакомство со звуком и буквой &amp;quot;Л&amp;quot; на за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3713" y="908050"/>
            <a:ext cx="1295400" cy="9715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ru-RU" sz="4000">
                <a:solidFill>
                  <a:srgbClr val="FAF0F0"/>
                </a:solidFill>
              </a:rPr>
              <a:t>МОЛОДЕЦ!!!</a:t>
            </a:r>
          </a:p>
          <a:p>
            <a:pPr algn="ctr">
              <a:buFontTx/>
              <a:buNone/>
            </a:pPr>
            <a:r>
              <a:rPr lang="ru-RU" sz="4000">
                <a:solidFill>
                  <a:srgbClr val="FAF0F0"/>
                </a:solidFill>
              </a:rPr>
              <a:t>              Все правильно!!!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8370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nachalo4ka.ru/wp-content/uploads/2014/05/shkolnyiy-universalnyiy-prevyu-4-1200x901.png"/>
          <p:cNvPicPr>
            <a:picLocks noChangeAspect="1" noChangeArrowheads="1"/>
          </p:cNvPicPr>
          <p:nvPr/>
        </p:nvPicPr>
        <p:blipFill>
          <a:blip r:embed="rId2"/>
          <a:srcRect r="1562" b="11458"/>
          <a:stretch>
            <a:fillRect/>
          </a:stretch>
        </p:blipFill>
        <p:spPr bwMode="auto">
          <a:xfrm>
            <a:off x="1" y="0"/>
            <a:ext cx="1019016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 rot="18646932">
            <a:off x="2502038" y="2401625"/>
            <a:ext cx="7381072" cy="144655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М</a:t>
            </a:r>
            <a:r>
              <a:rPr lang="ru-RU" sz="8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О</a:t>
            </a:r>
            <a:r>
              <a:rPr lang="ru-RU" sz="8800" b="1" spc="50" dirty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Л</a:t>
            </a:r>
            <a:r>
              <a:rPr lang="ru-RU" sz="8800" b="1" spc="50" dirty="0">
                <a:ln w="11430"/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О</a:t>
            </a:r>
            <a:r>
              <a:rPr lang="ru-RU" sz="88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Д</a:t>
            </a:r>
            <a:r>
              <a:rPr lang="ru-RU" sz="88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Е</a:t>
            </a:r>
            <a:r>
              <a:rPr lang="ru-RU" sz="88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Ц</a:t>
            </a:r>
            <a:r>
              <a:rPr lang="ru-RU" sz="8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cs typeface="+mn-cs"/>
              </a:rPr>
              <a:t>!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Кимоно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478</Words>
  <PresentationFormat>Произвольный</PresentationFormat>
  <Paragraphs>64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Calibri</vt:lpstr>
      <vt:lpstr>Bookman Old Style</vt:lpstr>
      <vt:lpstr>Wingdings 2</vt:lpstr>
      <vt:lpstr>Кимоно</vt:lpstr>
      <vt:lpstr>Индивидуальное занятие по логопедии</vt:lpstr>
      <vt:lpstr>Цель и задачи занятия:</vt:lpstr>
      <vt:lpstr>Артикуляционная гимнастика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ПАЛЬЧИКОВАЯ ГИМНАСТИКА</vt:lpstr>
      <vt:lpstr>Работа с трафаретами</vt:lpstr>
      <vt:lpstr>Графический диктант «Слон»</vt:lpstr>
      <vt:lpstr>РАЗВИТИЕ РЕЧЕВОГО ДЫХАНИЯ</vt:lpstr>
      <vt:lpstr>Подготовительные упражнения для постановки звука [Л]</vt:lpstr>
      <vt:lpstr>Автоматизация звука Л - изолированно - в слогах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User-11</cp:lastModifiedBy>
  <cp:revision>106</cp:revision>
  <dcterms:created xsi:type="dcterms:W3CDTF">2018-11-09T05:47:03Z</dcterms:created>
  <dcterms:modified xsi:type="dcterms:W3CDTF">2021-12-22T15:04:35Z</dcterms:modified>
</cp:coreProperties>
</file>