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87" d="100"/>
          <a:sy n="87" d="100"/>
        </p:scale>
        <p:origin x="-485" y="-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4F7D-BC03-4A25-B351-850BF9B9EF8D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8826-35F7-4CCC-A9FC-DAD7C29506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40672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4F7D-BC03-4A25-B351-850BF9B9EF8D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8826-35F7-4CCC-A9FC-DAD7C29506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58700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4F7D-BC03-4A25-B351-850BF9B9EF8D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8826-35F7-4CCC-A9FC-DAD7C29506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67752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4F7D-BC03-4A25-B351-850BF9B9EF8D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8826-35F7-4CCC-A9FC-DAD7C29506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17136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4F7D-BC03-4A25-B351-850BF9B9EF8D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8826-35F7-4CCC-A9FC-DAD7C29506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56609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4F7D-BC03-4A25-B351-850BF9B9EF8D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8826-35F7-4CCC-A9FC-DAD7C29506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3486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4F7D-BC03-4A25-B351-850BF9B9EF8D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8826-35F7-4CCC-A9FC-DAD7C29506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5653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4F7D-BC03-4A25-B351-850BF9B9EF8D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8826-35F7-4CCC-A9FC-DAD7C29506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73975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4F7D-BC03-4A25-B351-850BF9B9EF8D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8826-35F7-4CCC-A9FC-DAD7C29506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51254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4F7D-BC03-4A25-B351-850BF9B9EF8D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8826-35F7-4CCC-A9FC-DAD7C29506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80374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4F7D-BC03-4A25-B351-850BF9B9EF8D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8826-35F7-4CCC-A9FC-DAD7C29506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82882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284F7D-BC03-4A25-B351-850BF9B9EF8D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EE8826-35F7-4CCC-A9FC-DAD7C29506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44047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B9225A8-3CF5-423C-85E8-C97316F5F7C6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3246403" y="2094564"/>
            <a:ext cx="5699193" cy="2668872"/>
          </a:xfrm>
        </p:spPr>
        <p:txBody>
          <a:bodyPr>
            <a:normAutofit/>
          </a:bodyPr>
          <a:lstStyle/>
          <a:p>
            <a:r>
              <a:rPr lang="ru-RU" sz="4800" dirty="0"/>
              <a:t>Монголоидная раса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B0F3B94-AC59-4182-9976-133910D48B10}"/>
              </a:ext>
            </a:extLst>
          </p:cNvPr>
          <p:cNvSpPr txBox="1"/>
          <p:nvPr/>
        </p:nvSpPr>
        <p:spPr>
          <a:xfrm>
            <a:off x="9882739" y="5485681"/>
            <a:ext cx="21969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4514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77D781F-96E0-437C-B15A-050959DDD70C}"/>
              </a:ext>
            </a:extLst>
          </p:cNvPr>
          <p:cNvSpPr txBox="1"/>
          <p:nvPr/>
        </p:nvSpPr>
        <p:spPr>
          <a:xfrm>
            <a:off x="5626183" y="1720840"/>
            <a:ext cx="614733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Монголоидная раса объединяет людей, имеющих следующие признаки: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/>
              <a:t>коренастое телосложение;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/>
              <a:t>небольшой рост;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/>
              <a:t>черные, прямые, жесткие волосы;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/>
              <a:t>слабый рост волос на лице и теле;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/>
              <a:t>кожа желтых оттенков;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/>
              <a:t>лицо уплощенное с низкой переносицей;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/>
              <a:t>темная радужная оболочка;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/>
              <a:t>хорошо заметная складка верхнего века.</a:t>
            </a:r>
          </a:p>
          <a:p>
            <a:r>
              <a:rPr lang="ru-RU" dirty="0"/>
              <a:t>Наиболее характерными особенностями считаются цвет кожи и строение глаз.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CA741759-EC27-4D63-A88F-4FC7161ECC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5603" y="602785"/>
            <a:ext cx="5010163" cy="2920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xmlns="" id="{36A53683-82E2-4EAB-86D5-930285C570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5603" y="3585625"/>
            <a:ext cx="2839452" cy="3103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8736A9E-2278-458A-9E7B-DFF2723E30C6}"/>
              </a:ext>
            </a:extLst>
          </p:cNvPr>
          <p:cNvSpPr txBox="1"/>
          <p:nvPr/>
        </p:nvSpPr>
        <p:spPr>
          <a:xfrm>
            <a:off x="5129971" y="79565"/>
            <a:ext cx="193205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latin typeface="+mj-lt"/>
                <a:cs typeface="Times New Roman" panose="02020603050405020304" pitchFamily="18" charset="0"/>
              </a:rPr>
              <a:t>Признаки</a:t>
            </a:r>
          </a:p>
        </p:txBody>
      </p:sp>
    </p:spTree>
    <p:extLst>
      <p:ext uri="{BB962C8B-B14F-4D97-AF65-F5344CB8AC3E}">
        <p14:creationId xmlns:p14="http://schemas.microsoft.com/office/powerpoint/2010/main" xmlns="" val="27357235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D20E6C38-105F-41D6-AC07-738A87EA6E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0522" y="683394"/>
            <a:ext cx="4709418" cy="3532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F0E6F77-A930-4628-9707-AE696D626AEE}"/>
              </a:ext>
            </a:extLst>
          </p:cNvPr>
          <p:cNvSpPr txBox="1"/>
          <p:nvPr/>
        </p:nvSpPr>
        <p:spPr>
          <a:xfrm>
            <a:off x="5632386" y="1590830"/>
            <a:ext cx="5515274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Первые находки останков первых представителей монголоидной расы находили исследователи палеонтологических пещер Восточной Азии. Общие характерные признаки строения костей черепа дали возможность предположить единое происхождение народности.</a:t>
            </a: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2832185-CE84-48C7-B819-D4F4C8E1911E}"/>
              </a:ext>
            </a:extLst>
          </p:cNvPr>
          <p:cNvSpPr txBox="1"/>
          <p:nvPr/>
        </p:nvSpPr>
        <p:spPr>
          <a:xfrm>
            <a:off x="2184934" y="4333013"/>
            <a:ext cx="756225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Существует мнение, что это потомки монголов, покоривших XIII веке большую часть Евразии и создавших </a:t>
            </a:r>
            <a:r>
              <a:rPr lang="ru-RU" b="1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Великую Монгольскую империю</a:t>
            </a:r>
            <a: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. </a:t>
            </a:r>
            <a:r>
              <a:rPr lang="ru-RU" dirty="0">
                <a:solidFill>
                  <a:srgbClr val="333333"/>
                </a:solidFill>
                <a:latin typeface="Open Sans" panose="020B0606030504020204" pitchFamily="34" charset="0"/>
              </a:rPr>
              <a:t>Народы </a:t>
            </a:r>
            <a: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разнообразны и многолики, отличаются некоторыми характерными чертами и подразделяются по следующим факторам: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континент, страна,, область проживания,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верования, религия, обычаи и традиции,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политическое и общественно-социальное устройство.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E0B57B6-9E85-4408-B22A-824A0C0F2803}"/>
              </a:ext>
            </a:extLst>
          </p:cNvPr>
          <p:cNvSpPr txBox="1"/>
          <p:nvPr/>
        </p:nvSpPr>
        <p:spPr>
          <a:xfrm>
            <a:off x="5129971" y="88480"/>
            <a:ext cx="193205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latin typeface="+mj-lt"/>
                <a:cs typeface="Times New Roman" panose="02020603050405020304" pitchFamily="18" charset="0"/>
              </a:rPr>
              <a:t>История</a:t>
            </a:r>
          </a:p>
        </p:txBody>
      </p:sp>
    </p:spTree>
    <p:extLst>
      <p:ext uri="{BB962C8B-B14F-4D97-AF65-F5344CB8AC3E}">
        <p14:creationId xmlns:p14="http://schemas.microsoft.com/office/powerpoint/2010/main" xmlns="" val="15010080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Расселение народов монголоидной расы на планете">
            <a:extLst>
              <a:ext uri="{FF2B5EF4-FFF2-40B4-BE49-F238E27FC236}">
                <a16:creationId xmlns:a16="http://schemas.microsoft.com/office/drawing/2014/main" xmlns="" id="{DC2A81A9-829D-487F-B576-492A662292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89183" y="750423"/>
            <a:ext cx="6413634" cy="4807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EA3FD7F-B170-4B49-B877-67352B1EF6DE}"/>
              </a:ext>
            </a:extLst>
          </p:cNvPr>
          <p:cNvSpPr txBox="1"/>
          <p:nvPr/>
        </p:nvSpPr>
        <p:spPr>
          <a:xfrm>
            <a:off x="3872564" y="257586"/>
            <a:ext cx="60976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000" b="1" i="0" dirty="0">
                <a:solidFill>
                  <a:srgbClr val="323749"/>
                </a:solidFill>
                <a:effectLst/>
                <a:latin typeface="+mj-lt"/>
              </a:rPr>
              <a:t>Где живут народы монголоидной расы?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2B10019-4CA0-458F-8846-4C9FA4BE146C}"/>
              </a:ext>
            </a:extLst>
          </p:cNvPr>
          <p:cNvSpPr txBox="1"/>
          <p:nvPr/>
        </p:nvSpPr>
        <p:spPr>
          <a:xfrm>
            <a:off x="1424540" y="5677084"/>
            <a:ext cx="901726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0" i="0" dirty="0">
                <a:solidFill>
                  <a:srgbClr val="323749"/>
                </a:solidFill>
                <a:effectLst/>
                <a:latin typeface="Inter"/>
              </a:rPr>
              <a:t>Предположительная родина народов монголоидной расы – Восточная Азия. В настоящее время эти народы населяют Восточную, Юго-Восточную и Центральную Азию, а также арктические регионы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326499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8B176AC-1A81-439C-A58B-0ADA715CC282}"/>
              </a:ext>
            </a:extLst>
          </p:cNvPr>
          <p:cNvSpPr txBox="1"/>
          <p:nvPr/>
        </p:nvSpPr>
        <p:spPr>
          <a:xfrm>
            <a:off x="4829074" y="253283"/>
            <a:ext cx="25338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400" i="0" dirty="0">
                <a:solidFill>
                  <a:srgbClr val="323749"/>
                </a:solidFill>
                <a:effectLst/>
                <a:latin typeface="Inter"/>
              </a:rPr>
              <a:t>Малые расы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xmlns="" id="{AF82926D-F0C1-4302-8ED4-F03BA74CDE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4229" y="714948"/>
            <a:ext cx="5274811" cy="3511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5F1F1A9-C67B-4AB2-ACF4-A091840E26D7}"/>
              </a:ext>
            </a:extLst>
          </p:cNvPr>
          <p:cNvSpPr txBox="1"/>
          <p:nvPr/>
        </p:nvSpPr>
        <p:spPr>
          <a:xfrm>
            <a:off x="352959" y="993280"/>
            <a:ext cx="609760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Внутри монголоидной расы выделены малые расы для народов, компактно проживающих на разных территориях. Рассмотрим их более подробно.</a:t>
            </a:r>
          </a:p>
          <a:p>
            <a:r>
              <a:rPr lang="ru-RU" dirty="0"/>
              <a:t>Южно-азиатская малая раса (малайский тип) распространена на Малайском архипелаге и ближайших побережьях. Это жители Индонезии, Филиппин, стран полуострова Индокитай.</a:t>
            </a:r>
          </a:p>
          <a:p>
            <a:r>
              <a:rPr lang="ru-RU" dirty="0"/>
              <a:t>Представители северо-азиатской малой расы живут в Монголии, Тибете, российской Сибири (якуты, буряты, эвенки и другие).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ECF1FE1-0AB9-4449-93DD-DDAFFB428DD7}"/>
              </a:ext>
            </a:extLst>
          </p:cNvPr>
          <p:cNvSpPr txBox="1"/>
          <p:nvPr/>
        </p:nvSpPr>
        <p:spPr>
          <a:xfrm>
            <a:off x="352959" y="3855602"/>
            <a:ext cx="609760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b="0" i="0" dirty="0">
                <a:effectLst/>
                <a:latin typeface="Inter"/>
              </a:rPr>
              <a:t>Народы центрально-азиатского типа – это жители азиатских республик (казахи, киргизы, узбеки) и северо-западной части Китая (уйгуры).</a:t>
            </a:r>
          </a:p>
          <a:p>
            <a:pPr algn="l"/>
            <a:r>
              <a:rPr lang="ru-RU" b="0" i="0" dirty="0">
                <a:effectLst/>
                <a:latin typeface="Inter"/>
              </a:rPr>
              <a:t>К дальневосточной расе относится население Китая, Японских островов, Корейского полуострова.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9499281F-EB43-4933-A764-8CDACC4BE5F0}"/>
              </a:ext>
            </a:extLst>
          </p:cNvPr>
          <p:cNvSpPr txBox="1"/>
          <p:nvPr/>
        </p:nvSpPr>
        <p:spPr>
          <a:xfrm>
            <a:off x="5877860" y="4573392"/>
            <a:ext cx="6097604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dirty="0"/>
              <a:t>Представители арктической расы заселяют острова Канадского архипелага и арктическое побережье Канады и Аляски, а также Гренландию (эскимосы, алеуты). В эту группу относятся коренные жители Чукотки (чукчи, коряки).</a:t>
            </a:r>
          </a:p>
          <a:p>
            <a:pPr algn="r"/>
            <a:r>
              <a:rPr lang="ru-RU" dirty="0"/>
              <a:t>Антропологи России выделяют отдельную уральскую малую расу, куда причислены народы Западной Сибири и Северного Урала (ханты, манси, ненцы и другие).</a:t>
            </a:r>
          </a:p>
        </p:txBody>
      </p:sp>
    </p:spTree>
    <p:extLst>
      <p:ext uri="{BB962C8B-B14F-4D97-AF65-F5344CB8AC3E}">
        <p14:creationId xmlns:p14="http://schemas.microsoft.com/office/powerpoint/2010/main" xmlns="" val="25695814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F834D19-0D69-49F7-AD47-0D7BD5B986B3}"/>
              </a:ext>
            </a:extLst>
          </p:cNvPr>
          <p:cNvSpPr txBox="1"/>
          <p:nvPr/>
        </p:nvSpPr>
        <p:spPr>
          <a:xfrm>
            <a:off x="3047198" y="367696"/>
            <a:ext cx="60976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/>
              <a:t>К народам монголоидной расы относят: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1B61236-03F8-490D-A1D0-AE32B56CDEEA}"/>
              </a:ext>
            </a:extLst>
          </p:cNvPr>
          <p:cNvSpPr txBox="1"/>
          <p:nvPr/>
        </p:nvSpPr>
        <p:spPr>
          <a:xfrm>
            <a:off x="548240" y="1582340"/>
            <a:ext cx="4997918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/>
            </a:r>
            <a:b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</a:br>
            <a: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• узбеков;</a:t>
            </a:r>
            <a:b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</a:br>
            <a: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• казахов;</a:t>
            </a:r>
            <a:b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</a:br>
            <a: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• японцев;</a:t>
            </a:r>
            <a:b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</a:br>
            <a: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• тибетцев;</a:t>
            </a:r>
            <a:b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</a:br>
            <a: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• тайцев;</a:t>
            </a:r>
            <a:b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</a:br>
            <a: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• бирманцев;</a:t>
            </a:r>
            <a:b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</a:br>
            <a: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• корейцев;</a:t>
            </a:r>
            <a:b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</a:br>
            <a: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• малайцев;</a:t>
            </a:r>
            <a:b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</a:br>
            <a: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• финно-татар;</a:t>
            </a:r>
            <a:b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</a:br>
            <a: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• таджиков Туркестана;</a:t>
            </a:r>
            <a:b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</a:br>
            <a: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• коренных американцев.</a:t>
            </a:r>
          </a:p>
          <a:p>
            <a:pPr algn="l"/>
            <a:endParaRPr lang="ru-RU" b="0" i="0" dirty="0">
              <a:solidFill>
                <a:srgbClr val="333333"/>
              </a:solidFill>
              <a:effectLst/>
              <a:latin typeface="Open Sans" panose="020B0606030504020204" pitchFamily="34" charset="0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xmlns="" id="{85617856-B019-425D-9E83-B22BF955D1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4" t="5263" r="10068" b="2935"/>
          <a:stretch/>
        </p:blipFill>
        <p:spPr bwMode="auto">
          <a:xfrm>
            <a:off x="4262029" y="1058779"/>
            <a:ext cx="7381731" cy="4369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443181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415E29A-4BE2-4ABF-9B96-3365B43EEE04}"/>
              </a:ext>
            </a:extLst>
          </p:cNvPr>
          <p:cNvSpPr txBox="1"/>
          <p:nvPr/>
        </p:nvSpPr>
        <p:spPr>
          <a:xfrm>
            <a:off x="6169796" y="1158428"/>
            <a:ext cx="609760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Народы носители этих признаков географически проживали на территориях с неблагоприятным жестким климатом. Что и оказало влияние на развитие таких вешних показателей расы.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6D13F20-D44E-404C-814E-391E33BFAEE9}"/>
              </a:ext>
            </a:extLst>
          </p:cNvPr>
          <p:cNvSpPr txBox="1"/>
          <p:nvPr/>
        </p:nvSpPr>
        <p:spPr>
          <a:xfrm>
            <a:off x="6096000" y="2560251"/>
            <a:ext cx="6097604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dirty="0">
                <a:solidFill>
                  <a:srgbClr val="111111"/>
                </a:solidFill>
                <a:effectLst/>
                <a:latin typeface="Montserrat" panose="00000500000000000000" pitchFamily="2" charset="-52"/>
              </a:rPr>
              <a:t>Природа обеспечила азиатов узкими глазами исключительно из практических соображений. Они являются представителями монголоидной расы, их предки — кочевники-монголы — скитались по пыльным степям.</a:t>
            </a:r>
          </a:p>
          <a:p>
            <a:r>
              <a:rPr lang="ru-RU" b="0" i="0" dirty="0">
                <a:solidFill>
                  <a:srgbClr val="111111"/>
                </a:solidFill>
                <a:effectLst/>
                <a:latin typeface="Montserrat" panose="00000500000000000000" pitchFamily="2" charset="-52"/>
              </a:rPr>
              <a:t>И глазам нужна была надежная защита от мелких частиц, ранящих органы зрения. Так постепенно они сузились, теперь нам кажется, что азиаты постоянно щурятся. А на самом деле это следствие долгой и целенаправленной эволюции.</a:t>
            </a:r>
            <a:endParaRPr lang="ru-RU" dirty="0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xmlns="" id="{4331F812-2DC2-4720-98EC-F4B272E63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2129" y="1503239"/>
            <a:ext cx="5820076" cy="3851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524956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Желтый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</TotalTime>
  <Words>396</Words>
  <Application>Microsoft Office PowerPoint</Application>
  <PresentationFormat>Произвольный</PresentationFormat>
  <Paragraphs>33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Office Theme</vt:lpstr>
      <vt:lpstr>Монголоидная раса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Монголоидная раса</dc:title>
  <dc:creator>Сергей Сергей</dc:creator>
  <cp:lastModifiedBy>Сергей Владимирович</cp:lastModifiedBy>
  <cp:revision>5</cp:revision>
  <dcterms:created xsi:type="dcterms:W3CDTF">2022-04-14T12:30:00Z</dcterms:created>
  <dcterms:modified xsi:type="dcterms:W3CDTF">2022-08-25T07:24:26Z</dcterms:modified>
</cp:coreProperties>
</file>