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303" r:id="rId8"/>
    <p:sldId id="268" r:id="rId9"/>
    <p:sldId id="304" r:id="rId10"/>
    <p:sldId id="305" r:id="rId11"/>
    <p:sldId id="274" r:id="rId12"/>
    <p:sldId id="275" r:id="rId13"/>
    <p:sldId id="291" r:id="rId14"/>
    <p:sldId id="270" r:id="rId15"/>
    <p:sldId id="273" r:id="rId16"/>
    <p:sldId id="272" r:id="rId17"/>
    <p:sldId id="258" r:id="rId18"/>
    <p:sldId id="259" r:id="rId19"/>
    <p:sldId id="260" r:id="rId20"/>
    <p:sldId id="261" r:id="rId21"/>
    <p:sldId id="311" r:id="rId22"/>
    <p:sldId id="277" r:id="rId23"/>
    <p:sldId id="309" r:id="rId24"/>
    <p:sldId id="279" r:id="rId25"/>
    <p:sldId id="280" r:id="rId26"/>
    <p:sldId id="281" r:id="rId27"/>
    <p:sldId id="282" r:id="rId28"/>
    <p:sldId id="286" r:id="rId29"/>
    <p:sldId id="298" r:id="rId30"/>
    <p:sldId id="284" r:id="rId31"/>
    <p:sldId id="312" r:id="rId32"/>
    <p:sldId id="285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9" r:id="rId44"/>
    <p:sldId id="300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20002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72008"/>
            <a:ext cx="6400800" cy="1857388"/>
          </a:xfrm>
        </p:spPr>
        <p:txBody>
          <a:bodyPr>
            <a:normAutofit fontScale="85000" lnSpcReduction="10000"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>Внеурочное занятие для учащихся 1-2 классов.</a:t>
            </a:r>
          </a:p>
          <a:p>
            <a:endParaRPr lang="ru-RU" sz="20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algn="r"/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>Выполнила учитель </a:t>
            </a:r>
          </a:p>
          <a:p>
            <a:pPr algn="r"/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>начальных классов </a:t>
            </a:r>
          </a:p>
          <a:p>
            <a:pPr algn="r"/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>МАОУ Останкинской СШ </a:t>
            </a:r>
          </a:p>
          <a:p>
            <a:pPr algn="r"/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>Аникина Светлана Борисовна</a:t>
            </a:r>
            <a:endParaRPr lang="ru-RU" sz="2000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Рисунок 3" descr="https://sun6-21.userapi.com/impg/vKX3xqqmxT9WNJ11WaNThehOqupDNPg_45QwhA/a0ZeZI9pzr8.jpg?size=1001x708&amp;quality=96&amp;sign=06e11cd10d05e4e9096e20e84dbbb561&amp;c_uniq_tag=41eAB1dM5Zz3k8LHpywcrU4iHLu13ZrMBsHG3Ggz-gs&amp;type=album"/>
          <p:cNvPicPr/>
          <p:nvPr/>
        </p:nvPicPr>
        <p:blipFill>
          <a:blip r:embed="rId2"/>
          <a:srcRect l="8979" r="3634" b="5896"/>
          <a:stretch>
            <a:fillRect/>
          </a:stretch>
        </p:blipFill>
        <p:spPr bwMode="auto">
          <a:xfrm>
            <a:off x="714348" y="357166"/>
            <a:ext cx="792961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Отгадайте загадки: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fsd.multiurok.ru/html/2018/03/12/s_5aa67eb75d45a/img3.jpg"/>
          <p:cNvPicPr>
            <a:picLocks noGrp="1"/>
          </p:cNvPicPr>
          <p:nvPr>
            <p:ph idx="1"/>
          </p:nvPr>
        </p:nvPicPr>
        <p:blipFill>
          <a:blip r:embed="rId2"/>
          <a:srcRect l="4971" t="32265" r="15981"/>
          <a:stretch>
            <a:fillRect/>
          </a:stretch>
        </p:blipFill>
        <p:spPr bwMode="auto">
          <a:xfrm>
            <a:off x="1071538" y="1428736"/>
            <a:ext cx="357190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fsd.multiurok.ru/html/2017/05/28/s_5929ef13b7fe4/img1.jpg"/>
          <p:cNvPicPr/>
          <p:nvPr/>
        </p:nvPicPr>
        <p:blipFill>
          <a:blip r:embed="rId3"/>
          <a:srcRect l="4971" t="12179" r="2352" b="10897"/>
          <a:stretch>
            <a:fillRect/>
          </a:stretch>
        </p:blipFill>
        <p:spPr bwMode="auto">
          <a:xfrm>
            <a:off x="5072066" y="3929066"/>
            <a:ext cx="368617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prezentacii.org/upload/cloud/18/12/82673/images/screen15.jpg"/>
          <p:cNvPicPr/>
          <p:nvPr/>
        </p:nvPicPr>
        <p:blipFill>
          <a:blip r:embed="rId2"/>
          <a:srcRect b="72924"/>
          <a:stretch>
            <a:fillRect/>
          </a:stretch>
        </p:blipFill>
        <p:spPr bwMode="auto">
          <a:xfrm>
            <a:off x="2500298" y="428604"/>
            <a:ext cx="414340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s://prezentacii.org/upload/cloud/18/12/82673/images/screen15.jpg"/>
          <p:cNvPicPr>
            <a:picLocks noGrp="1"/>
          </p:cNvPicPr>
          <p:nvPr>
            <p:ph idx="1"/>
          </p:nvPr>
        </p:nvPicPr>
        <p:blipFill>
          <a:blip r:embed="rId2"/>
          <a:srcRect t="26715"/>
          <a:stretch>
            <a:fillRect/>
          </a:stretch>
        </p:blipFill>
        <p:spPr bwMode="auto">
          <a:xfrm>
            <a:off x="1643042" y="1601533"/>
            <a:ext cx="6429420" cy="452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357826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285728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5357826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 t="2139"/>
          <a:stretch>
            <a:fillRect/>
          </a:stretch>
        </p:blipFill>
        <p:spPr bwMode="auto">
          <a:xfrm>
            <a:off x="717926" y="428604"/>
            <a:ext cx="7854602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571480"/>
            <a:ext cx="822960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286807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Центральный банк России.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www.topnews.ru/wp-content/uploads/2022/04/CB-RF.jpg"/>
          <p:cNvPicPr>
            <a:picLocks noGrp="1"/>
          </p:cNvPicPr>
          <p:nvPr>
            <p:ph idx="1"/>
          </p:nvPr>
        </p:nvPicPr>
        <p:blipFill>
          <a:blip r:embed="rId2"/>
          <a:srcRect t="3846"/>
          <a:stretch>
            <a:fillRect/>
          </a:stretch>
        </p:blipFill>
        <p:spPr bwMode="auto">
          <a:xfrm>
            <a:off x="571472" y="1428736"/>
            <a:ext cx="8358246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500042"/>
            <a:ext cx="822960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static.auction.ru/offer_images/2015/08/11/11/big/H/H4Ji2tUPI4V/albom_monety_reguljarnogo_chekana_2013_g_mmd_spmd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7" y="214290"/>
            <a:ext cx="8072494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Типография «</a:t>
            </a:r>
            <a:r>
              <a:rPr lang="ru-RU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Госзнак</a:t>
            </a:r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» в Москве.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https://webpulse.imgsmail.ru/imgpreview?mb=webpulse&amp;key=pulse_cabinet-image-5048f58c-d512-440d-9042-49b8a112f249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71612"/>
            <a:ext cx="726090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vatars.mds.yandex.net/i?id=7e0896634abb262c407c3921e409af09c8627db0-8498042-images-thumbs&amp;ref=rim&amp;n=33&amp;w=255&amp;h=150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4"/>
            <a:ext cx="671517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almadeladanza.ru/wp-content/uploads/5/6/c/56c9e7af56938b11e4f2c591f0a1a84a.jpeg"/>
          <p:cNvPicPr/>
          <p:nvPr/>
        </p:nvPicPr>
        <p:blipFill>
          <a:blip r:embed="rId3"/>
          <a:srcRect l="4490" t="20513" r="15019" b="19444"/>
          <a:stretch>
            <a:fillRect/>
          </a:stretch>
        </p:blipFill>
        <p:spPr bwMode="auto">
          <a:xfrm>
            <a:off x="785786" y="2786058"/>
            <a:ext cx="735811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mypresentation.ru/documents/f610a08db543f3c4259a78b23681b9e8/img20.jpg"/>
          <p:cNvPicPr>
            <a:picLocks noGrp="1"/>
          </p:cNvPicPr>
          <p:nvPr>
            <p:ph idx="1"/>
          </p:nvPr>
        </p:nvPicPr>
        <p:blipFill>
          <a:blip r:embed="rId2"/>
          <a:srcRect l="5452" t="21795" r="6521" b="13462"/>
          <a:stretch>
            <a:fillRect/>
          </a:stretch>
        </p:blipFill>
        <p:spPr bwMode="auto">
          <a:xfrm>
            <a:off x="1218171" y="714356"/>
            <a:ext cx="7282919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shareslide.ru/img/tmb/5/458841/43d84fd3703536eb7750cddcba944266-800x.jpg"/>
          <p:cNvPicPr>
            <a:picLocks noGrp="1"/>
          </p:cNvPicPr>
          <p:nvPr>
            <p:ph idx="1"/>
          </p:nvPr>
        </p:nvPicPr>
        <p:blipFill>
          <a:blip r:embed="rId2"/>
          <a:srcRect l="4171" t="26297" r="6623" b="8066"/>
          <a:stretch>
            <a:fillRect/>
          </a:stretch>
        </p:blipFill>
        <p:spPr bwMode="auto">
          <a:xfrm>
            <a:off x="785787" y="785794"/>
            <a:ext cx="778674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s://almamater13.ru/800/600/http/cf.ppt-online.org/files1/slide/h/h4yDjm9uaGo2lZREpcBXeJbgIqfUA1YOwCHxd7NVPK/slide-0.jpg"/>
          <p:cNvPicPr>
            <a:picLocks noGrp="1"/>
          </p:cNvPicPr>
          <p:nvPr>
            <p:ph idx="1"/>
          </p:nvPr>
        </p:nvPicPr>
        <p:blipFill>
          <a:blip r:embed="rId2"/>
          <a:srcRect l="11410" t="17559" r="7002" b="11135"/>
          <a:stretch>
            <a:fillRect/>
          </a:stretch>
        </p:blipFill>
        <p:spPr bwMode="auto">
          <a:xfrm>
            <a:off x="714348" y="357166"/>
            <a:ext cx="778674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2.ppt-online.org/files2/slide/y/YcN47iApk6ubldhfIC5tKDBFVqZaQrywg0mWxE/slide-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428604"/>
            <a:ext cx="7429551" cy="5697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fs.znanio.ru/d5af0e/f5/4b/8f6fafff84666848a091f931eb3d6334e9.jpg"/>
          <p:cNvPicPr/>
          <p:nvPr/>
        </p:nvPicPr>
        <p:blipFill>
          <a:blip r:embed="rId2"/>
          <a:srcRect l="32069" t="27932" r="6360" b="56716"/>
          <a:stretch>
            <a:fillRect/>
          </a:stretch>
        </p:blipFill>
        <p:spPr bwMode="auto">
          <a:xfrm>
            <a:off x="1928794" y="428604"/>
            <a:ext cx="571504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s.znanio.ru/d5af0e/f5/4b/8f6fafff84666848a091f931eb3d6334e9.jpg"/>
          <p:cNvPicPr/>
          <p:nvPr/>
        </p:nvPicPr>
        <p:blipFill>
          <a:blip r:embed="rId2"/>
          <a:srcRect l="4009" t="5544" r="6360" b="75693"/>
          <a:stretch>
            <a:fillRect/>
          </a:stretch>
        </p:blipFill>
        <p:spPr bwMode="auto">
          <a:xfrm>
            <a:off x="1928794" y="1500174"/>
            <a:ext cx="532447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https://fs.znanio.ru/d5af0e/f5/4b/8f6fafff84666848a091f931eb3d6334e9.jpg"/>
          <p:cNvPicPr>
            <a:picLocks noGrp="1"/>
          </p:cNvPicPr>
          <p:nvPr>
            <p:ph idx="1"/>
          </p:nvPr>
        </p:nvPicPr>
        <p:blipFill>
          <a:blip r:embed="rId2"/>
          <a:srcRect l="5933" t="50647" r="12465" b="15368"/>
          <a:stretch>
            <a:fillRect/>
          </a:stretch>
        </p:blipFill>
        <p:spPr bwMode="auto">
          <a:xfrm>
            <a:off x="818308" y="2688660"/>
            <a:ext cx="7507384" cy="34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dn-edge.kwork.ru/pics/t3/53/24453433-63b75bb98033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500042"/>
            <a:ext cx="7715304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.znanio.ru/d5af0e/5a/47/31fee611eb1cca9b6b704c002796ea4163.jpg"/>
          <p:cNvPicPr>
            <a:picLocks noGrp="1"/>
          </p:cNvPicPr>
          <p:nvPr>
            <p:ph idx="1"/>
          </p:nvPr>
        </p:nvPicPr>
        <p:blipFill>
          <a:blip r:embed="rId2"/>
          <a:srcRect b="5664"/>
          <a:stretch>
            <a:fillRect/>
          </a:stretch>
        </p:blipFill>
        <p:spPr bwMode="auto">
          <a:xfrm>
            <a:off x="714348" y="500042"/>
            <a:ext cx="7858180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https://uookn-kursk.ru/wp-content/uploads/1/e/c/1ece6681554bda24d21fdf51b792f9a9.jpeg"/>
          <p:cNvPicPr>
            <a:picLocks noGrp="1"/>
          </p:cNvPicPr>
          <p:nvPr>
            <p:ph idx="1"/>
          </p:nvPr>
        </p:nvPicPr>
        <p:blipFill>
          <a:blip r:embed="rId2"/>
          <a:srcRect l="9620" t="7006" r="11265" b="6153"/>
          <a:stretch>
            <a:fillRect/>
          </a:stretch>
        </p:blipFill>
        <p:spPr bwMode="auto">
          <a:xfrm>
            <a:off x="714348" y="500042"/>
            <a:ext cx="7786742" cy="5626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Доходы </a:t>
            </a:r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должны превышать </a:t>
            </a:r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расходы.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785926"/>
            <a:ext cx="6786610" cy="450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urikadm.ru/800/600/https/ds04.infourok.ru/uploads/ex/0fd2/0004f1d1-903eb20e/img1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3" y="285728"/>
            <a:ext cx="750099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fs.znanio.ru/d5aff2/09/d8/fac50964748ce394d43a9452e22b89402e.jpg"/>
          <p:cNvPicPr>
            <a:picLocks noGrp="1"/>
          </p:cNvPicPr>
          <p:nvPr>
            <p:ph idx="1"/>
          </p:nvPr>
        </p:nvPicPr>
        <p:blipFill>
          <a:blip r:embed="rId2"/>
          <a:srcRect l="5933" t="17271" r="4166" b="4478"/>
          <a:stretch>
            <a:fillRect/>
          </a:stretch>
        </p:blipFill>
        <p:spPr bwMode="auto">
          <a:xfrm>
            <a:off x="571472" y="642918"/>
            <a:ext cx="807249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Содержимое 3" descr="http://prezentacii.org/upload/cloud/19/02/122941/images/screen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571480"/>
            <a:ext cx="7572428" cy="5554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8072494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500042"/>
            <a:ext cx="822960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7929617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0112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3.ppt-online.org/files3/slide/w/WZCxTbBhtYDRsNJQFnPjAGr9Em1Kd7eUI8SuyM/slide-58.jpg"/>
          <p:cNvPicPr>
            <a:picLocks noGrp="1"/>
          </p:cNvPicPr>
          <p:nvPr>
            <p:ph idx="1"/>
          </p:nvPr>
        </p:nvPicPr>
        <p:blipFill>
          <a:blip r:embed="rId2"/>
          <a:srcRect t="11777"/>
          <a:stretch>
            <a:fillRect/>
          </a:stretch>
        </p:blipFill>
        <p:spPr bwMode="auto">
          <a:xfrm>
            <a:off x="785786" y="214290"/>
            <a:ext cx="764386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itchFamily="34" charset="0"/>
              </a:rPr>
              <a:t>Физкультминутка</a:t>
            </a:r>
            <a:endParaRPr lang="ru-RU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fs.znanio.ru/d5af0e/ce/5f/5f4709c96f4d43a56ea540e3edb86a943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1" y="1357298"/>
            <a:ext cx="7358114" cy="476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rorb.ru/wp-content/uploads/2021/12/3-3.jpg"/>
          <p:cNvPicPr>
            <a:picLocks noGrp="1"/>
          </p:cNvPicPr>
          <p:nvPr>
            <p:ph idx="1"/>
          </p:nvPr>
        </p:nvPicPr>
        <p:blipFill>
          <a:blip r:embed="rId2"/>
          <a:srcRect l="8979" t="28775" r="12453" b="11396"/>
          <a:stretch>
            <a:fillRect/>
          </a:stretch>
        </p:blipFill>
        <p:spPr bwMode="auto">
          <a:xfrm>
            <a:off x="357158" y="357166"/>
            <a:ext cx="807249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357826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5429264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itk-dg.ru/wp-content/uploads/2023/01/%D0%A4%D0%B8%D0%BD%D0%B3%D1%80.jpg"/>
          <p:cNvPicPr/>
          <p:nvPr/>
        </p:nvPicPr>
        <p:blipFill>
          <a:blip r:embed="rId4"/>
          <a:srcRect t="39316"/>
          <a:stretch>
            <a:fillRect/>
          </a:stretch>
        </p:blipFill>
        <p:spPr bwMode="auto">
          <a:xfrm>
            <a:off x="2357422" y="3429000"/>
            <a:ext cx="4500595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- Ребята, а теперь проверим ваши знания по финансовой грамотности. Проведём викторину. Вы </a:t>
            </a:r>
            <a:r>
              <a:rPr lang="ru-RU" sz="3600" b="1" dirty="0" smtClean="0">
                <a:solidFill>
                  <a:srgbClr val="FF0000"/>
                </a:solidFill>
              </a:rPr>
              <a:t>работаете самостоятельно, ответ записывайте в бланке ответов.  За каждый правильный ответ вам – счастливая монетка. 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4" name="Содержимое 3" descr="https://avatars.dzeninfra.ru/get-zen_doc/51182/pub_5a8acb0377d0e645af4f1758_5a8acc345f4967d57a891ead/scale_1200"/>
          <p:cNvPicPr>
            <a:picLocks noGrp="1"/>
          </p:cNvPicPr>
          <p:nvPr>
            <p:ph idx="1"/>
          </p:nvPr>
        </p:nvPicPr>
        <p:blipFill>
          <a:blip r:embed="rId2"/>
          <a:srcRect l="3528" t="6051" r="6521" b="4618"/>
          <a:stretch>
            <a:fillRect/>
          </a:stretch>
        </p:blipFill>
        <p:spPr bwMode="auto">
          <a:xfrm>
            <a:off x="3143240" y="3071810"/>
            <a:ext cx="335758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70C0"/>
                </a:solidFill>
                <a:latin typeface="Arial Black" pitchFamily="34" charset="0"/>
              </a:rPr>
              <a:t>1. Отгадай загадки.</a:t>
            </a:r>
            <a:endParaRPr lang="ru-RU" sz="4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design-ceiling.ru/wp-content/uploads/c/0/7/c076012addf84010db0655389e301fc4.jpeg"/>
          <p:cNvPicPr>
            <a:picLocks noGrp="1"/>
          </p:cNvPicPr>
          <p:nvPr>
            <p:ph idx="1"/>
          </p:nvPr>
        </p:nvPicPr>
        <p:blipFill>
          <a:blip r:embed="rId2"/>
          <a:srcRect l="22287" t="16258" r="18272" b="53152"/>
          <a:stretch>
            <a:fillRect/>
          </a:stretch>
        </p:blipFill>
        <p:spPr bwMode="auto">
          <a:xfrm>
            <a:off x="4714876" y="1214422"/>
            <a:ext cx="4143372" cy="209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design-ceiling.ru/wp-content/uploads/c/0/7/c076012addf84010db0655389e301fc4.jpeg"/>
          <p:cNvPicPr/>
          <p:nvPr/>
        </p:nvPicPr>
        <p:blipFill>
          <a:blip r:embed="rId2"/>
          <a:srcRect l="14912" t="66239" r="5876"/>
          <a:stretch>
            <a:fillRect/>
          </a:stretch>
        </p:blipFill>
        <p:spPr bwMode="auto">
          <a:xfrm>
            <a:off x="4643438" y="3571876"/>
            <a:ext cx="4279897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fsd.multiurok.ru/html/2018/03/12/s_5aa67eb75d45a/img1.jpg"/>
          <p:cNvPicPr/>
          <p:nvPr/>
        </p:nvPicPr>
        <p:blipFill>
          <a:blip r:embed="rId3"/>
          <a:srcRect l="5451" t="19456" r="9348" b="9348"/>
          <a:stretch>
            <a:fillRect/>
          </a:stretch>
        </p:blipFill>
        <p:spPr bwMode="auto">
          <a:xfrm>
            <a:off x="357158" y="3857628"/>
            <a:ext cx="412432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s://advour.ru/wp-content/uploads/1/4/1/14138c80459073f572d4f816178b5a97.jpeg"/>
          <p:cNvPicPr>
            <a:picLocks noGrp="1"/>
          </p:cNvPicPr>
          <p:nvPr>
            <p:ph idx="1"/>
          </p:nvPr>
        </p:nvPicPr>
        <p:blipFill>
          <a:blip r:embed="rId2"/>
          <a:srcRect t="10486" r="33629" b="64263"/>
          <a:stretch>
            <a:fillRect/>
          </a:stretch>
        </p:blipFill>
        <p:spPr bwMode="auto">
          <a:xfrm>
            <a:off x="285720" y="714356"/>
            <a:ext cx="450059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advour.ru/wp-content/uploads/1/4/1/14138c80459073f572d4f816178b5a97.jpeg"/>
          <p:cNvPicPr/>
          <p:nvPr/>
        </p:nvPicPr>
        <p:blipFill>
          <a:blip r:embed="rId2"/>
          <a:srcRect l="53073" t="41026" r="27525" b="35684"/>
          <a:stretch>
            <a:fillRect/>
          </a:stretch>
        </p:blipFill>
        <p:spPr bwMode="auto">
          <a:xfrm>
            <a:off x="6429388" y="1571612"/>
            <a:ext cx="214314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advour.ru/wp-content/uploads/3/b/f/3bf78f07c8a2ef939681121f1c93b2d8.jpeg"/>
          <p:cNvPicPr/>
          <p:nvPr/>
        </p:nvPicPr>
        <p:blipFill>
          <a:blip r:embed="rId3"/>
          <a:srcRect l="7696" t="47009" r="48530" b="11325"/>
          <a:stretch>
            <a:fillRect/>
          </a:stretch>
        </p:blipFill>
        <p:spPr bwMode="auto">
          <a:xfrm>
            <a:off x="3428992" y="3643314"/>
            <a:ext cx="300039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sun6-21.userapi.com/impg/vKX3xqqmxT9WNJ11WaNThehOqupDNPg_45QwhA/a0ZeZI9pzr8.jpg?size=1001x708&amp;quality=96&amp;sign=06e11cd10d05e4e9096e20e84dbbb561&amp;c_uniq_tag=41eAB1dM5Zz3k8LHpywcrU4iHLu13ZrMBsHG3Ggz-gs&amp;type=album"/>
          <p:cNvPicPr/>
          <p:nvPr/>
        </p:nvPicPr>
        <p:blipFill>
          <a:blip r:embed="rId4" cstate="print"/>
          <a:srcRect l="8979" r="3634" b="5896"/>
          <a:stretch>
            <a:fillRect/>
          </a:stretch>
        </p:blipFill>
        <p:spPr bwMode="auto">
          <a:xfrm>
            <a:off x="6786578" y="4929198"/>
            <a:ext cx="1895475" cy="147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dvour.ru/wp-content/uploads/d/8/b/d8b4a27273b086fa923681373559e826.jpeg"/>
          <p:cNvPicPr>
            <a:picLocks noGrp="1"/>
          </p:cNvPicPr>
          <p:nvPr>
            <p:ph idx="1"/>
          </p:nvPr>
        </p:nvPicPr>
        <p:blipFill>
          <a:blip r:embed="rId2"/>
          <a:srcRect l="5772" t="57479" r="36825" b="22649"/>
          <a:stretch>
            <a:fillRect/>
          </a:stretch>
        </p:blipFill>
        <p:spPr bwMode="auto">
          <a:xfrm>
            <a:off x="500034" y="214290"/>
            <a:ext cx="585791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advour.ru/wp-content/uploads/b/f/c/bfcfe3b2eb68d9855be97da75c3a543b.jpeg"/>
          <p:cNvPicPr/>
          <p:nvPr/>
        </p:nvPicPr>
        <p:blipFill>
          <a:blip r:embed="rId3"/>
          <a:srcRect l="14110" t="8846" r="32178" b="66043"/>
          <a:stretch>
            <a:fillRect/>
          </a:stretch>
        </p:blipFill>
        <p:spPr bwMode="auto">
          <a:xfrm>
            <a:off x="2571736" y="2643182"/>
            <a:ext cx="5238776" cy="2419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285992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5286388"/>
            <a:ext cx="15906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2.Математические задачи.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advour.ru/wp-content/uploads/8/6/8/8681d1dabeee0c1bc9e50e06e2c6ca0a.jpeg"/>
          <p:cNvPicPr>
            <a:picLocks noGrp="1"/>
          </p:cNvPicPr>
          <p:nvPr>
            <p:ph idx="1"/>
          </p:nvPr>
        </p:nvPicPr>
        <p:blipFill>
          <a:blip r:embed="rId2"/>
          <a:srcRect b="77083"/>
          <a:stretch>
            <a:fillRect/>
          </a:stretch>
        </p:blipFill>
        <p:spPr bwMode="auto">
          <a:xfrm>
            <a:off x="500034" y="1214422"/>
            <a:ext cx="8229600" cy="1414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advour.ru/wp-content/uploads/8/6/8/8681d1dabeee0c1bc9e50e06e2c6ca0a.jpeg"/>
          <p:cNvPicPr/>
          <p:nvPr/>
        </p:nvPicPr>
        <p:blipFill>
          <a:blip r:embed="rId2"/>
          <a:srcRect t="30342" r="7643" b="40385"/>
          <a:stretch>
            <a:fillRect/>
          </a:stretch>
        </p:blipFill>
        <p:spPr bwMode="auto">
          <a:xfrm>
            <a:off x="428596" y="2857496"/>
            <a:ext cx="54864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advour.ru/wp-content/uploads/1/1/9/119220e85eb8450690ae6009e2885a5e.jpeg"/>
          <p:cNvPicPr/>
          <p:nvPr/>
        </p:nvPicPr>
        <p:blipFill>
          <a:blip r:embed="rId3"/>
          <a:srcRect l="3848" t="24359" r="2031" b="9402"/>
          <a:stretch>
            <a:fillRect/>
          </a:stretch>
        </p:blipFill>
        <p:spPr bwMode="auto">
          <a:xfrm>
            <a:off x="3143240" y="4572008"/>
            <a:ext cx="5591175" cy="1833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dvour.ru/wp-content/uploads/2/8/d/28da6233bacc1ef89d2044761eb1aace.jpeg"/>
          <p:cNvPicPr>
            <a:picLocks noGrp="1"/>
          </p:cNvPicPr>
          <p:nvPr>
            <p:ph idx="1"/>
          </p:nvPr>
        </p:nvPicPr>
        <p:blipFill>
          <a:blip r:embed="rId2"/>
          <a:srcRect l="4329" r="4115" b="3146"/>
          <a:stretch>
            <a:fillRect/>
          </a:stretch>
        </p:blipFill>
        <p:spPr bwMode="auto">
          <a:xfrm>
            <a:off x="642910" y="571480"/>
            <a:ext cx="392909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advour.ru/wp-content/uploads/f/b/1/fb10351d7a284ddbb7b821637e041c6a.jpeg"/>
          <p:cNvPicPr/>
          <p:nvPr/>
        </p:nvPicPr>
        <p:blipFill>
          <a:blip r:embed="rId3"/>
          <a:srcRect l="3848" t="19231" r="2191" b="2778"/>
          <a:stretch>
            <a:fillRect/>
          </a:stretch>
        </p:blipFill>
        <p:spPr bwMode="auto">
          <a:xfrm>
            <a:off x="3214678" y="3357562"/>
            <a:ext cx="5357850" cy="3190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3.«Начало – конец»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1. Деньги – гости: то нет, </a:t>
            </a: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….                             ума маловато.</a:t>
            </a:r>
          </a:p>
          <a:p>
            <a:pPr lvl="0"/>
            <a:endParaRPr lang="ru-RU" sz="18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lvl="0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2. Не хвались серебром, хвались </a:t>
            </a: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….    </a:t>
            </a: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            </a:t>
            </a: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рубль берёжёт</a:t>
            </a: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</a:p>
          <a:p>
            <a:pPr lvl="0"/>
            <a:endParaRPr lang="ru-RU" sz="18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lvl="0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3. Деньги любят </a:t>
            </a:r>
            <a:r>
              <a:rPr lang="ru-RU" sz="1800" smtClean="0">
                <a:solidFill>
                  <a:srgbClr val="0070C0"/>
                </a:solidFill>
                <a:latin typeface="Arial Black" pitchFamily="34" charset="0"/>
              </a:rPr>
              <a:t>….    </a:t>
            </a:r>
            <a:r>
              <a:rPr lang="ru-RU" sz="1800" smtClean="0">
                <a:solidFill>
                  <a:srgbClr val="FF0000"/>
                </a:solidFill>
                <a:latin typeface="Arial Black" pitchFamily="34" charset="0"/>
              </a:rPr>
              <a:t>                                           </a:t>
            </a:r>
            <a:endParaRPr lang="ru-RU" sz="1800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lvl="0">
              <a:buNone/>
            </a:pP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                                                                                добром.</a:t>
            </a:r>
          </a:p>
          <a:p>
            <a:pPr lvl="0">
              <a:buNone/>
            </a:pPr>
            <a:endParaRPr lang="ru-RU" sz="18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lvl="0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4. Копейка </a:t>
            </a: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….</a:t>
            </a: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                                                       </a:t>
            </a: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счёт.      </a:t>
            </a:r>
          </a:p>
          <a:p>
            <a:pPr lvl="0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     </a:t>
            </a:r>
          </a:p>
          <a:p>
            <a:pPr lvl="0">
              <a:buNone/>
            </a:pPr>
            <a:r>
              <a:rPr lang="ru-RU" sz="1800" dirty="0" smtClean="0">
                <a:solidFill>
                  <a:srgbClr val="FF0000"/>
                </a:solidFill>
                <a:latin typeface="Arial Black" pitchFamily="34" charset="0"/>
              </a:rPr>
              <a:t>5. Денег  палата, да </a:t>
            </a: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>….                                       то горсти.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4 задание.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kredit-on.ru/wp-content/uploads/a/9/0/a90075703d63dab0b1b11e4278472130.jpe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14422"/>
            <a:ext cx="785818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5 задание.</a:t>
            </a:r>
            <a:b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Назови доходы и расходы.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fsd.multiurok.ru/html/2023/01/12/s_63c066911f164/phpfZjpYF_Finansovaya-gramotnost-Dyashkina-G.V_html_e64cab0f25c9308b.png"/>
          <p:cNvPicPr>
            <a:picLocks noGrp="1"/>
          </p:cNvPicPr>
          <p:nvPr>
            <p:ph idx="1"/>
          </p:nvPr>
        </p:nvPicPr>
        <p:blipFill>
          <a:blip r:embed="rId2"/>
          <a:srcRect l="18279" t="11111" r="6360" b="5342"/>
          <a:stretch>
            <a:fillRect/>
          </a:stretch>
        </p:blipFill>
        <p:spPr bwMode="auto">
          <a:xfrm>
            <a:off x="785787" y="1600200"/>
            <a:ext cx="7429552" cy="482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6 задание.</a:t>
            </a:r>
            <a:b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Соотнеси доходы и расходы.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6" name="Содержимое 5" descr="http://gazeta-zarya.ru/wp-content/uploads/2022/01/002.jpg"/>
          <p:cNvPicPr>
            <a:picLocks noGrp="1"/>
          </p:cNvPicPr>
          <p:nvPr>
            <p:ph idx="1"/>
          </p:nvPr>
        </p:nvPicPr>
        <p:blipFill>
          <a:blip r:embed="rId2"/>
          <a:srcRect l="12346" r="5820"/>
          <a:stretch>
            <a:fillRect/>
          </a:stretch>
        </p:blipFill>
        <p:spPr bwMode="auto">
          <a:xfrm>
            <a:off x="1500167" y="1785926"/>
            <a:ext cx="6429420" cy="434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7 задание.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https://advour.ru/wp-content/uploads/d/4/6/d462962b4e6913e400a21fbf0781a7f7.jpeg"/>
          <p:cNvPicPr>
            <a:picLocks noGrp="1"/>
          </p:cNvPicPr>
          <p:nvPr>
            <p:ph idx="1"/>
          </p:nvPr>
        </p:nvPicPr>
        <p:blipFill>
          <a:blip r:embed="rId2"/>
          <a:srcRect t="13276" r="1710"/>
          <a:stretch>
            <a:fillRect/>
          </a:stretch>
        </p:blipFill>
        <p:spPr bwMode="auto">
          <a:xfrm>
            <a:off x="642910" y="1600200"/>
            <a:ext cx="7858180" cy="497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8 задание.</a:t>
            </a:r>
            <a:endParaRPr lang="ru-RU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6" name="Содержимое 5" descr="https://theslide.ru/img/thumbs/2f0eb19fa199ca873ffc45cc5e54ae67-800x.jpg"/>
          <p:cNvPicPr>
            <a:picLocks noGrp="1"/>
          </p:cNvPicPr>
          <p:nvPr>
            <p:ph idx="1"/>
          </p:nvPr>
        </p:nvPicPr>
        <p:blipFill>
          <a:blip r:embed="rId2"/>
          <a:srcRect b="10630"/>
          <a:stretch>
            <a:fillRect/>
          </a:stretch>
        </p:blipFill>
        <p:spPr bwMode="auto">
          <a:xfrm>
            <a:off x="928662" y="1285860"/>
            <a:ext cx="742955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kredit-on.ru/wp-content/uploads/7/b/f/7bf1ebc6b68dcf94fd3697a89ee52669.jpeg"/>
          <p:cNvPicPr>
            <a:picLocks noGrp="1"/>
          </p:cNvPicPr>
          <p:nvPr>
            <p:ph idx="1"/>
          </p:nvPr>
        </p:nvPicPr>
        <p:blipFill>
          <a:blip r:embed="rId2"/>
          <a:srcRect l="4650" t="4273" r="3795" b="2350"/>
          <a:stretch>
            <a:fillRect/>
          </a:stretch>
        </p:blipFill>
        <p:spPr bwMode="auto">
          <a:xfrm>
            <a:off x="928662" y="642918"/>
            <a:ext cx="7358114" cy="5483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bodaybo38.ru/pub/img/rubrics/bodaybo38_rubrics-357/17d6828d3a194cb9a2302c63a1a673f0.jpe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571480"/>
            <a:ext cx="764386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149</Words>
  <PresentationFormat>Экран (4:3)</PresentationFormat>
  <Paragraphs>30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Слайд 1</vt:lpstr>
      <vt:lpstr>Отгадайте загадки:</vt:lpstr>
      <vt:lpstr>Слайд 3</vt:lpstr>
      <vt:lpstr>Слайд 4</vt:lpstr>
      <vt:lpstr>Слайд 5</vt:lpstr>
      <vt:lpstr>Слайд 6</vt:lpstr>
      <vt:lpstr>Центральный банк России.</vt:lpstr>
      <vt:lpstr>Слайд 8</vt:lpstr>
      <vt:lpstr>Слайд 9</vt:lpstr>
      <vt:lpstr>Типография «Госзнак» в Москве.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Доходы должны превышать расходы.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Физкультминутка</vt:lpstr>
      <vt:lpstr>Слайд 30</vt:lpstr>
      <vt:lpstr>- Ребята, а теперь проверим ваши знания по финансовой грамотности. Проведём викторину. Вы работаете самостоятельно, ответ записывайте в бланке ответов.  За каждый правильный ответ вам – счастливая монетка.  </vt:lpstr>
      <vt:lpstr>1. Отгадай загадки.</vt:lpstr>
      <vt:lpstr>Слайд 33</vt:lpstr>
      <vt:lpstr>Слайд 34</vt:lpstr>
      <vt:lpstr>2.Математические задачи.</vt:lpstr>
      <vt:lpstr>Слайд 36</vt:lpstr>
      <vt:lpstr>3.«Начало – конец»</vt:lpstr>
      <vt:lpstr>4 задание.</vt:lpstr>
      <vt:lpstr>5 задание. Назови доходы и расходы.</vt:lpstr>
      <vt:lpstr>6 задание. Соотнеси доходы и расходы.</vt:lpstr>
      <vt:lpstr>7 задание.</vt:lpstr>
      <vt:lpstr>8 задание.</vt:lpstr>
      <vt:lpstr>Слайд 43</vt:lpstr>
      <vt:lpstr>Слайд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37</cp:revision>
  <dcterms:created xsi:type="dcterms:W3CDTF">2023-06-15T08:08:48Z</dcterms:created>
  <dcterms:modified xsi:type="dcterms:W3CDTF">2023-06-23T07:51:05Z</dcterms:modified>
</cp:coreProperties>
</file>