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группа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Лист1!$A$2:$A$6</c:f>
              <c:numCache>
                <c:formatCode>mmm\-yy</c:formatCode>
                <c:ptCount val="5"/>
                <c:pt idx="0">
                  <c:v>44835</c:v>
                </c:pt>
                <c:pt idx="1">
                  <c:v>44866</c:v>
                </c:pt>
                <c:pt idx="2">
                  <c:v>44896</c:v>
                </c:pt>
                <c:pt idx="3">
                  <c:v>44927</c:v>
                </c:pt>
                <c:pt idx="4">
                  <c:v>44958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85</c:v>
                </c:pt>
                <c:pt idx="1">
                  <c:v>90</c:v>
                </c:pt>
                <c:pt idx="2">
                  <c:v>95</c:v>
                </c:pt>
                <c:pt idx="3">
                  <c:v>98</c:v>
                </c:pt>
                <c:pt idx="4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C1-49B3-A6B7-12B079802FD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группа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Лист1!$A$2:$A$6</c:f>
              <c:numCache>
                <c:formatCode>mmm\-yy</c:formatCode>
                <c:ptCount val="5"/>
                <c:pt idx="0">
                  <c:v>44835</c:v>
                </c:pt>
                <c:pt idx="1">
                  <c:v>44866</c:v>
                </c:pt>
                <c:pt idx="2">
                  <c:v>44896</c:v>
                </c:pt>
                <c:pt idx="3">
                  <c:v>44927</c:v>
                </c:pt>
                <c:pt idx="4">
                  <c:v>44958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97</c:v>
                </c:pt>
                <c:pt idx="1">
                  <c:v>96</c:v>
                </c:pt>
                <c:pt idx="2">
                  <c:v>98</c:v>
                </c:pt>
                <c:pt idx="3">
                  <c:v>100</c:v>
                </c:pt>
                <c:pt idx="4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0C1-49B3-A6B7-12B079802FD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группа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Лист1!$A$2:$A$6</c:f>
              <c:numCache>
                <c:formatCode>mmm\-yy</c:formatCode>
                <c:ptCount val="5"/>
                <c:pt idx="0">
                  <c:v>44835</c:v>
                </c:pt>
                <c:pt idx="1">
                  <c:v>44866</c:v>
                </c:pt>
                <c:pt idx="2">
                  <c:v>44896</c:v>
                </c:pt>
                <c:pt idx="3">
                  <c:v>44927</c:v>
                </c:pt>
                <c:pt idx="4">
                  <c:v>44958</c:v>
                </c:pt>
              </c:numCache>
            </c:num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75</c:v>
                </c:pt>
                <c:pt idx="1">
                  <c:v>77</c:v>
                </c:pt>
                <c:pt idx="2">
                  <c:v>80</c:v>
                </c:pt>
                <c:pt idx="3">
                  <c:v>75</c:v>
                </c:pt>
                <c:pt idx="4">
                  <c:v>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0C1-49B3-A6B7-12B079802FD1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группа 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numRef>
              <c:f>Лист1!$A$2:$A$6</c:f>
              <c:numCache>
                <c:formatCode>mmm\-yy</c:formatCode>
                <c:ptCount val="5"/>
                <c:pt idx="0">
                  <c:v>44835</c:v>
                </c:pt>
                <c:pt idx="1">
                  <c:v>44866</c:v>
                </c:pt>
                <c:pt idx="2">
                  <c:v>44896</c:v>
                </c:pt>
                <c:pt idx="3">
                  <c:v>44927</c:v>
                </c:pt>
                <c:pt idx="4">
                  <c:v>44958</c:v>
                </c:pt>
              </c:numCache>
            </c:numRef>
          </c:cat>
          <c:val>
            <c:numRef>
              <c:f>Лист1!$E$2:$E$6</c:f>
              <c:numCache>
                <c:formatCode>General</c:formatCode>
                <c:ptCount val="5"/>
                <c:pt idx="0">
                  <c:v>90</c:v>
                </c:pt>
                <c:pt idx="1">
                  <c:v>100</c:v>
                </c:pt>
                <c:pt idx="2">
                  <c:v>95</c:v>
                </c:pt>
                <c:pt idx="3">
                  <c:v>100</c:v>
                </c:pt>
                <c:pt idx="4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0C1-49B3-A6B7-12B079802FD1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группа 5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Лист1!$A$2:$A$6</c:f>
              <c:numCache>
                <c:formatCode>mmm\-yy</c:formatCode>
                <c:ptCount val="5"/>
                <c:pt idx="0">
                  <c:v>44835</c:v>
                </c:pt>
                <c:pt idx="1">
                  <c:v>44866</c:v>
                </c:pt>
                <c:pt idx="2">
                  <c:v>44896</c:v>
                </c:pt>
                <c:pt idx="3">
                  <c:v>44927</c:v>
                </c:pt>
                <c:pt idx="4">
                  <c:v>44958</c:v>
                </c:pt>
              </c:numCache>
            </c:numRef>
          </c:cat>
          <c:val>
            <c:numRef>
              <c:f>Лист1!$F$2:$F$6</c:f>
              <c:numCache>
                <c:formatCode>General</c:formatCode>
                <c:ptCount val="5"/>
                <c:pt idx="0">
                  <c:v>83</c:v>
                </c:pt>
                <c:pt idx="1">
                  <c:v>77</c:v>
                </c:pt>
                <c:pt idx="2">
                  <c:v>72</c:v>
                </c:pt>
                <c:pt idx="3">
                  <c:v>98</c:v>
                </c:pt>
                <c:pt idx="4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0C1-49B3-A6B7-12B079802FD1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группа 6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numRef>
              <c:f>Лист1!$A$2:$A$6</c:f>
              <c:numCache>
                <c:formatCode>mmm\-yy</c:formatCode>
                <c:ptCount val="5"/>
                <c:pt idx="0">
                  <c:v>44835</c:v>
                </c:pt>
                <c:pt idx="1">
                  <c:v>44866</c:v>
                </c:pt>
                <c:pt idx="2">
                  <c:v>44896</c:v>
                </c:pt>
                <c:pt idx="3">
                  <c:v>44927</c:v>
                </c:pt>
                <c:pt idx="4">
                  <c:v>44958</c:v>
                </c:pt>
              </c:numCache>
            </c:numRef>
          </c:cat>
          <c:val>
            <c:numRef>
              <c:f>Лист1!$G$2:$G$6</c:f>
              <c:numCache>
                <c:formatCode>General</c:formatCode>
                <c:ptCount val="5"/>
                <c:pt idx="0">
                  <c:v>90</c:v>
                </c:pt>
                <c:pt idx="1">
                  <c:v>97</c:v>
                </c:pt>
                <c:pt idx="2">
                  <c:v>99</c:v>
                </c:pt>
                <c:pt idx="3">
                  <c:v>97</c:v>
                </c:pt>
                <c:pt idx="4">
                  <c:v>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F0C1-49B3-A6B7-12B079802FD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89134064"/>
        <c:axId val="2089134480"/>
      </c:barChart>
      <c:dateAx>
        <c:axId val="2089134064"/>
        <c:scaling>
          <c:orientation val="minMax"/>
        </c:scaling>
        <c:delete val="0"/>
        <c:axPos val="b"/>
        <c:numFmt formatCode="mmm\-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89134480"/>
        <c:crosses val="autoZero"/>
        <c:auto val="1"/>
        <c:lblOffset val="100"/>
        <c:baseTimeUnit val="months"/>
      </c:dateAx>
      <c:valAx>
        <c:axId val="20891344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891340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C8D4026-530C-4B16-A664-EA14812F37E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CEA461E-4E4B-410A-AE59-8B4B2C782A88}">
      <dgm:prSet phldrT="[Текст]"/>
      <dgm:spPr/>
      <dgm:t>
        <a:bodyPr/>
        <a:lstStyle/>
        <a:p>
          <a:r>
            <a:rPr lang="ru-RU" dirty="0" smtClean="0"/>
            <a:t>1. Сформировали команду проекта;</a:t>
          </a:r>
          <a:endParaRPr lang="ru-RU" dirty="0"/>
        </a:p>
      </dgm:t>
    </dgm:pt>
    <dgm:pt modelId="{A45A5F13-FC6A-4DDD-8780-CC8EF9F92854}" type="parTrans" cxnId="{C4A1CE27-48F0-4BAF-A1BF-CC57D3F9B090}">
      <dgm:prSet/>
      <dgm:spPr/>
      <dgm:t>
        <a:bodyPr/>
        <a:lstStyle/>
        <a:p>
          <a:endParaRPr lang="ru-RU"/>
        </a:p>
      </dgm:t>
    </dgm:pt>
    <dgm:pt modelId="{55E97D5B-8F68-45AE-BF56-FD359B02EB99}" type="sibTrans" cxnId="{C4A1CE27-48F0-4BAF-A1BF-CC57D3F9B090}">
      <dgm:prSet/>
      <dgm:spPr/>
      <dgm:t>
        <a:bodyPr/>
        <a:lstStyle/>
        <a:p>
          <a:endParaRPr lang="ru-RU"/>
        </a:p>
      </dgm:t>
    </dgm:pt>
    <dgm:pt modelId="{EC4C1292-DE18-4CDC-BD08-4060A58BE7BE}">
      <dgm:prSet phldrT="[Текст]"/>
      <dgm:spPr/>
      <dgm:t>
        <a:bodyPr/>
        <a:lstStyle/>
        <a:p>
          <a:r>
            <a:rPr lang="ru-RU" dirty="0" smtClean="0"/>
            <a:t>2. Выявили проблемы и потери процесса;</a:t>
          </a:r>
          <a:endParaRPr lang="ru-RU" dirty="0"/>
        </a:p>
      </dgm:t>
    </dgm:pt>
    <dgm:pt modelId="{3860E497-9E47-4EF5-8457-28805684D9CF}" type="parTrans" cxnId="{308E6DAB-CA0D-4C09-9D07-C37F91527319}">
      <dgm:prSet/>
      <dgm:spPr/>
      <dgm:t>
        <a:bodyPr/>
        <a:lstStyle/>
        <a:p>
          <a:endParaRPr lang="ru-RU"/>
        </a:p>
      </dgm:t>
    </dgm:pt>
    <dgm:pt modelId="{6AC4670E-34B2-4299-AE5A-54D2C071E8F4}" type="sibTrans" cxnId="{308E6DAB-CA0D-4C09-9D07-C37F91527319}">
      <dgm:prSet/>
      <dgm:spPr/>
      <dgm:t>
        <a:bodyPr/>
        <a:lstStyle/>
        <a:p>
          <a:endParaRPr lang="ru-RU"/>
        </a:p>
      </dgm:t>
    </dgm:pt>
    <dgm:pt modelId="{B13E2AB2-62BC-4826-8524-BFB6F41896A0}">
      <dgm:prSet phldrT="[Текст]"/>
      <dgm:spPr/>
      <dgm:t>
        <a:bodyPr/>
        <a:lstStyle/>
        <a:p>
          <a:r>
            <a:rPr lang="ru-RU" dirty="0" smtClean="0"/>
            <a:t>3. Обозначили границы процесса;</a:t>
          </a:r>
          <a:endParaRPr lang="ru-RU" dirty="0"/>
        </a:p>
      </dgm:t>
    </dgm:pt>
    <dgm:pt modelId="{D01B9327-DC09-4618-94AF-8CB47202FD19}" type="parTrans" cxnId="{43BDBEDF-80AF-4CC7-A89F-B9623FB5DBE9}">
      <dgm:prSet/>
      <dgm:spPr/>
      <dgm:t>
        <a:bodyPr/>
        <a:lstStyle/>
        <a:p>
          <a:endParaRPr lang="ru-RU"/>
        </a:p>
      </dgm:t>
    </dgm:pt>
    <dgm:pt modelId="{14772FD8-0EC1-443C-B57B-F047386F3BFB}" type="sibTrans" cxnId="{43BDBEDF-80AF-4CC7-A89F-B9623FB5DBE9}">
      <dgm:prSet/>
      <dgm:spPr/>
      <dgm:t>
        <a:bodyPr/>
        <a:lstStyle/>
        <a:p>
          <a:endParaRPr lang="ru-RU"/>
        </a:p>
      </dgm:t>
    </dgm:pt>
    <dgm:pt modelId="{15B452FF-08E1-4C7B-9CFF-5CB679475BB5}" type="pres">
      <dgm:prSet presAssocID="{EC8D4026-530C-4B16-A664-EA14812F37E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DACB520-F03A-49A9-9845-CD24396CFB5A}" type="pres">
      <dgm:prSet presAssocID="{4CEA461E-4E4B-410A-AE59-8B4B2C782A88}" presName="parentLin" presStyleCnt="0"/>
      <dgm:spPr/>
    </dgm:pt>
    <dgm:pt modelId="{4146FCA8-0498-4382-AC78-9D57ACADB5E1}" type="pres">
      <dgm:prSet presAssocID="{4CEA461E-4E4B-410A-AE59-8B4B2C782A88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E2F2B9A7-C77A-4C87-B05A-2EEA037F6A7D}" type="pres">
      <dgm:prSet presAssocID="{4CEA461E-4E4B-410A-AE59-8B4B2C782A88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01F02D-856B-4626-A850-0DD2D24AC9B9}" type="pres">
      <dgm:prSet presAssocID="{4CEA461E-4E4B-410A-AE59-8B4B2C782A88}" presName="negativeSpace" presStyleCnt="0"/>
      <dgm:spPr/>
    </dgm:pt>
    <dgm:pt modelId="{077A3FDE-7730-443D-B73E-CCE3CC14E7D2}" type="pres">
      <dgm:prSet presAssocID="{4CEA461E-4E4B-410A-AE59-8B4B2C782A88}" presName="childText" presStyleLbl="conFgAcc1" presStyleIdx="0" presStyleCnt="3">
        <dgm:presLayoutVars>
          <dgm:bulletEnabled val="1"/>
        </dgm:presLayoutVars>
      </dgm:prSet>
      <dgm:spPr/>
    </dgm:pt>
    <dgm:pt modelId="{33AD7690-024C-42EC-B719-6B060B646BF7}" type="pres">
      <dgm:prSet presAssocID="{55E97D5B-8F68-45AE-BF56-FD359B02EB99}" presName="spaceBetweenRectangles" presStyleCnt="0"/>
      <dgm:spPr/>
    </dgm:pt>
    <dgm:pt modelId="{2BF2D874-34FE-414D-9BD0-DDB6302358A4}" type="pres">
      <dgm:prSet presAssocID="{EC4C1292-DE18-4CDC-BD08-4060A58BE7BE}" presName="parentLin" presStyleCnt="0"/>
      <dgm:spPr/>
    </dgm:pt>
    <dgm:pt modelId="{F86E7551-1C85-48A8-A102-E15B2FD42D1E}" type="pres">
      <dgm:prSet presAssocID="{EC4C1292-DE18-4CDC-BD08-4060A58BE7BE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5E93D218-F96F-41ED-B138-C0668ECD19E3}" type="pres">
      <dgm:prSet presAssocID="{EC4C1292-DE18-4CDC-BD08-4060A58BE7BE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2DD202-F76A-4F45-9BAF-A252D2A502F4}" type="pres">
      <dgm:prSet presAssocID="{EC4C1292-DE18-4CDC-BD08-4060A58BE7BE}" presName="negativeSpace" presStyleCnt="0"/>
      <dgm:spPr/>
    </dgm:pt>
    <dgm:pt modelId="{CE828FB8-7EEC-4FBD-8096-7D1646C09A50}" type="pres">
      <dgm:prSet presAssocID="{EC4C1292-DE18-4CDC-BD08-4060A58BE7BE}" presName="childText" presStyleLbl="conFgAcc1" presStyleIdx="1" presStyleCnt="3">
        <dgm:presLayoutVars>
          <dgm:bulletEnabled val="1"/>
        </dgm:presLayoutVars>
      </dgm:prSet>
      <dgm:spPr/>
    </dgm:pt>
    <dgm:pt modelId="{DD9A92CE-837B-4464-BD73-1B08C1D4FB49}" type="pres">
      <dgm:prSet presAssocID="{6AC4670E-34B2-4299-AE5A-54D2C071E8F4}" presName="spaceBetweenRectangles" presStyleCnt="0"/>
      <dgm:spPr/>
    </dgm:pt>
    <dgm:pt modelId="{671DE02F-625F-45FB-8959-8A7059839D51}" type="pres">
      <dgm:prSet presAssocID="{B13E2AB2-62BC-4826-8524-BFB6F41896A0}" presName="parentLin" presStyleCnt="0"/>
      <dgm:spPr/>
    </dgm:pt>
    <dgm:pt modelId="{A94A4575-8F17-46A8-BB54-39B3D2FCB894}" type="pres">
      <dgm:prSet presAssocID="{B13E2AB2-62BC-4826-8524-BFB6F41896A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138D836B-2B47-4F36-93C2-1524EADEAB1A}" type="pres">
      <dgm:prSet presAssocID="{B13E2AB2-62BC-4826-8524-BFB6F41896A0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95FACB-1292-4960-8B10-6E5E398420BD}" type="pres">
      <dgm:prSet presAssocID="{B13E2AB2-62BC-4826-8524-BFB6F41896A0}" presName="negativeSpace" presStyleCnt="0"/>
      <dgm:spPr/>
    </dgm:pt>
    <dgm:pt modelId="{0CE961BD-CC04-4A22-95B5-CF24DCA529DC}" type="pres">
      <dgm:prSet presAssocID="{B13E2AB2-62BC-4826-8524-BFB6F41896A0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D94B54E9-9D6C-4804-9B0E-1CA788E7708E}" type="presOf" srcId="{4CEA461E-4E4B-410A-AE59-8B4B2C782A88}" destId="{4146FCA8-0498-4382-AC78-9D57ACADB5E1}" srcOrd="0" destOrd="0" presId="urn:microsoft.com/office/officeart/2005/8/layout/list1"/>
    <dgm:cxn modelId="{308E6DAB-CA0D-4C09-9D07-C37F91527319}" srcId="{EC8D4026-530C-4B16-A664-EA14812F37E6}" destId="{EC4C1292-DE18-4CDC-BD08-4060A58BE7BE}" srcOrd="1" destOrd="0" parTransId="{3860E497-9E47-4EF5-8457-28805684D9CF}" sibTransId="{6AC4670E-34B2-4299-AE5A-54D2C071E8F4}"/>
    <dgm:cxn modelId="{210AB24B-E8F1-47E6-86D4-00118A50F3C4}" type="presOf" srcId="{4CEA461E-4E4B-410A-AE59-8B4B2C782A88}" destId="{E2F2B9A7-C77A-4C87-B05A-2EEA037F6A7D}" srcOrd="1" destOrd="0" presId="urn:microsoft.com/office/officeart/2005/8/layout/list1"/>
    <dgm:cxn modelId="{4C5FDDA7-31A6-4D4B-AEA1-A8BD30169A37}" type="presOf" srcId="{B13E2AB2-62BC-4826-8524-BFB6F41896A0}" destId="{138D836B-2B47-4F36-93C2-1524EADEAB1A}" srcOrd="1" destOrd="0" presId="urn:microsoft.com/office/officeart/2005/8/layout/list1"/>
    <dgm:cxn modelId="{43BDBEDF-80AF-4CC7-A89F-B9623FB5DBE9}" srcId="{EC8D4026-530C-4B16-A664-EA14812F37E6}" destId="{B13E2AB2-62BC-4826-8524-BFB6F41896A0}" srcOrd="2" destOrd="0" parTransId="{D01B9327-DC09-4618-94AF-8CB47202FD19}" sibTransId="{14772FD8-0EC1-443C-B57B-F047386F3BFB}"/>
    <dgm:cxn modelId="{2438A2C1-8938-4C49-918F-E6EBE5A7E703}" type="presOf" srcId="{B13E2AB2-62BC-4826-8524-BFB6F41896A0}" destId="{A94A4575-8F17-46A8-BB54-39B3D2FCB894}" srcOrd="0" destOrd="0" presId="urn:microsoft.com/office/officeart/2005/8/layout/list1"/>
    <dgm:cxn modelId="{4F903DCB-D352-4D55-8206-B9CD1C8E3472}" type="presOf" srcId="{EC4C1292-DE18-4CDC-BD08-4060A58BE7BE}" destId="{5E93D218-F96F-41ED-B138-C0668ECD19E3}" srcOrd="1" destOrd="0" presId="urn:microsoft.com/office/officeart/2005/8/layout/list1"/>
    <dgm:cxn modelId="{C5A93ABA-1F53-4056-B74F-63E3BC78FF88}" type="presOf" srcId="{EC8D4026-530C-4B16-A664-EA14812F37E6}" destId="{15B452FF-08E1-4C7B-9CFF-5CB679475BB5}" srcOrd="0" destOrd="0" presId="urn:microsoft.com/office/officeart/2005/8/layout/list1"/>
    <dgm:cxn modelId="{C4A1CE27-48F0-4BAF-A1BF-CC57D3F9B090}" srcId="{EC8D4026-530C-4B16-A664-EA14812F37E6}" destId="{4CEA461E-4E4B-410A-AE59-8B4B2C782A88}" srcOrd="0" destOrd="0" parTransId="{A45A5F13-FC6A-4DDD-8780-CC8EF9F92854}" sibTransId="{55E97D5B-8F68-45AE-BF56-FD359B02EB99}"/>
    <dgm:cxn modelId="{7AF02B61-9C7C-48D2-91B8-81CC23B7ECA7}" type="presOf" srcId="{EC4C1292-DE18-4CDC-BD08-4060A58BE7BE}" destId="{F86E7551-1C85-48A8-A102-E15B2FD42D1E}" srcOrd="0" destOrd="0" presId="urn:microsoft.com/office/officeart/2005/8/layout/list1"/>
    <dgm:cxn modelId="{F2FFA4DA-090E-44D7-AD45-E28C8C3825C5}" type="presParOf" srcId="{15B452FF-08E1-4C7B-9CFF-5CB679475BB5}" destId="{6DACB520-F03A-49A9-9845-CD24396CFB5A}" srcOrd="0" destOrd="0" presId="urn:microsoft.com/office/officeart/2005/8/layout/list1"/>
    <dgm:cxn modelId="{3A4258B7-883E-4938-B819-97037063590C}" type="presParOf" srcId="{6DACB520-F03A-49A9-9845-CD24396CFB5A}" destId="{4146FCA8-0498-4382-AC78-9D57ACADB5E1}" srcOrd="0" destOrd="0" presId="urn:microsoft.com/office/officeart/2005/8/layout/list1"/>
    <dgm:cxn modelId="{921DE1EA-D8D9-4B0D-B304-1007D715D034}" type="presParOf" srcId="{6DACB520-F03A-49A9-9845-CD24396CFB5A}" destId="{E2F2B9A7-C77A-4C87-B05A-2EEA037F6A7D}" srcOrd="1" destOrd="0" presId="urn:microsoft.com/office/officeart/2005/8/layout/list1"/>
    <dgm:cxn modelId="{FDE8678F-4210-4D7F-B707-92713583643D}" type="presParOf" srcId="{15B452FF-08E1-4C7B-9CFF-5CB679475BB5}" destId="{EA01F02D-856B-4626-A850-0DD2D24AC9B9}" srcOrd="1" destOrd="0" presId="urn:microsoft.com/office/officeart/2005/8/layout/list1"/>
    <dgm:cxn modelId="{D4049F02-90FB-4FA5-991C-4956A3AFA3AB}" type="presParOf" srcId="{15B452FF-08E1-4C7B-9CFF-5CB679475BB5}" destId="{077A3FDE-7730-443D-B73E-CCE3CC14E7D2}" srcOrd="2" destOrd="0" presId="urn:microsoft.com/office/officeart/2005/8/layout/list1"/>
    <dgm:cxn modelId="{6B032707-7E1F-43D5-A086-9F6A719C724F}" type="presParOf" srcId="{15B452FF-08E1-4C7B-9CFF-5CB679475BB5}" destId="{33AD7690-024C-42EC-B719-6B060B646BF7}" srcOrd="3" destOrd="0" presId="urn:microsoft.com/office/officeart/2005/8/layout/list1"/>
    <dgm:cxn modelId="{A7E103BD-1D04-46DC-A0D8-14F253D37B6B}" type="presParOf" srcId="{15B452FF-08E1-4C7B-9CFF-5CB679475BB5}" destId="{2BF2D874-34FE-414D-9BD0-DDB6302358A4}" srcOrd="4" destOrd="0" presId="urn:microsoft.com/office/officeart/2005/8/layout/list1"/>
    <dgm:cxn modelId="{602B44AA-1959-4779-99D2-D1895E752476}" type="presParOf" srcId="{2BF2D874-34FE-414D-9BD0-DDB6302358A4}" destId="{F86E7551-1C85-48A8-A102-E15B2FD42D1E}" srcOrd="0" destOrd="0" presId="urn:microsoft.com/office/officeart/2005/8/layout/list1"/>
    <dgm:cxn modelId="{D4F646B3-F5D6-4DB3-B224-61389E5FAF1F}" type="presParOf" srcId="{2BF2D874-34FE-414D-9BD0-DDB6302358A4}" destId="{5E93D218-F96F-41ED-B138-C0668ECD19E3}" srcOrd="1" destOrd="0" presId="urn:microsoft.com/office/officeart/2005/8/layout/list1"/>
    <dgm:cxn modelId="{07A5E7F8-88BE-412F-87F0-CDCCA1CDAAC2}" type="presParOf" srcId="{15B452FF-08E1-4C7B-9CFF-5CB679475BB5}" destId="{F92DD202-F76A-4F45-9BAF-A252D2A502F4}" srcOrd="5" destOrd="0" presId="urn:microsoft.com/office/officeart/2005/8/layout/list1"/>
    <dgm:cxn modelId="{B042F130-08DF-4EEC-90C4-731139D012EA}" type="presParOf" srcId="{15B452FF-08E1-4C7B-9CFF-5CB679475BB5}" destId="{CE828FB8-7EEC-4FBD-8096-7D1646C09A50}" srcOrd="6" destOrd="0" presId="urn:microsoft.com/office/officeart/2005/8/layout/list1"/>
    <dgm:cxn modelId="{1E46BDA0-7F08-4318-AF30-8BA2500CEF56}" type="presParOf" srcId="{15B452FF-08E1-4C7B-9CFF-5CB679475BB5}" destId="{DD9A92CE-837B-4464-BD73-1B08C1D4FB49}" srcOrd="7" destOrd="0" presId="urn:microsoft.com/office/officeart/2005/8/layout/list1"/>
    <dgm:cxn modelId="{BDEB4BCF-A2D8-4582-82E3-7061EAA1E272}" type="presParOf" srcId="{15B452FF-08E1-4C7B-9CFF-5CB679475BB5}" destId="{671DE02F-625F-45FB-8959-8A7059839D51}" srcOrd="8" destOrd="0" presId="urn:microsoft.com/office/officeart/2005/8/layout/list1"/>
    <dgm:cxn modelId="{D57D8C5F-C066-42B3-A7E2-B82AD5744025}" type="presParOf" srcId="{671DE02F-625F-45FB-8959-8A7059839D51}" destId="{A94A4575-8F17-46A8-BB54-39B3D2FCB894}" srcOrd="0" destOrd="0" presId="urn:microsoft.com/office/officeart/2005/8/layout/list1"/>
    <dgm:cxn modelId="{96DAA58D-F592-4C89-A6D4-6BF08335A7F0}" type="presParOf" srcId="{671DE02F-625F-45FB-8959-8A7059839D51}" destId="{138D836B-2B47-4F36-93C2-1524EADEAB1A}" srcOrd="1" destOrd="0" presId="urn:microsoft.com/office/officeart/2005/8/layout/list1"/>
    <dgm:cxn modelId="{8D7EA784-96AA-4F44-A53C-03FDA3019672}" type="presParOf" srcId="{15B452FF-08E1-4C7B-9CFF-5CB679475BB5}" destId="{3095FACB-1292-4960-8B10-6E5E398420BD}" srcOrd="9" destOrd="0" presId="urn:microsoft.com/office/officeart/2005/8/layout/list1"/>
    <dgm:cxn modelId="{BFA2C1F9-6394-4656-A260-046652A4CAD2}" type="presParOf" srcId="{15B452FF-08E1-4C7B-9CFF-5CB679475BB5}" destId="{0CE961BD-CC04-4A22-95B5-CF24DCA529D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8209348-6C87-41B4-BF6A-28ACC36C0015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849A5EE8-940B-4936-8B7B-281D7360CE80}">
      <dgm:prSet phldrT="[Текст]"/>
      <dgm:spPr/>
      <dgm:t>
        <a:bodyPr/>
        <a:lstStyle/>
        <a:p>
          <a:r>
            <a:rPr lang="ru-RU" dirty="0" smtClean="0"/>
            <a:t>Федеральный уровень </a:t>
          </a:r>
        </a:p>
        <a:p>
          <a:r>
            <a:rPr lang="ru-RU" dirty="0" smtClean="0"/>
            <a:t>(не обнаружено)</a:t>
          </a:r>
          <a:endParaRPr lang="ru-RU" dirty="0"/>
        </a:p>
      </dgm:t>
    </dgm:pt>
    <dgm:pt modelId="{12DDDDCB-5165-4D89-8E07-C891938312D0}" type="parTrans" cxnId="{9C0EE407-E4B7-49D4-BF35-29050BB6AA53}">
      <dgm:prSet/>
      <dgm:spPr/>
      <dgm:t>
        <a:bodyPr/>
        <a:lstStyle/>
        <a:p>
          <a:endParaRPr lang="ru-RU"/>
        </a:p>
      </dgm:t>
    </dgm:pt>
    <dgm:pt modelId="{73046D2E-A27B-4CBE-98AE-3A555A20A304}" type="sibTrans" cxnId="{9C0EE407-E4B7-49D4-BF35-29050BB6AA53}">
      <dgm:prSet/>
      <dgm:spPr/>
      <dgm:t>
        <a:bodyPr/>
        <a:lstStyle/>
        <a:p>
          <a:endParaRPr lang="ru-RU"/>
        </a:p>
      </dgm:t>
    </dgm:pt>
    <dgm:pt modelId="{F41DA837-0CAD-44BE-9DFC-2EBE84887024}">
      <dgm:prSet phldrT="[Текст]"/>
      <dgm:spPr/>
      <dgm:t>
        <a:bodyPr/>
        <a:lstStyle/>
        <a:p>
          <a:r>
            <a:rPr lang="ru-RU" dirty="0" smtClean="0"/>
            <a:t>Региональный уровень</a:t>
          </a:r>
          <a:endParaRPr lang="ru-RU" dirty="0"/>
        </a:p>
      </dgm:t>
    </dgm:pt>
    <dgm:pt modelId="{69DD5C2E-544D-4E37-B6DE-8D4207AE4BB2}" type="parTrans" cxnId="{60020285-0B06-4697-A392-FFE38467EA9B}">
      <dgm:prSet/>
      <dgm:spPr/>
      <dgm:t>
        <a:bodyPr/>
        <a:lstStyle/>
        <a:p>
          <a:endParaRPr lang="ru-RU"/>
        </a:p>
      </dgm:t>
    </dgm:pt>
    <dgm:pt modelId="{0E05B621-5BD0-4B8C-BD1A-DD4C3A1EF5D5}" type="sibTrans" cxnId="{60020285-0B06-4697-A392-FFE38467EA9B}">
      <dgm:prSet/>
      <dgm:spPr/>
      <dgm:t>
        <a:bodyPr/>
        <a:lstStyle/>
        <a:p>
          <a:endParaRPr lang="ru-RU"/>
        </a:p>
      </dgm:t>
    </dgm:pt>
    <dgm:pt modelId="{08226DFE-8A42-4B8C-90A4-8DDD1185A172}">
      <dgm:prSet phldrT="[Текст]"/>
      <dgm:spPr/>
      <dgm:t>
        <a:bodyPr/>
        <a:lstStyle/>
        <a:p>
          <a:r>
            <a:rPr lang="ru-RU" dirty="0" smtClean="0"/>
            <a:t>Уровень ОУ</a:t>
          </a:r>
        </a:p>
        <a:p>
          <a:r>
            <a:rPr lang="ru-RU" dirty="0" smtClean="0"/>
            <a:t>1    2      3</a:t>
          </a:r>
          <a:endParaRPr lang="ru-RU" dirty="0"/>
        </a:p>
      </dgm:t>
    </dgm:pt>
    <dgm:pt modelId="{986F32B3-AB77-4171-B28A-5FF43488383F}" type="parTrans" cxnId="{6F9B10DB-3054-47A7-9350-8C9B35752F08}">
      <dgm:prSet/>
      <dgm:spPr/>
      <dgm:t>
        <a:bodyPr/>
        <a:lstStyle/>
        <a:p>
          <a:endParaRPr lang="ru-RU"/>
        </a:p>
      </dgm:t>
    </dgm:pt>
    <dgm:pt modelId="{416F6298-F04C-4010-B561-A46B3976C09F}" type="sibTrans" cxnId="{6F9B10DB-3054-47A7-9350-8C9B35752F08}">
      <dgm:prSet/>
      <dgm:spPr/>
      <dgm:t>
        <a:bodyPr/>
        <a:lstStyle/>
        <a:p>
          <a:endParaRPr lang="ru-RU"/>
        </a:p>
      </dgm:t>
    </dgm:pt>
    <dgm:pt modelId="{1D371964-8744-4606-ABB7-5450B65EA207}" type="pres">
      <dgm:prSet presAssocID="{68209348-6C87-41B4-BF6A-28ACC36C0015}" presName="Name0" presStyleCnt="0">
        <dgm:presLayoutVars>
          <dgm:dir/>
          <dgm:animLvl val="lvl"/>
          <dgm:resizeHandles val="exact"/>
        </dgm:presLayoutVars>
      </dgm:prSet>
      <dgm:spPr/>
    </dgm:pt>
    <dgm:pt modelId="{44EBEC22-C522-4BA3-9532-0AD89374D079}" type="pres">
      <dgm:prSet presAssocID="{849A5EE8-940B-4936-8B7B-281D7360CE80}" presName="Name8" presStyleCnt="0"/>
      <dgm:spPr/>
    </dgm:pt>
    <dgm:pt modelId="{33FB4058-4AEB-423C-881F-903ADD3A2741}" type="pres">
      <dgm:prSet presAssocID="{849A5EE8-940B-4936-8B7B-281D7360CE80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1B6615-D329-4529-A35C-D8060CF76F3D}" type="pres">
      <dgm:prSet presAssocID="{849A5EE8-940B-4936-8B7B-281D7360CE8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C7BF53-74DA-415C-86C5-A80CC3D0E2C6}" type="pres">
      <dgm:prSet presAssocID="{F41DA837-0CAD-44BE-9DFC-2EBE84887024}" presName="Name8" presStyleCnt="0"/>
      <dgm:spPr/>
    </dgm:pt>
    <dgm:pt modelId="{9C64F92C-F176-45EE-8226-88CE808384EC}" type="pres">
      <dgm:prSet presAssocID="{F41DA837-0CAD-44BE-9DFC-2EBE84887024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9F57DC-27BD-43D6-944F-7B202CC47560}" type="pres">
      <dgm:prSet presAssocID="{F41DA837-0CAD-44BE-9DFC-2EBE8488702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3415AF-23E3-4C2E-B8BD-7211EF2DCE4F}" type="pres">
      <dgm:prSet presAssocID="{08226DFE-8A42-4B8C-90A4-8DDD1185A172}" presName="Name8" presStyleCnt="0"/>
      <dgm:spPr/>
    </dgm:pt>
    <dgm:pt modelId="{694A2542-D795-4EC3-87B1-C0C2C6DBE69C}" type="pres">
      <dgm:prSet presAssocID="{08226DFE-8A42-4B8C-90A4-8DDD1185A172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8EB155-E614-4E8F-A6EA-8D3B04FB13E2}" type="pres">
      <dgm:prSet presAssocID="{08226DFE-8A42-4B8C-90A4-8DDD1185A17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4C2FF3B-FA18-4722-ACE6-9346342D7A25}" type="presOf" srcId="{F41DA837-0CAD-44BE-9DFC-2EBE84887024}" destId="{9C64F92C-F176-45EE-8226-88CE808384EC}" srcOrd="0" destOrd="0" presId="urn:microsoft.com/office/officeart/2005/8/layout/pyramid1"/>
    <dgm:cxn modelId="{6F9B10DB-3054-47A7-9350-8C9B35752F08}" srcId="{68209348-6C87-41B4-BF6A-28ACC36C0015}" destId="{08226DFE-8A42-4B8C-90A4-8DDD1185A172}" srcOrd="2" destOrd="0" parTransId="{986F32B3-AB77-4171-B28A-5FF43488383F}" sibTransId="{416F6298-F04C-4010-B561-A46B3976C09F}"/>
    <dgm:cxn modelId="{4633E2DB-F782-4DF2-9E17-B92C4F081884}" type="presOf" srcId="{68209348-6C87-41B4-BF6A-28ACC36C0015}" destId="{1D371964-8744-4606-ABB7-5450B65EA207}" srcOrd="0" destOrd="0" presId="urn:microsoft.com/office/officeart/2005/8/layout/pyramid1"/>
    <dgm:cxn modelId="{60020285-0B06-4697-A392-FFE38467EA9B}" srcId="{68209348-6C87-41B4-BF6A-28ACC36C0015}" destId="{F41DA837-0CAD-44BE-9DFC-2EBE84887024}" srcOrd="1" destOrd="0" parTransId="{69DD5C2E-544D-4E37-B6DE-8D4207AE4BB2}" sibTransId="{0E05B621-5BD0-4B8C-BD1A-DD4C3A1EF5D5}"/>
    <dgm:cxn modelId="{C2386D0C-14B6-4D39-8DA0-0241CB3CB9DB}" type="presOf" srcId="{08226DFE-8A42-4B8C-90A4-8DDD1185A172}" destId="{694A2542-D795-4EC3-87B1-C0C2C6DBE69C}" srcOrd="0" destOrd="0" presId="urn:microsoft.com/office/officeart/2005/8/layout/pyramid1"/>
    <dgm:cxn modelId="{CE156FD3-A0D0-4C00-A3B0-3CB08383F504}" type="presOf" srcId="{849A5EE8-940B-4936-8B7B-281D7360CE80}" destId="{7B1B6615-D329-4529-A35C-D8060CF76F3D}" srcOrd="1" destOrd="0" presId="urn:microsoft.com/office/officeart/2005/8/layout/pyramid1"/>
    <dgm:cxn modelId="{EE323061-F8E0-4B45-815E-D6476E76D27E}" type="presOf" srcId="{849A5EE8-940B-4936-8B7B-281D7360CE80}" destId="{33FB4058-4AEB-423C-881F-903ADD3A2741}" srcOrd="0" destOrd="0" presId="urn:microsoft.com/office/officeart/2005/8/layout/pyramid1"/>
    <dgm:cxn modelId="{2781495B-5D24-4760-A7D9-995366F7F1A6}" type="presOf" srcId="{08226DFE-8A42-4B8C-90A4-8DDD1185A172}" destId="{858EB155-E614-4E8F-A6EA-8D3B04FB13E2}" srcOrd="1" destOrd="0" presId="urn:microsoft.com/office/officeart/2005/8/layout/pyramid1"/>
    <dgm:cxn modelId="{E9A80FA7-0050-46E3-928E-6D64B74BFEE5}" type="presOf" srcId="{F41DA837-0CAD-44BE-9DFC-2EBE84887024}" destId="{869F57DC-27BD-43D6-944F-7B202CC47560}" srcOrd="1" destOrd="0" presId="urn:microsoft.com/office/officeart/2005/8/layout/pyramid1"/>
    <dgm:cxn modelId="{9C0EE407-E4B7-49D4-BF35-29050BB6AA53}" srcId="{68209348-6C87-41B4-BF6A-28ACC36C0015}" destId="{849A5EE8-940B-4936-8B7B-281D7360CE80}" srcOrd="0" destOrd="0" parTransId="{12DDDDCB-5165-4D89-8E07-C891938312D0}" sibTransId="{73046D2E-A27B-4CBE-98AE-3A555A20A304}"/>
    <dgm:cxn modelId="{BBAE86C0-7E59-4381-96E7-6B9CC751FEEB}" type="presParOf" srcId="{1D371964-8744-4606-ABB7-5450B65EA207}" destId="{44EBEC22-C522-4BA3-9532-0AD89374D079}" srcOrd="0" destOrd="0" presId="urn:microsoft.com/office/officeart/2005/8/layout/pyramid1"/>
    <dgm:cxn modelId="{EA4D2C9B-E19F-4A56-9554-FD180195A59B}" type="presParOf" srcId="{44EBEC22-C522-4BA3-9532-0AD89374D079}" destId="{33FB4058-4AEB-423C-881F-903ADD3A2741}" srcOrd="0" destOrd="0" presId="urn:microsoft.com/office/officeart/2005/8/layout/pyramid1"/>
    <dgm:cxn modelId="{F45384E6-A1B7-4B47-8D95-754E27775FC7}" type="presParOf" srcId="{44EBEC22-C522-4BA3-9532-0AD89374D079}" destId="{7B1B6615-D329-4529-A35C-D8060CF76F3D}" srcOrd="1" destOrd="0" presId="urn:microsoft.com/office/officeart/2005/8/layout/pyramid1"/>
    <dgm:cxn modelId="{2D1BF7C4-4D75-4B4B-8416-C4F72328F00E}" type="presParOf" srcId="{1D371964-8744-4606-ABB7-5450B65EA207}" destId="{E0C7BF53-74DA-415C-86C5-A80CC3D0E2C6}" srcOrd="1" destOrd="0" presId="urn:microsoft.com/office/officeart/2005/8/layout/pyramid1"/>
    <dgm:cxn modelId="{E318FEF7-04B8-4F34-A785-8C9BB7BF8EDC}" type="presParOf" srcId="{E0C7BF53-74DA-415C-86C5-A80CC3D0E2C6}" destId="{9C64F92C-F176-45EE-8226-88CE808384EC}" srcOrd="0" destOrd="0" presId="urn:microsoft.com/office/officeart/2005/8/layout/pyramid1"/>
    <dgm:cxn modelId="{109F8A60-CD8B-4B60-802A-B2931DE305F8}" type="presParOf" srcId="{E0C7BF53-74DA-415C-86C5-A80CC3D0E2C6}" destId="{869F57DC-27BD-43D6-944F-7B202CC47560}" srcOrd="1" destOrd="0" presId="urn:microsoft.com/office/officeart/2005/8/layout/pyramid1"/>
    <dgm:cxn modelId="{4FBA6574-2B50-4A1F-9624-2804F2E7ECF5}" type="presParOf" srcId="{1D371964-8744-4606-ABB7-5450B65EA207}" destId="{5F3415AF-23E3-4C2E-B8BD-7211EF2DCE4F}" srcOrd="2" destOrd="0" presId="urn:microsoft.com/office/officeart/2005/8/layout/pyramid1"/>
    <dgm:cxn modelId="{85731787-09E3-4372-9253-312FFF9D30F2}" type="presParOf" srcId="{5F3415AF-23E3-4C2E-B8BD-7211EF2DCE4F}" destId="{694A2542-D795-4EC3-87B1-C0C2C6DBE69C}" srcOrd="0" destOrd="0" presId="urn:microsoft.com/office/officeart/2005/8/layout/pyramid1"/>
    <dgm:cxn modelId="{A31508AF-D167-4C77-BC9F-F94B58BF5F4E}" type="presParOf" srcId="{5F3415AF-23E3-4C2E-B8BD-7211EF2DCE4F}" destId="{858EB155-E614-4E8F-A6EA-8D3B04FB13E2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9B38805-A598-4186-98F2-1E07AA0F9D6B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7ABF7EF-A8BB-4968-9F0E-85DF8CCE4E5F}">
      <dgm:prSet phldrT="[Текст]"/>
      <dgm:spPr/>
      <dgm:t>
        <a:bodyPr/>
        <a:lstStyle/>
        <a:p>
          <a:r>
            <a:rPr lang="ru-RU" dirty="0" smtClean="0"/>
            <a:t>Цель: улучшение качества сбора родительской платы за присмотр и уход за воспитанниками ДОУ с 70% до 100%</a:t>
          </a:r>
          <a:endParaRPr lang="ru-RU" dirty="0"/>
        </a:p>
      </dgm:t>
    </dgm:pt>
    <dgm:pt modelId="{7CB1C51A-C818-48E2-B8F1-89E594EE405C}" type="parTrans" cxnId="{56BC4009-EA27-4F51-8447-8301242730C0}">
      <dgm:prSet/>
      <dgm:spPr/>
      <dgm:t>
        <a:bodyPr/>
        <a:lstStyle/>
        <a:p>
          <a:endParaRPr lang="ru-RU"/>
        </a:p>
      </dgm:t>
    </dgm:pt>
    <dgm:pt modelId="{B8ECF91F-DA06-4311-ACA3-F5A2C99618F6}" type="sibTrans" cxnId="{56BC4009-EA27-4F51-8447-8301242730C0}">
      <dgm:prSet/>
      <dgm:spPr/>
      <dgm:t>
        <a:bodyPr/>
        <a:lstStyle/>
        <a:p>
          <a:endParaRPr lang="ru-RU"/>
        </a:p>
      </dgm:t>
    </dgm:pt>
    <dgm:pt modelId="{51E4E757-ACC7-47F5-954C-FD58F77A4919}">
      <dgm:prSet phldrT="[Текст]"/>
      <dgm:spPr/>
      <dgm:t>
        <a:bodyPr/>
        <a:lstStyle/>
        <a:p>
          <a:r>
            <a:rPr lang="ru-RU" dirty="0" smtClean="0"/>
            <a:t>Эффект 1.</a:t>
          </a:r>
        </a:p>
        <a:p>
          <a:r>
            <a:rPr lang="ru-RU" dirty="0" smtClean="0"/>
            <a:t>Родительская оплата четко в срок до 20 числа текущего месяца;</a:t>
          </a:r>
          <a:endParaRPr lang="ru-RU" dirty="0"/>
        </a:p>
      </dgm:t>
    </dgm:pt>
    <dgm:pt modelId="{44A22D89-F893-46D5-ACDD-FB9A1CD4CBA5}" type="parTrans" cxnId="{6696B0D1-71EB-4F80-B5E9-2C0D793943C4}">
      <dgm:prSet/>
      <dgm:spPr/>
      <dgm:t>
        <a:bodyPr/>
        <a:lstStyle/>
        <a:p>
          <a:endParaRPr lang="ru-RU"/>
        </a:p>
      </dgm:t>
    </dgm:pt>
    <dgm:pt modelId="{AE6E1C32-24D2-44C8-AEB2-45E056CD9E86}" type="sibTrans" cxnId="{6696B0D1-71EB-4F80-B5E9-2C0D793943C4}">
      <dgm:prSet/>
      <dgm:spPr/>
      <dgm:t>
        <a:bodyPr/>
        <a:lstStyle/>
        <a:p>
          <a:endParaRPr lang="ru-RU"/>
        </a:p>
      </dgm:t>
    </dgm:pt>
    <dgm:pt modelId="{D9C4FC61-F8B5-4A3E-AB6F-009E19184199}">
      <dgm:prSet phldrT="[Текст]"/>
      <dgm:spPr/>
      <dgm:t>
        <a:bodyPr/>
        <a:lstStyle/>
        <a:p>
          <a:r>
            <a:rPr lang="ru-RU" dirty="0" smtClean="0"/>
            <a:t>Эффект 2.</a:t>
          </a:r>
        </a:p>
        <a:p>
          <a:r>
            <a:rPr lang="ru-RU" dirty="0" smtClean="0"/>
            <a:t>Осуществление оплаты в полном объеме в соответствии с начислением в квитанции;</a:t>
          </a:r>
          <a:endParaRPr lang="ru-RU" dirty="0"/>
        </a:p>
      </dgm:t>
    </dgm:pt>
    <dgm:pt modelId="{CF5D8F28-B921-479C-BADB-0BC002BEBD0B}" type="parTrans" cxnId="{8AF0B8F1-1E64-4FB8-8748-1C7E7A500E87}">
      <dgm:prSet/>
      <dgm:spPr/>
      <dgm:t>
        <a:bodyPr/>
        <a:lstStyle/>
        <a:p>
          <a:endParaRPr lang="ru-RU"/>
        </a:p>
      </dgm:t>
    </dgm:pt>
    <dgm:pt modelId="{06DF0B08-54F6-4395-AF91-D7D2433E3731}" type="sibTrans" cxnId="{8AF0B8F1-1E64-4FB8-8748-1C7E7A500E87}">
      <dgm:prSet/>
      <dgm:spPr/>
      <dgm:t>
        <a:bodyPr/>
        <a:lstStyle/>
        <a:p>
          <a:endParaRPr lang="ru-RU"/>
        </a:p>
      </dgm:t>
    </dgm:pt>
    <dgm:pt modelId="{5E60E7DA-9394-426B-9B55-2A96730A474F}">
      <dgm:prSet phldrT="[Текст]"/>
      <dgm:spPr/>
      <dgm:t>
        <a:bodyPr/>
        <a:lstStyle/>
        <a:p>
          <a:r>
            <a:rPr lang="ru-RU" dirty="0" smtClean="0"/>
            <a:t>Эффект 3.</a:t>
          </a:r>
        </a:p>
        <a:p>
          <a:r>
            <a:rPr lang="ru-RU" dirty="0" smtClean="0"/>
            <a:t>Организация сбора информации от родителей, подтверждающая плату, через родительские чаты и фиксирование в журнале учета</a:t>
          </a:r>
          <a:endParaRPr lang="ru-RU" dirty="0"/>
        </a:p>
      </dgm:t>
    </dgm:pt>
    <dgm:pt modelId="{0046A341-8E04-4984-B8F6-28D11E338AC9}" type="parTrans" cxnId="{A1021825-B776-4940-9B29-3C441AE7B993}">
      <dgm:prSet/>
      <dgm:spPr/>
      <dgm:t>
        <a:bodyPr/>
        <a:lstStyle/>
        <a:p>
          <a:endParaRPr lang="ru-RU"/>
        </a:p>
      </dgm:t>
    </dgm:pt>
    <dgm:pt modelId="{38C74CDC-12D5-444C-A90C-C14075815CE6}" type="sibTrans" cxnId="{A1021825-B776-4940-9B29-3C441AE7B993}">
      <dgm:prSet/>
      <dgm:spPr/>
      <dgm:t>
        <a:bodyPr/>
        <a:lstStyle/>
        <a:p>
          <a:endParaRPr lang="ru-RU"/>
        </a:p>
      </dgm:t>
    </dgm:pt>
    <dgm:pt modelId="{D2215B65-14C5-46E1-83E3-A654C3CEFA6F}" type="pres">
      <dgm:prSet presAssocID="{09B38805-A598-4186-98F2-1E07AA0F9D6B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A93263-89EB-4704-927B-B02C99596634}" type="pres">
      <dgm:prSet presAssocID="{F7ABF7EF-A8BB-4968-9F0E-85DF8CCE4E5F}" presName="roof" presStyleLbl="dkBgShp" presStyleIdx="0" presStyleCnt="2"/>
      <dgm:spPr/>
      <dgm:t>
        <a:bodyPr/>
        <a:lstStyle/>
        <a:p>
          <a:endParaRPr lang="ru-RU"/>
        </a:p>
      </dgm:t>
    </dgm:pt>
    <dgm:pt modelId="{FCBF6677-4F86-4F1F-956A-DB9EE07E5BA2}" type="pres">
      <dgm:prSet presAssocID="{F7ABF7EF-A8BB-4968-9F0E-85DF8CCE4E5F}" presName="pillars" presStyleCnt="0"/>
      <dgm:spPr/>
    </dgm:pt>
    <dgm:pt modelId="{1D632C5E-5D96-4B89-B8B2-4799C9B5B32E}" type="pres">
      <dgm:prSet presAssocID="{F7ABF7EF-A8BB-4968-9F0E-85DF8CCE4E5F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8FA7FE-07AD-454E-8708-C7C4D13137A8}" type="pres">
      <dgm:prSet presAssocID="{D9C4FC61-F8B5-4A3E-AB6F-009E19184199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6AEF87-1693-4D69-A150-0FD55DFBFD63}" type="pres">
      <dgm:prSet presAssocID="{5E60E7DA-9394-426B-9B55-2A96730A474F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2813DB-7EF8-4E17-8391-3989FFA0409F}" type="pres">
      <dgm:prSet presAssocID="{F7ABF7EF-A8BB-4968-9F0E-85DF8CCE4E5F}" presName="base" presStyleLbl="dkBgShp" presStyleIdx="1" presStyleCnt="2"/>
      <dgm:spPr/>
    </dgm:pt>
  </dgm:ptLst>
  <dgm:cxnLst>
    <dgm:cxn modelId="{9A26A5D9-5D58-4700-9A31-88C3EB922CFC}" type="presOf" srcId="{51E4E757-ACC7-47F5-954C-FD58F77A4919}" destId="{1D632C5E-5D96-4B89-B8B2-4799C9B5B32E}" srcOrd="0" destOrd="0" presId="urn:microsoft.com/office/officeart/2005/8/layout/hList3"/>
    <dgm:cxn modelId="{64A07A5D-EE44-45C0-9298-58A428077287}" type="presOf" srcId="{5E60E7DA-9394-426B-9B55-2A96730A474F}" destId="{0B6AEF87-1693-4D69-A150-0FD55DFBFD63}" srcOrd="0" destOrd="0" presId="urn:microsoft.com/office/officeart/2005/8/layout/hList3"/>
    <dgm:cxn modelId="{6696B0D1-71EB-4F80-B5E9-2C0D793943C4}" srcId="{F7ABF7EF-A8BB-4968-9F0E-85DF8CCE4E5F}" destId="{51E4E757-ACC7-47F5-954C-FD58F77A4919}" srcOrd="0" destOrd="0" parTransId="{44A22D89-F893-46D5-ACDD-FB9A1CD4CBA5}" sibTransId="{AE6E1C32-24D2-44C8-AEB2-45E056CD9E86}"/>
    <dgm:cxn modelId="{6816394E-7DB7-4188-9E38-5BB8BF0E0475}" type="presOf" srcId="{09B38805-A598-4186-98F2-1E07AA0F9D6B}" destId="{D2215B65-14C5-46E1-83E3-A654C3CEFA6F}" srcOrd="0" destOrd="0" presId="urn:microsoft.com/office/officeart/2005/8/layout/hList3"/>
    <dgm:cxn modelId="{8AF0B8F1-1E64-4FB8-8748-1C7E7A500E87}" srcId="{F7ABF7EF-A8BB-4968-9F0E-85DF8CCE4E5F}" destId="{D9C4FC61-F8B5-4A3E-AB6F-009E19184199}" srcOrd="1" destOrd="0" parTransId="{CF5D8F28-B921-479C-BADB-0BC002BEBD0B}" sibTransId="{06DF0B08-54F6-4395-AF91-D7D2433E3731}"/>
    <dgm:cxn modelId="{56BC4009-EA27-4F51-8447-8301242730C0}" srcId="{09B38805-A598-4186-98F2-1E07AA0F9D6B}" destId="{F7ABF7EF-A8BB-4968-9F0E-85DF8CCE4E5F}" srcOrd="0" destOrd="0" parTransId="{7CB1C51A-C818-48E2-B8F1-89E594EE405C}" sibTransId="{B8ECF91F-DA06-4311-ACA3-F5A2C99618F6}"/>
    <dgm:cxn modelId="{A1021825-B776-4940-9B29-3C441AE7B993}" srcId="{F7ABF7EF-A8BB-4968-9F0E-85DF8CCE4E5F}" destId="{5E60E7DA-9394-426B-9B55-2A96730A474F}" srcOrd="2" destOrd="0" parTransId="{0046A341-8E04-4984-B8F6-28D11E338AC9}" sibTransId="{38C74CDC-12D5-444C-A90C-C14075815CE6}"/>
    <dgm:cxn modelId="{2E8DABCF-F52F-4F44-8335-3D0F9431298C}" type="presOf" srcId="{D9C4FC61-F8B5-4A3E-AB6F-009E19184199}" destId="{CD8FA7FE-07AD-454E-8708-C7C4D13137A8}" srcOrd="0" destOrd="0" presId="urn:microsoft.com/office/officeart/2005/8/layout/hList3"/>
    <dgm:cxn modelId="{A15C852D-B767-4C78-AA33-210CB2B17941}" type="presOf" srcId="{F7ABF7EF-A8BB-4968-9F0E-85DF8CCE4E5F}" destId="{DFA93263-89EB-4704-927B-B02C99596634}" srcOrd="0" destOrd="0" presId="urn:microsoft.com/office/officeart/2005/8/layout/hList3"/>
    <dgm:cxn modelId="{CB4823FA-FD0E-49F5-A93B-5EC51481B289}" type="presParOf" srcId="{D2215B65-14C5-46E1-83E3-A654C3CEFA6F}" destId="{DFA93263-89EB-4704-927B-B02C99596634}" srcOrd="0" destOrd="0" presId="urn:microsoft.com/office/officeart/2005/8/layout/hList3"/>
    <dgm:cxn modelId="{16CECE3D-570A-4B40-BDE0-2A96B3388B8D}" type="presParOf" srcId="{D2215B65-14C5-46E1-83E3-A654C3CEFA6F}" destId="{FCBF6677-4F86-4F1F-956A-DB9EE07E5BA2}" srcOrd="1" destOrd="0" presId="urn:microsoft.com/office/officeart/2005/8/layout/hList3"/>
    <dgm:cxn modelId="{4789C54F-1D5B-45B1-AC94-837B9C429749}" type="presParOf" srcId="{FCBF6677-4F86-4F1F-956A-DB9EE07E5BA2}" destId="{1D632C5E-5D96-4B89-B8B2-4799C9B5B32E}" srcOrd="0" destOrd="0" presId="urn:microsoft.com/office/officeart/2005/8/layout/hList3"/>
    <dgm:cxn modelId="{A0A40482-8B35-4F58-84BB-8847AEB8202D}" type="presParOf" srcId="{FCBF6677-4F86-4F1F-956A-DB9EE07E5BA2}" destId="{CD8FA7FE-07AD-454E-8708-C7C4D13137A8}" srcOrd="1" destOrd="0" presId="urn:microsoft.com/office/officeart/2005/8/layout/hList3"/>
    <dgm:cxn modelId="{463752A2-E2CD-44DF-B3F8-989C49CF1C59}" type="presParOf" srcId="{FCBF6677-4F86-4F1F-956A-DB9EE07E5BA2}" destId="{0B6AEF87-1693-4D69-A150-0FD55DFBFD63}" srcOrd="2" destOrd="0" presId="urn:microsoft.com/office/officeart/2005/8/layout/hList3"/>
    <dgm:cxn modelId="{DFEFB01D-AF35-4206-A684-57F3DC3A7A52}" type="presParOf" srcId="{D2215B65-14C5-46E1-83E3-A654C3CEFA6F}" destId="{0C2813DB-7EF8-4E17-8391-3989FFA0409F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4DCC58C-564A-43B3-881A-A3AF47BA7B91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25C10DC-6657-4FBA-9DA3-9A384B0DC51C}">
      <dgm:prSet phldrT="[Текст]"/>
      <dgm:spPr/>
      <dgm:t>
        <a:bodyPr/>
        <a:lstStyle/>
        <a:p>
          <a:r>
            <a:rPr lang="ru-RU" b="1" u="sng" dirty="0" smtClean="0"/>
            <a:t>Внедренные мероприятия</a:t>
          </a:r>
          <a:r>
            <a:rPr lang="ru-RU" b="1" dirty="0" smtClean="0"/>
            <a:t>: </a:t>
          </a:r>
          <a:r>
            <a:rPr lang="ru-RU" dirty="0" smtClean="0"/>
            <a:t>ежемесячный отчет родителей в род. чате об оплате (не позднее 20 числа), регистрация педагогами в журнале род. оплаты сведений об оплате. Отчет у руководства</a:t>
          </a:r>
          <a:endParaRPr lang="ru-RU" dirty="0"/>
        </a:p>
      </dgm:t>
    </dgm:pt>
    <dgm:pt modelId="{1F0F3C4D-FD48-454B-9C1D-0145AE2BF4F5}" type="parTrans" cxnId="{723C391D-D229-4DA7-B2B9-DFB5AC7EE396}">
      <dgm:prSet/>
      <dgm:spPr/>
      <dgm:t>
        <a:bodyPr/>
        <a:lstStyle/>
        <a:p>
          <a:endParaRPr lang="ru-RU"/>
        </a:p>
      </dgm:t>
    </dgm:pt>
    <dgm:pt modelId="{94FA8490-4103-458A-A3B3-968D517CC511}" type="sibTrans" cxnId="{723C391D-D229-4DA7-B2B9-DFB5AC7EE396}">
      <dgm:prSet/>
      <dgm:spPr/>
      <dgm:t>
        <a:bodyPr/>
        <a:lstStyle/>
        <a:p>
          <a:endParaRPr lang="ru-RU"/>
        </a:p>
      </dgm:t>
    </dgm:pt>
    <dgm:pt modelId="{1D3FA46A-2806-442A-93E5-735AE46B7203}">
      <dgm:prSet phldrT="[Текст]"/>
      <dgm:spPr/>
      <dgm:t>
        <a:bodyPr/>
        <a:lstStyle/>
        <a:p>
          <a:r>
            <a:rPr lang="ru-RU" dirty="0" smtClean="0"/>
            <a:t>Эффект 1. оплата за присмотр и уход детей осуществляется в ДОУ четко в срок до 20 числа текущего месяца</a:t>
          </a:r>
          <a:endParaRPr lang="ru-RU" dirty="0"/>
        </a:p>
      </dgm:t>
    </dgm:pt>
    <dgm:pt modelId="{3DFC60DC-EF84-44DD-BD2F-37EAF7DE25D6}" type="parTrans" cxnId="{DC759885-AAA0-407D-AA07-DD62765491F5}">
      <dgm:prSet/>
      <dgm:spPr/>
      <dgm:t>
        <a:bodyPr/>
        <a:lstStyle/>
        <a:p>
          <a:endParaRPr lang="ru-RU"/>
        </a:p>
      </dgm:t>
    </dgm:pt>
    <dgm:pt modelId="{28117723-1BFE-4613-A84D-B151BB206CDD}" type="sibTrans" cxnId="{DC759885-AAA0-407D-AA07-DD62765491F5}">
      <dgm:prSet/>
      <dgm:spPr/>
      <dgm:t>
        <a:bodyPr/>
        <a:lstStyle/>
        <a:p>
          <a:endParaRPr lang="ru-RU"/>
        </a:p>
      </dgm:t>
    </dgm:pt>
    <dgm:pt modelId="{50A74A8C-317C-4E44-8A8C-979A0411F24D}">
      <dgm:prSet/>
      <dgm:spPr/>
      <dgm:t>
        <a:bodyPr/>
        <a:lstStyle/>
        <a:p>
          <a:r>
            <a:rPr lang="ru-RU" smtClean="0"/>
            <a:t>Эффект 2. осуществление оплаты в полном объеме в соответствии с начислением в квитанции</a:t>
          </a:r>
          <a:endParaRPr lang="ru-RU" dirty="0"/>
        </a:p>
      </dgm:t>
    </dgm:pt>
    <dgm:pt modelId="{CCF15133-6C36-4B2E-8CB4-74C95D5EB8FD}" type="parTrans" cxnId="{1FAC4647-DACA-4B18-868E-56F2DD0B7844}">
      <dgm:prSet/>
      <dgm:spPr/>
      <dgm:t>
        <a:bodyPr/>
        <a:lstStyle/>
        <a:p>
          <a:endParaRPr lang="ru-RU"/>
        </a:p>
      </dgm:t>
    </dgm:pt>
    <dgm:pt modelId="{71CDED1C-1FFF-492F-8C65-D6F26B2A42A6}" type="sibTrans" cxnId="{1FAC4647-DACA-4B18-868E-56F2DD0B7844}">
      <dgm:prSet/>
      <dgm:spPr/>
      <dgm:t>
        <a:bodyPr/>
        <a:lstStyle/>
        <a:p>
          <a:endParaRPr lang="ru-RU"/>
        </a:p>
      </dgm:t>
    </dgm:pt>
    <dgm:pt modelId="{543905F5-14E9-4F45-A0FD-75EDF016AA83}">
      <dgm:prSet/>
      <dgm:spPr/>
      <dgm:t>
        <a:bodyPr/>
        <a:lstStyle/>
        <a:p>
          <a:r>
            <a:rPr lang="ru-RU" dirty="0" smtClean="0"/>
            <a:t>Эффект 3. организация сбора информации от родителей, подтверждающая оплату, через родительские чаты и фиксация в журнале регистрации</a:t>
          </a:r>
          <a:endParaRPr lang="ru-RU" dirty="0"/>
        </a:p>
      </dgm:t>
    </dgm:pt>
    <dgm:pt modelId="{11A0D84F-A4E4-469F-B670-12A6C722E468}" type="parTrans" cxnId="{BBC902B2-F021-45AB-8B83-AE8023D75822}">
      <dgm:prSet/>
      <dgm:spPr/>
      <dgm:t>
        <a:bodyPr/>
        <a:lstStyle/>
        <a:p>
          <a:endParaRPr lang="ru-RU"/>
        </a:p>
      </dgm:t>
    </dgm:pt>
    <dgm:pt modelId="{A4D9ACD7-BBB4-4EA0-9766-5A80CC572172}" type="sibTrans" cxnId="{BBC902B2-F021-45AB-8B83-AE8023D75822}">
      <dgm:prSet/>
      <dgm:spPr/>
      <dgm:t>
        <a:bodyPr/>
        <a:lstStyle/>
        <a:p>
          <a:endParaRPr lang="ru-RU"/>
        </a:p>
      </dgm:t>
    </dgm:pt>
    <dgm:pt modelId="{862AC26B-3597-4F4B-BB80-12C3EE60C8B0}" type="pres">
      <dgm:prSet presAssocID="{A4DCC58C-564A-43B3-881A-A3AF47BA7B91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ADE9E07-4ED7-4B11-9089-CCE292F2601C}" type="pres">
      <dgm:prSet presAssocID="{C25C10DC-6657-4FBA-9DA3-9A384B0DC51C}" presName="vertOne" presStyleCnt="0"/>
      <dgm:spPr/>
    </dgm:pt>
    <dgm:pt modelId="{08CB93E6-AF42-45C0-A900-807A19E1E23F}" type="pres">
      <dgm:prSet presAssocID="{C25C10DC-6657-4FBA-9DA3-9A384B0DC51C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C112F4F-3B2D-482B-9F19-8F4B919086AD}" type="pres">
      <dgm:prSet presAssocID="{C25C10DC-6657-4FBA-9DA3-9A384B0DC51C}" presName="parTransOne" presStyleCnt="0"/>
      <dgm:spPr/>
    </dgm:pt>
    <dgm:pt modelId="{E58FA51F-6C18-4C97-8989-ABB46DFBC8D0}" type="pres">
      <dgm:prSet presAssocID="{C25C10DC-6657-4FBA-9DA3-9A384B0DC51C}" presName="horzOne" presStyleCnt="0"/>
      <dgm:spPr/>
    </dgm:pt>
    <dgm:pt modelId="{41959BDB-E198-4D3B-9549-63A481C1CCC4}" type="pres">
      <dgm:prSet presAssocID="{1D3FA46A-2806-442A-93E5-735AE46B7203}" presName="vertTwo" presStyleCnt="0"/>
      <dgm:spPr/>
    </dgm:pt>
    <dgm:pt modelId="{A1D43865-1F43-41FB-9F20-5F6D5759D586}" type="pres">
      <dgm:prSet presAssocID="{1D3FA46A-2806-442A-93E5-735AE46B7203}" presName="txTwo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445F94F-D1B8-4A89-8BCC-57AA24A9E5A7}" type="pres">
      <dgm:prSet presAssocID="{1D3FA46A-2806-442A-93E5-735AE46B7203}" presName="parTransTwo" presStyleCnt="0"/>
      <dgm:spPr/>
    </dgm:pt>
    <dgm:pt modelId="{C79AAF71-CBA6-43F8-B310-A5070FD9D97F}" type="pres">
      <dgm:prSet presAssocID="{1D3FA46A-2806-442A-93E5-735AE46B7203}" presName="horzTwo" presStyleCnt="0"/>
      <dgm:spPr/>
    </dgm:pt>
    <dgm:pt modelId="{6B94A705-94B8-4E2F-914E-C797D6916796}" type="pres">
      <dgm:prSet presAssocID="{543905F5-14E9-4F45-A0FD-75EDF016AA83}" presName="vertThree" presStyleCnt="0"/>
      <dgm:spPr/>
    </dgm:pt>
    <dgm:pt modelId="{0A2F30F6-6074-414E-BFD2-51AD500AB36D}" type="pres">
      <dgm:prSet presAssocID="{543905F5-14E9-4F45-A0FD-75EDF016AA83}" presName="txThree" presStyleLbl="node3" presStyleIdx="0" presStyleCnt="1" custLinFactNeighborX="48876" custLinFactNeighborY="-6053">
        <dgm:presLayoutVars>
          <dgm:chPref val="3"/>
        </dgm:presLayoutVars>
      </dgm:prSet>
      <dgm:spPr/>
    </dgm:pt>
    <dgm:pt modelId="{7D849DE3-514B-4452-9326-3F7BCEA2EDB8}" type="pres">
      <dgm:prSet presAssocID="{543905F5-14E9-4F45-A0FD-75EDF016AA83}" presName="horzThree" presStyleCnt="0"/>
      <dgm:spPr/>
    </dgm:pt>
    <dgm:pt modelId="{9519F20C-D6AC-4B67-B893-F90D4B3335F9}" type="pres">
      <dgm:prSet presAssocID="{28117723-1BFE-4613-A84D-B151BB206CDD}" presName="sibSpaceTwo" presStyleCnt="0"/>
      <dgm:spPr/>
    </dgm:pt>
    <dgm:pt modelId="{27D4809B-A329-40AB-849C-03033C871899}" type="pres">
      <dgm:prSet presAssocID="{50A74A8C-317C-4E44-8A8C-979A0411F24D}" presName="vertTwo" presStyleCnt="0"/>
      <dgm:spPr/>
    </dgm:pt>
    <dgm:pt modelId="{8D1CB0E0-4E04-4C3F-90DF-8F1AE23A49F7}" type="pres">
      <dgm:prSet presAssocID="{50A74A8C-317C-4E44-8A8C-979A0411F24D}" presName="txTwo" presStyleLbl="node2" presStyleIdx="1" presStyleCnt="2">
        <dgm:presLayoutVars>
          <dgm:chPref val="3"/>
        </dgm:presLayoutVars>
      </dgm:prSet>
      <dgm:spPr/>
    </dgm:pt>
    <dgm:pt modelId="{DE3A59E3-AF9A-47EA-9EFB-F568D06A04F7}" type="pres">
      <dgm:prSet presAssocID="{50A74A8C-317C-4E44-8A8C-979A0411F24D}" presName="horzTwo" presStyleCnt="0"/>
      <dgm:spPr/>
    </dgm:pt>
  </dgm:ptLst>
  <dgm:cxnLst>
    <dgm:cxn modelId="{C3419AC2-E403-49E1-8329-B07C67E0FDE8}" type="presOf" srcId="{543905F5-14E9-4F45-A0FD-75EDF016AA83}" destId="{0A2F30F6-6074-414E-BFD2-51AD500AB36D}" srcOrd="0" destOrd="0" presId="urn:microsoft.com/office/officeart/2005/8/layout/hierarchy4"/>
    <dgm:cxn modelId="{07EB3731-542E-407A-A161-1BE153224327}" type="presOf" srcId="{C25C10DC-6657-4FBA-9DA3-9A384B0DC51C}" destId="{08CB93E6-AF42-45C0-A900-807A19E1E23F}" srcOrd="0" destOrd="0" presId="urn:microsoft.com/office/officeart/2005/8/layout/hierarchy4"/>
    <dgm:cxn modelId="{723C391D-D229-4DA7-B2B9-DFB5AC7EE396}" srcId="{A4DCC58C-564A-43B3-881A-A3AF47BA7B91}" destId="{C25C10DC-6657-4FBA-9DA3-9A384B0DC51C}" srcOrd="0" destOrd="0" parTransId="{1F0F3C4D-FD48-454B-9C1D-0145AE2BF4F5}" sibTransId="{94FA8490-4103-458A-A3B3-968D517CC511}"/>
    <dgm:cxn modelId="{62347A9D-948C-45F3-8BE1-EBD49F7034BF}" type="presOf" srcId="{50A74A8C-317C-4E44-8A8C-979A0411F24D}" destId="{8D1CB0E0-4E04-4C3F-90DF-8F1AE23A49F7}" srcOrd="0" destOrd="0" presId="urn:microsoft.com/office/officeart/2005/8/layout/hierarchy4"/>
    <dgm:cxn modelId="{AF9FE455-FC5B-47DF-89E6-44B4EC170A63}" type="presOf" srcId="{1D3FA46A-2806-442A-93E5-735AE46B7203}" destId="{A1D43865-1F43-41FB-9F20-5F6D5759D586}" srcOrd="0" destOrd="0" presId="urn:microsoft.com/office/officeart/2005/8/layout/hierarchy4"/>
    <dgm:cxn modelId="{1FAC4647-DACA-4B18-868E-56F2DD0B7844}" srcId="{C25C10DC-6657-4FBA-9DA3-9A384B0DC51C}" destId="{50A74A8C-317C-4E44-8A8C-979A0411F24D}" srcOrd="1" destOrd="0" parTransId="{CCF15133-6C36-4B2E-8CB4-74C95D5EB8FD}" sibTransId="{71CDED1C-1FFF-492F-8C65-D6F26B2A42A6}"/>
    <dgm:cxn modelId="{25A352EB-6F09-4DCD-9E9E-E8499F3D3004}" type="presOf" srcId="{A4DCC58C-564A-43B3-881A-A3AF47BA7B91}" destId="{862AC26B-3597-4F4B-BB80-12C3EE60C8B0}" srcOrd="0" destOrd="0" presId="urn:microsoft.com/office/officeart/2005/8/layout/hierarchy4"/>
    <dgm:cxn modelId="{BBC902B2-F021-45AB-8B83-AE8023D75822}" srcId="{1D3FA46A-2806-442A-93E5-735AE46B7203}" destId="{543905F5-14E9-4F45-A0FD-75EDF016AA83}" srcOrd="0" destOrd="0" parTransId="{11A0D84F-A4E4-469F-B670-12A6C722E468}" sibTransId="{A4D9ACD7-BBB4-4EA0-9766-5A80CC572172}"/>
    <dgm:cxn modelId="{DC759885-AAA0-407D-AA07-DD62765491F5}" srcId="{C25C10DC-6657-4FBA-9DA3-9A384B0DC51C}" destId="{1D3FA46A-2806-442A-93E5-735AE46B7203}" srcOrd="0" destOrd="0" parTransId="{3DFC60DC-EF84-44DD-BD2F-37EAF7DE25D6}" sibTransId="{28117723-1BFE-4613-A84D-B151BB206CDD}"/>
    <dgm:cxn modelId="{F6EF0462-8782-45F8-8EBB-48774B8E2994}" type="presParOf" srcId="{862AC26B-3597-4F4B-BB80-12C3EE60C8B0}" destId="{FADE9E07-4ED7-4B11-9089-CCE292F2601C}" srcOrd="0" destOrd="0" presId="urn:microsoft.com/office/officeart/2005/8/layout/hierarchy4"/>
    <dgm:cxn modelId="{7A029501-BA84-45E7-BFD6-D8AF08C1AB79}" type="presParOf" srcId="{FADE9E07-4ED7-4B11-9089-CCE292F2601C}" destId="{08CB93E6-AF42-45C0-A900-807A19E1E23F}" srcOrd="0" destOrd="0" presId="urn:microsoft.com/office/officeart/2005/8/layout/hierarchy4"/>
    <dgm:cxn modelId="{BDA9DBB6-20D1-4085-B2E1-D1254A2CB1AB}" type="presParOf" srcId="{FADE9E07-4ED7-4B11-9089-CCE292F2601C}" destId="{CC112F4F-3B2D-482B-9F19-8F4B919086AD}" srcOrd="1" destOrd="0" presId="urn:microsoft.com/office/officeart/2005/8/layout/hierarchy4"/>
    <dgm:cxn modelId="{71F62389-B3AE-4C70-BC58-325795B29297}" type="presParOf" srcId="{FADE9E07-4ED7-4B11-9089-CCE292F2601C}" destId="{E58FA51F-6C18-4C97-8989-ABB46DFBC8D0}" srcOrd="2" destOrd="0" presId="urn:microsoft.com/office/officeart/2005/8/layout/hierarchy4"/>
    <dgm:cxn modelId="{52059929-9244-4FFC-80D0-7563E0F3996C}" type="presParOf" srcId="{E58FA51F-6C18-4C97-8989-ABB46DFBC8D0}" destId="{41959BDB-E198-4D3B-9549-63A481C1CCC4}" srcOrd="0" destOrd="0" presId="urn:microsoft.com/office/officeart/2005/8/layout/hierarchy4"/>
    <dgm:cxn modelId="{C79A4231-9D6F-4491-8D32-B2294770C136}" type="presParOf" srcId="{41959BDB-E198-4D3B-9549-63A481C1CCC4}" destId="{A1D43865-1F43-41FB-9F20-5F6D5759D586}" srcOrd="0" destOrd="0" presId="urn:microsoft.com/office/officeart/2005/8/layout/hierarchy4"/>
    <dgm:cxn modelId="{48EEFF2E-F990-4E3A-8EB2-EEC4602B6100}" type="presParOf" srcId="{41959BDB-E198-4D3B-9549-63A481C1CCC4}" destId="{9445F94F-D1B8-4A89-8BCC-57AA24A9E5A7}" srcOrd="1" destOrd="0" presId="urn:microsoft.com/office/officeart/2005/8/layout/hierarchy4"/>
    <dgm:cxn modelId="{04C31B14-92A2-4BD9-9007-48332F21E662}" type="presParOf" srcId="{41959BDB-E198-4D3B-9549-63A481C1CCC4}" destId="{C79AAF71-CBA6-43F8-B310-A5070FD9D97F}" srcOrd="2" destOrd="0" presId="urn:microsoft.com/office/officeart/2005/8/layout/hierarchy4"/>
    <dgm:cxn modelId="{F6F3842E-B537-4E6F-B113-CD26D5164CCA}" type="presParOf" srcId="{C79AAF71-CBA6-43F8-B310-A5070FD9D97F}" destId="{6B94A705-94B8-4E2F-914E-C797D6916796}" srcOrd="0" destOrd="0" presId="urn:microsoft.com/office/officeart/2005/8/layout/hierarchy4"/>
    <dgm:cxn modelId="{7566E00D-665E-4C01-994E-E51784CDDB02}" type="presParOf" srcId="{6B94A705-94B8-4E2F-914E-C797D6916796}" destId="{0A2F30F6-6074-414E-BFD2-51AD500AB36D}" srcOrd="0" destOrd="0" presId="urn:microsoft.com/office/officeart/2005/8/layout/hierarchy4"/>
    <dgm:cxn modelId="{8708AC71-124B-4287-B84F-0B6E21FFEB1B}" type="presParOf" srcId="{6B94A705-94B8-4E2F-914E-C797D6916796}" destId="{7D849DE3-514B-4452-9326-3F7BCEA2EDB8}" srcOrd="1" destOrd="0" presId="urn:microsoft.com/office/officeart/2005/8/layout/hierarchy4"/>
    <dgm:cxn modelId="{3588A8E5-0E25-4928-873F-36317B1EC51E}" type="presParOf" srcId="{E58FA51F-6C18-4C97-8989-ABB46DFBC8D0}" destId="{9519F20C-D6AC-4B67-B893-F90D4B3335F9}" srcOrd="1" destOrd="0" presId="urn:microsoft.com/office/officeart/2005/8/layout/hierarchy4"/>
    <dgm:cxn modelId="{D0F6953C-3FE8-4E37-8705-58A975429BC6}" type="presParOf" srcId="{E58FA51F-6C18-4C97-8989-ABB46DFBC8D0}" destId="{27D4809B-A329-40AB-849C-03033C871899}" srcOrd="2" destOrd="0" presId="urn:microsoft.com/office/officeart/2005/8/layout/hierarchy4"/>
    <dgm:cxn modelId="{C85CF43D-F404-4356-967E-A6B4EA6641FA}" type="presParOf" srcId="{27D4809B-A329-40AB-849C-03033C871899}" destId="{8D1CB0E0-4E04-4C3F-90DF-8F1AE23A49F7}" srcOrd="0" destOrd="0" presId="urn:microsoft.com/office/officeart/2005/8/layout/hierarchy4"/>
    <dgm:cxn modelId="{3C90CC66-E718-4225-80B7-9CA3E059CBE6}" type="presParOf" srcId="{27D4809B-A329-40AB-849C-03033C871899}" destId="{DE3A59E3-AF9A-47EA-9EFB-F568D06A04F7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7A3FDE-7730-443D-B73E-CCE3CC14E7D2}">
      <dsp:nvSpPr>
        <dsp:cNvPr id="0" name=""/>
        <dsp:cNvSpPr/>
      </dsp:nvSpPr>
      <dsp:spPr>
        <a:xfrm>
          <a:off x="0" y="1035700"/>
          <a:ext cx="8947150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F2B9A7-C77A-4C87-B05A-2EEA037F6A7D}">
      <dsp:nvSpPr>
        <dsp:cNvPr id="0" name=""/>
        <dsp:cNvSpPr/>
      </dsp:nvSpPr>
      <dsp:spPr>
        <a:xfrm>
          <a:off x="447357" y="725740"/>
          <a:ext cx="6263005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1. Сформировали команду проекта;</a:t>
          </a:r>
          <a:endParaRPr lang="ru-RU" sz="2100" kern="1200" dirty="0"/>
        </a:p>
      </dsp:txBody>
      <dsp:txXfrm>
        <a:off x="477619" y="756002"/>
        <a:ext cx="6202481" cy="559396"/>
      </dsp:txXfrm>
    </dsp:sp>
    <dsp:sp modelId="{CE828FB8-7EEC-4FBD-8096-7D1646C09A50}">
      <dsp:nvSpPr>
        <dsp:cNvPr id="0" name=""/>
        <dsp:cNvSpPr/>
      </dsp:nvSpPr>
      <dsp:spPr>
        <a:xfrm>
          <a:off x="0" y="1988261"/>
          <a:ext cx="8947150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93D218-F96F-41ED-B138-C0668ECD19E3}">
      <dsp:nvSpPr>
        <dsp:cNvPr id="0" name=""/>
        <dsp:cNvSpPr/>
      </dsp:nvSpPr>
      <dsp:spPr>
        <a:xfrm>
          <a:off x="447357" y="1678300"/>
          <a:ext cx="6263005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2. Выявили проблемы и потери процесса;</a:t>
          </a:r>
          <a:endParaRPr lang="ru-RU" sz="2100" kern="1200" dirty="0"/>
        </a:p>
      </dsp:txBody>
      <dsp:txXfrm>
        <a:off x="477619" y="1708562"/>
        <a:ext cx="6202481" cy="559396"/>
      </dsp:txXfrm>
    </dsp:sp>
    <dsp:sp modelId="{0CE961BD-CC04-4A22-95B5-CF24DCA529DC}">
      <dsp:nvSpPr>
        <dsp:cNvPr id="0" name=""/>
        <dsp:cNvSpPr/>
      </dsp:nvSpPr>
      <dsp:spPr>
        <a:xfrm>
          <a:off x="0" y="2940821"/>
          <a:ext cx="8947150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8D836B-2B47-4F36-93C2-1524EADEAB1A}">
      <dsp:nvSpPr>
        <dsp:cNvPr id="0" name=""/>
        <dsp:cNvSpPr/>
      </dsp:nvSpPr>
      <dsp:spPr>
        <a:xfrm>
          <a:off x="447357" y="2630861"/>
          <a:ext cx="6263005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727" tIns="0" rIns="236727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3. Обозначили границы процесса;</a:t>
          </a:r>
          <a:endParaRPr lang="ru-RU" sz="2100" kern="1200" dirty="0"/>
        </a:p>
      </dsp:txBody>
      <dsp:txXfrm>
        <a:off x="477619" y="2661123"/>
        <a:ext cx="6202481" cy="5593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B4058-4AEB-423C-881F-903ADD3A2741}">
      <dsp:nvSpPr>
        <dsp:cNvPr id="0" name=""/>
        <dsp:cNvSpPr/>
      </dsp:nvSpPr>
      <dsp:spPr>
        <a:xfrm>
          <a:off x="1291212" y="0"/>
          <a:ext cx="1291211" cy="1398587"/>
        </a:xfrm>
        <a:prstGeom prst="trapezoid">
          <a:avLst>
            <a:gd name="adj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Федеральный уровень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(не обнаружено)</a:t>
          </a:r>
          <a:endParaRPr lang="ru-RU" sz="1400" kern="1200" dirty="0"/>
        </a:p>
      </dsp:txBody>
      <dsp:txXfrm>
        <a:off x="1291212" y="0"/>
        <a:ext cx="1291211" cy="1398587"/>
      </dsp:txXfrm>
    </dsp:sp>
    <dsp:sp modelId="{9C64F92C-F176-45EE-8226-88CE808384EC}">
      <dsp:nvSpPr>
        <dsp:cNvPr id="0" name=""/>
        <dsp:cNvSpPr/>
      </dsp:nvSpPr>
      <dsp:spPr>
        <a:xfrm>
          <a:off x="645606" y="1398587"/>
          <a:ext cx="2582423" cy="1398587"/>
        </a:xfrm>
        <a:prstGeom prst="trapezoid">
          <a:avLst>
            <a:gd name="adj" fmla="val 46161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Региональный уровень</a:t>
          </a:r>
          <a:endParaRPr lang="ru-RU" sz="1400" kern="1200" dirty="0"/>
        </a:p>
      </dsp:txBody>
      <dsp:txXfrm>
        <a:off x="1097530" y="1398587"/>
        <a:ext cx="1678575" cy="1398587"/>
      </dsp:txXfrm>
    </dsp:sp>
    <dsp:sp modelId="{694A2542-D795-4EC3-87B1-C0C2C6DBE69C}">
      <dsp:nvSpPr>
        <dsp:cNvPr id="0" name=""/>
        <dsp:cNvSpPr/>
      </dsp:nvSpPr>
      <dsp:spPr>
        <a:xfrm>
          <a:off x="0" y="2797174"/>
          <a:ext cx="3873636" cy="1398587"/>
        </a:xfrm>
        <a:prstGeom prst="trapezoid">
          <a:avLst>
            <a:gd name="adj" fmla="val 46161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Уровень ОУ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1    2      3</a:t>
          </a:r>
          <a:endParaRPr lang="ru-RU" sz="1400" kern="1200" dirty="0"/>
        </a:p>
      </dsp:txBody>
      <dsp:txXfrm>
        <a:off x="677886" y="2797174"/>
        <a:ext cx="2517863" cy="139858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A93263-89EB-4704-927B-B02C99596634}">
      <dsp:nvSpPr>
        <dsp:cNvPr id="0" name=""/>
        <dsp:cNvSpPr/>
      </dsp:nvSpPr>
      <dsp:spPr>
        <a:xfrm>
          <a:off x="0" y="0"/>
          <a:ext cx="10640197" cy="1493084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Цель: улучшение качества сбора родительской платы за присмотр и уход за воспитанниками ДОУ с 70% до 100%</a:t>
          </a:r>
          <a:endParaRPr lang="ru-RU" sz="3000" kern="1200" dirty="0"/>
        </a:p>
      </dsp:txBody>
      <dsp:txXfrm>
        <a:off x="0" y="0"/>
        <a:ext cx="10640197" cy="1493084"/>
      </dsp:txXfrm>
    </dsp:sp>
    <dsp:sp modelId="{1D632C5E-5D96-4B89-B8B2-4799C9B5B32E}">
      <dsp:nvSpPr>
        <dsp:cNvPr id="0" name=""/>
        <dsp:cNvSpPr/>
      </dsp:nvSpPr>
      <dsp:spPr>
        <a:xfrm>
          <a:off x="5195" y="1493084"/>
          <a:ext cx="3543268" cy="31354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Эффект 1.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Родительская оплата четко в срок до 20 числа текущего месяца;</a:t>
          </a:r>
          <a:endParaRPr lang="ru-RU" sz="2200" kern="1200" dirty="0"/>
        </a:p>
      </dsp:txBody>
      <dsp:txXfrm>
        <a:off x="5195" y="1493084"/>
        <a:ext cx="3543268" cy="3135477"/>
      </dsp:txXfrm>
    </dsp:sp>
    <dsp:sp modelId="{CD8FA7FE-07AD-454E-8708-C7C4D13137A8}">
      <dsp:nvSpPr>
        <dsp:cNvPr id="0" name=""/>
        <dsp:cNvSpPr/>
      </dsp:nvSpPr>
      <dsp:spPr>
        <a:xfrm>
          <a:off x="3548464" y="1493084"/>
          <a:ext cx="3543268" cy="31354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Эффект 2.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Осуществление оплаты в полном объеме в соответствии с начислением в квитанции;</a:t>
          </a:r>
          <a:endParaRPr lang="ru-RU" sz="2200" kern="1200" dirty="0"/>
        </a:p>
      </dsp:txBody>
      <dsp:txXfrm>
        <a:off x="3548464" y="1493084"/>
        <a:ext cx="3543268" cy="3135477"/>
      </dsp:txXfrm>
    </dsp:sp>
    <dsp:sp modelId="{0B6AEF87-1693-4D69-A150-0FD55DFBFD63}">
      <dsp:nvSpPr>
        <dsp:cNvPr id="0" name=""/>
        <dsp:cNvSpPr/>
      </dsp:nvSpPr>
      <dsp:spPr>
        <a:xfrm>
          <a:off x="7091732" y="1493084"/>
          <a:ext cx="3543268" cy="31354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Эффект 3.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Организация сбора информации от родителей, подтверждающая плату, через родительские чаты и фиксирование в журнале учета</a:t>
          </a:r>
          <a:endParaRPr lang="ru-RU" sz="2200" kern="1200" dirty="0"/>
        </a:p>
      </dsp:txBody>
      <dsp:txXfrm>
        <a:off x="7091732" y="1493084"/>
        <a:ext cx="3543268" cy="3135477"/>
      </dsp:txXfrm>
    </dsp:sp>
    <dsp:sp modelId="{0C2813DB-7EF8-4E17-8391-3989FFA0409F}">
      <dsp:nvSpPr>
        <dsp:cNvPr id="0" name=""/>
        <dsp:cNvSpPr/>
      </dsp:nvSpPr>
      <dsp:spPr>
        <a:xfrm>
          <a:off x="0" y="4628562"/>
          <a:ext cx="10640197" cy="34838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CB93E6-AF42-45C0-A900-807A19E1E23F}">
      <dsp:nvSpPr>
        <dsp:cNvPr id="0" name=""/>
        <dsp:cNvSpPr/>
      </dsp:nvSpPr>
      <dsp:spPr>
        <a:xfrm>
          <a:off x="4142" y="321"/>
          <a:ext cx="11212709" cy="14169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u="sng" kern="1200" dirty="0" smtClean="0"/>
            <a:t>Внедренные мероприятия</a:t>
          </a:r>
          <a:r>
            <a:rPr lang="ru-RU" sz="2600" b="1" kern="1200" dirty="0" smtClean="0"/>
            <a:t>: </a:t>
          </a:r>
          <a:r>
            <a:rPr lang="ru-RU" sz="2600" kern="1200" dirty="0" smtClean="0"/>
            <a:t>ежемесячный отчет родителей в род. чате об оплате (не позднее 20 числа), регистрация педагогами в журнале род. оплаты сведений об оплате. Отчет у руководства</a:t>
          </a:r>
          <a:endParaRPr lang="ru-RU" sz="2600" kern="1200" dirty="0"/>
        </a:p>
      </dsp:txBody>
      <dsp:txXfrm>
        <a:off x="45642" y="41821"/>
        <a:ext cx="11129709" cy="1333919"/>
      </dsp:txXfrm>
    </dsp:sp>
    <dsp:sp modelId="{A1D43865-1F43-41FB-9F20-5F6D5759D586}">
      <dsp:nvSpPr>
        <dsp:cNvPr id="0" name=""/>
        <dsp:cNvSpPr/>
      </dsp:nvSpPr>
      <dsp:spPr>
        <a:xfrm>
          <a:off x="4142" y="1609312"/>
          <a:ext cx="5380378" cy="14169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Эффект 1. оплата за присмотр и уход детей осуществляется в ДОУ четко в срок до 20 числа текущего месяца</a:t>
          </a:r>
          <a:endParaRPr lang="ru-RU" sz="2000" kern="1200" dirty="0"/>
        </a:p>
      </dsp:txBody>
      <dsp:txXfrm>
        <a:off x="45642" y="1650812"/>
        <a:ext cx="5297378" cy="1333919"/>
      </dsp:txXfrm>
    </dsp:sp>
    <dsp:sp modelId="{0A2F30F6-6074-414E-BFD2-51AD500AB36D}">
      <dsp:nvSpPr>
        <dsp:cNvPr id="0" name=""/>
        <dsp:cNvSpPr/>
      </dsp:nvSpPr>
      <dsp:spPr>
        <a:xfrm>
          <a:off x="2633856" y="3132537"/>
          <a:ext cx="5380378" cy="14169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Эффект 3. организация сбора информации от родителей, подтверждающая оплату, через родительские чаты и фиксация в журнале регистрации</a:t>
          </a:r>
          <a:endParaRPr lang="ru-RU" sz="1700" kern="1200" dirty="0"/>
        </a:p>
      </dsp:txBody>
      <dsp:txXfrm>
        <a:off x="2675356" y="3174037"/>
        <a:ext cx="5297378" cy="1333919"/>
      </dsp:txXfrm>
    </dsp:sp>
    <dsp:sp modelId="{8D1CB0E0-4E04-4C3F-90DF-8F1AE23A49F7}">
      <dsp:nvSpPr>
        <dsp:cNvPr id="0" name=""/>
        <dsp:cNvSpPr/>
      </dsp:nvSpPr>
      <dsp:spPr>
        <a:xfrm>
          <a:off x="5836472" y="1609312"/>
          <a:ext cx="5380378" cy="14169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smtClean="0"/>
            <a:t>Эффект 2. осуществление оплаты в полном объеме в соответствии с начислением в квитанции</a:t>
          </a:r>
          <a:endParaRPr lang="ru-RU" sz="2000" kern="1200" dirty="0"/>
        </a:p>
      </dsp:txBody>
      <dsp:txXfrm>
        <a:off x="5877972" y="1650812"/>
        <a:ext cx="5297378" cy="13339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4/13/2023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4/13/2023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4/13/2023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4/13/2023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4/13/2023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4/13/2023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4/13/2023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3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3129280"/>
            <a:ext cx="34010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4/13/2023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799"/>
            <a:ext cx="882565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0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4/13/2023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4/13/2023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4/13/2023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320" y="1162594"/>
            <a:ext cx="10327296" cy="1616170"/>
          </a:xfrm>
        </p:spPr>
        <p:txBody>
          <a:bodyPr/>
          <a:lstStyle/>
          <a:p>
            <a:pPr algn="ctr"/>
            <a:r>
              <a:rPr lang="ru-RU" sz="3200" dirty="0" smtClean="0"/>
              <a:t>Муниципальное Бюджетное Дошкольное Общеобразовательное Учреждение «Детский сад №24 города Ельца»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54955" y="3631473"/>
            <a:ext cx="9595776" cy="2730137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«Оптимизация процесса контроля за родительской платой со стороны педагогов и руководства в МБДОУ «Детский сад №24 города Ельца»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856908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Выбор процесса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1126971"/>
              </p:ext>
            </p:extLst>
          </p:nvPr>
        </p:nvGraphicFramePr>
        <p:xfrm>
          <a:off x="1103313" y="2052638"/>
          <a:ext cx="8947150" cy="4195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62343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Команда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504" y="1188720"/>
            <a:ext cx="12087496" cy="552558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46111" y="1188720"/>
            <a:ext cx="3089866" cy="24950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Заведующая ДОУ Терехова О. Е.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741816" y="1188720"/>
            <a:ext cx="3004457" cy="24950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Заместитель заведующего </a:t>
            </a:r>
            <a:r>
              <a:rPr lang="ru-RU" dirty="0" err="1" smtClean="0"/>
              <a:t>Невструева</a:t>
            </a:r>
            <a:r>
              <a:rPr lang="ru-RU" dirty="0" smtClean="0"/>
              <a:t> С.С.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752112" y="1188720"/>
            <a:ext cx="2769328" cy="24950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Воспитатель Голубятникова Ю.Ю.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46111" y="4419728"/>
            <a:ext cx="3089866" cy="22945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Учитель-логопед Суханова О.О.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204857" y="5048795"/>
            <a:ext cx="4571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741816" y="4419728"/>
            <a:ext cx="3004457" cy="22945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Учитель-логопед </a:t>
            </a:r>
          </a:p>
          <a:p>
            <a:pPr algn="ctr"/>
            <a:r>
              <a:rPr lang="ru-RU" dirty="0" smtClean="0"/>
              <a:t>Шостак С.Н.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8752112" y="4419728"/>
            <a:ext cx="2769328" cy="22945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Воспитатель </a:t>
            </a:r>
          </a:p>
          <a:p>
            <a:pPr algn="ctr"/>
            <a:r>
              <a:rPr lang="ru-RU" dirty="0" err="1" smtClean="0"/>
              <a:t>Силкина</a:t>
            </a:r>
            <a:r>
              <a:rPr lang="ru-RU" dirty="0" smtClean="0"/>
              <a:t> О.В.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3288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Обоснование выбора</a:t>
            </a:r>
            <a:br>
              <a:rPr lang="ru-RU" dirty="0" smtClean="0"/>
            </a:br>
            <a:r>
              <a:rPr lang="ru-RU" dirty="0" smtClean="0"/>
              <a:t> (пирамида проблем)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3327686"/>
              </p:ext>
            </p:extLst>
          </p:nvPr>
        </p:nvGraphicFramePr>
        <p:xfrm>
          <a:off x="1103313" y="2052638"/>
          <a:ext cx="3873636" cy="4195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531429" y="1959429"/>
            <a:ext cx="4506685" cy="42889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Выявленные проблемы:</a:t>
            </a:r>
          </a:p>
          <a:p>
            <a:pPr marL="342900" indent="-342900" algn="ctr">
              <a:buAutoNum type="arabicPeriod"/>
            </a:pPr>
            <a:r>
              <a:rPr lang="ru-RU" dirty="0" smtClean="0"/>
              <a:t>Родительская плата осуществляется не в срок;</a:t>
            </a:r>
          </a:p>
          <a:p>
            <a:pPr marL="342900" indent="-342900" algn="ctr">
              <a:buAutoNum type="arabicPeriod"/>
            </a:pPr>
            <a:r>
              <a:rPr lang="ru-RU" dirty="0" smtClean="0"/>
              <a:t>Родительская оплата осуществляется не в полном объеме;</a:t>
            </a:r>
          </a:p>
          <a:p>
            <a:pPr marL="342900" indent="-342900" algn="ctr">
              <a:buAutoNum type="arabicPeriod"/>
            </a:pPr>
            <a:r>
              <a:rPr lang="ru-RU" dirty="0" smtClean="0"/>
              <a:t>Нет системы контроля за родительской оплатой;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2111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Цели и плановый эффект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6659936"/>
              </p:ext>
            </p:extLst>
          </p:nvPr>
        </p:nvGraphicFramePr>
        <p:xfrm>
          <a:off x="424044" y="1463040"/>
          <a:ext cx="10640197" cy="49769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5746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686609" cy="644562"/>
          </a:xfrm>
        </p:spPr>
        <p:txBody>
          <a:bodyPr/>
          <a:lstStyle/>
          <a:p>
            <a:r>
              <a:rPr lang="ru-RU" dirty="0" smtClean="0"/>
              <a:t>Ключевые события проекта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3293361"/>
              </p:ext>
            </p:extLst>
          </p:nvPr>
        </p:nvGraphicFramePr>
        <p:xfrm>
          <a:off x="842056" y="1229678"/>
          <a:ext cx="11097396" cy="545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9132">
                  <a:extLst>
                    <a:ext uri="{9D8B030D-6E8A-4147-A177-3AD203B41FA5}">
                      <a16:colId xmlns:a16="http://schemas.microsoft.com/office/drawing/2014/main" val="2198009149"/>
                    </a:ext>
                  </a:extLst>
                </a:gridCol>
                <a:gridCol w="3699132">
                  <a:extLst>
                    <a:ext uri="{9D8B030D-6E8A-4147-A177-3AD203B41FA5}">
                      <a16:colId xmlns:a16="http://schemas.microsoft.com/office/drawing/2014/main" val="3046128073"/>
                    </a:ext>
                  </a:extLst>
                </a:gridCol>
                <a:gridCol w="3699132">
                  <a:extLst>
                    <a:ext uri="{9D8B030D-6E8A-4147-A177-3AD203B41FA5}">
                      <a16:colId xmlns:a16="http://schemas.microsoft.com/office/drawing/2014/main" val="41558175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События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mtClean="0"/>
                        <a:t>Начало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Окончание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75523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1. Старт проекта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1.09.22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31.03.22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87601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2. Диагностика и целевое состояние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1.09.22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30.09.22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59551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Разработка текущей карты процесса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5.09.22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10.09.22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4848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Сбор фактических данных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10.09.22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15.09.22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59976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Разработка целевой карты процесса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20.09.22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30.09.22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32768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3. Реализация плана мероприятий по улучшению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1.10.22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30.11.22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0608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Совещание по защите подходов внедрения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5.10.22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5.10.22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23283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Внедрение мероприятий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20.10.22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20.02.23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76594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4. Анализ результатов и закрытие проекта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1.03.23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31.03.23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70592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Мониторинг достигнутых результатов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15.03.23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20.03.23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3921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Оформление карты достигнутых</a:t>
                      </a:r>
                      <a:r>
                        <a:rPr lang="ru-RU" sz="1200" baseline="0" dirty="0" smtClean="0"/>
                        <a:t> результатов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20.03.23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25.03.23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56297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Оформление карты достигнутого состояния процесса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25.03.23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27.03.23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81274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Разработка</a:t>
                      </a:r>
                      <a:r>
                        <a:rPr lang="ru-RU" sz="1200" baseline="0" dirty="0" smtClean="0"/>
                        <a:t> стандарта и тиражирование</a:t>
                      </a:r>
                    </a:p>
                    <a:p>
                      <a:r>
                        <a:rPr lang="ru-RU" sz="1200" baseline="0" dirty="0" smtClean="0"/>
                        <a:t>Закрытие проекта (отчет руководителю)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27.03.23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31.03.23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41623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4273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Диаграмма </a:t>
            </a:r>
            <a:r>
              <a:rPr lang="ru-RU" dirty="0" err="1" smtClean="0"/>
              <a:t>Исикавы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2052918"/>
            <a:ext cx="9944100" cy="419548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1141413" y="1571624"/>
            <a:ext cx="9905999" cy="5003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endParaRPr lang="ru-RU" dirty="0" smtClean="0"/>
          </a:p>
          <a:p>
            <a:endParaRPr lang="ru-RU" dirty="0" smtClean="0"/>
          </a:p>
          <a:p>
            <a:endParaRPr lang="ru-RU" sz="1400" dirty="0" smtClean="0"/>
          </a:p>
          <a:p>
            <a:r>
              <a:rPr lang="ru-RU" sz="1400" dirty="0" smtClean="0"/>
              <a:t>Родители платят позже 20 числа; </a:t>
            </a:r>
          </a:p>
          <a:p>
            <a:r>
              <a:rPr lang="ru-RU" sz="1400" dirty="0" smtClean="0"/>
              <a:t>Родители вносят не всю сумму        </a:t>
            </a:r>
            <a:r>
              <a:rPr lang="ru-RU" sz="1400" dirty="0" err="1" smtClean="0"/>
              <a:t>ежемес</a:t>
            </a:r>
            <a:r>
              <a:rPr lang="ru-RU" sz="1400" dirty="0" smtClean="0"/>
              <a:t>. </a:t>
            </a:r>
            <a:r>
              <a:rPr lang="ru-RU" sz="1400" dirty="0" err="1" smtClean="0"/>
              <a:t>задолжности</a:t>
            </a:r>
            <a:r>
              <a:rPr lang="ru-RU" sz="1400" dirty="0" smtClean="0"/>
              <a:t>;                     Не используется;</a:t>
            </a:r>
          </a:p>
          <a:p>
            <a:pPr marL="0" indent="0">
              <a:buFont typeface="Wingdings 3" charset="2"/>
              <a:buNone/>
            </a:pPr>
            <a:endParaRPr lang="ru-RU" dirty="0"/>
          </a:p>
          <a:p>
            <a:pPr marL="0" indent="0">
              <a:buFont typeface="Wingdings 3" charset="2"/>
              <a:buNone/>
            </a:pPr>
            <a:endParaRPr lang="ru-RU" sz="1400" dirty="0" smtClean="0"/>
          </a:p>
          <a:p>
            <a:pPr marL="0" indent="0">
              <a:buFont typeface="Wingdings 3" charset="2"/>
              <a:buNone/>
            </a:pPr>
            <a:r>
              <a:rPr lang="ru-RU" sz="1400" dirty="0" smtClean="0"/>
              <a:t>Сбор сведений не ведется.           Педагоги не контролируют</a:t>
            </a:r>
          </a:p>
          <a:p>
            <a:pPr marL="0" indent="0">
              <a:buFont typeface="Wingdings 3" charset="2"/>
              <a:buNone/>
            </a:pPr>
            <a:r>
              <a:rPr lang="ru-RU" sz="1400" dirty="0"/>
              <a:t> </a:t>
            </a:r>
            <a:r>
              <a:rPr lang="ru-RU" sz="1400" dirty="0" smtClean="0"/>
              <a:t>                                                                     род. оплату</a:t>
            </a:r>
          </a:p>
          <a:p>
            <a:pPr marL="0" indent="0">
              <a:buFont typeface="Wingdings 3" charset="2"/>
              <a:buNone/>
            </a:pPr>
            <a:r>
              <a:rPr lang="ru-RU" sz="1400" dirty="0" smtClean="0"/>
              <a:t>                                                                                                          нет контроля со стороны руководства</a:t>
            </a:r>
            <a:endParaRPr lang="ru-RU" sz="1400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946366" y="3749040"/>
            <a:ext cx="6805748" cy="3918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9652658" y="2753497"/>
            <a:ext cx="1776548" cy="18810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Задолженность по родительской оплате</a:t>
            </a:r>
            <a:endParaRPr lang="ru-RU" sz="1400" dirty="0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2600384" y="2834640"/>
            <a:ext cx="914400" cy="914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7074126" y="2854234"/>
            <a:ext cx="914400" cy="914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5056502" y="2834640"/>
            <a:ext cx="914400" cy="914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V="1">
            <a:off x="2143389" y="3790995"/>
            <a:ext cx="1322194" cy="13427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V="1">
            <a:off x="5026007" y="3775165"/>
            <a:ext cx="944895" cy="13585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6690955" y="3790994"/>
            <a:ext cx="1297571" cy="14695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1561884" y="2364877"/>
            <a:ext cx="1821396" cy="4343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Люди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324760" y="2403568"/>
            <a:ext cx="1646141" cy="3956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Процесс 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6504127" y="2364877"/>
            <a:ext cx="1777723" cy="4697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Оборудование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627375" y="5174674"/>
            <a:ext cx="1821396" cy="4180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Материалы 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281226" y="5209299"/>
            <a:ext cx="1646141" cy="3833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Среда 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6428522" y="5222760"/>
            <a:ext cx="1777723" cy="3956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Управление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044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dirty="0" smtClean="0"/>
              <a:t>5 почему</a:t>
            </a:r>
            <a:br>
              <a:rPr lang="ru-RU" sz="2400" dirty="0" smtClean="0"/>
            </a:br>
            <a:r>
              <a:rPr lang="ru-RU" sz="2400" dirty="0" err="1" smtClean="0"/>
              <a:t>ежедмесячная</a:t>
            </a:r>
            <a:r>
              <a:rPr lang="ru-RU" sz="2400" dirty="0" smtClean="0"/>
              <a:t> задолженность по родительской оплате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+	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22066" y="1613606"/>
            <a:ext cx="2822837" cy="8028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Почему?</a:t>
            </a:r>
            <a:endParaRPr lang="ru-RU" dirty="0"/>
          </a:p>
        </p:txBody>
      </p:sp>
      <p:sp>
        <p:nvSpPr>
          <p:cNvPr id="5" name="Стрелка вправо 4"/>
          <p:cNvSpPr/>
          <p:nvPr/>
        </p:nvSpPr>
        <p:spPr>
          <a:xfrm>
            <a:off x="3750126" y="1869787"/>
            <a:ext cx="1339270" cy="4746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916214" y="1412211"/>
            <a:ext cx="5630092" cy="8028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 все родители вносят плату до 20 числа каждого месяца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20891" y="2545196"/>
            <a:ext cx="2824015" cy="7466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Почему?</a:t>
            </a:r>
            <a:endParaRPr lang="ru-RU" dirty="0"/>
          </a:p>
        </p:txBody>
      </p:sp>
      <p:sp>
        <p:nvSpPr>
          <p:cNvPr id="8" name="Стрелка вправо 7"/>
          <p:cNvSpPr/>
          <p:nvPr/>
        </p:nvSpPr>
        <p:spPr>
          <a:xfrm>
            <a:off x="3784798" y="2603294"/>
            <a:ext cx="1339270" cy="4290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916214" y="2545195"/>
            <a:ext cx="5630092" cy="6044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 все родители полностью оплачивают сумму по квитанции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20888" y="3491220"/>
            <a:ext cx="2824015" cy="7671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Почему? </a:t>
            </a:r>
            <a:endParaRPr lang="ru-RU" dirty="0"/>
          </a:p>
        </p:txBody>
      </p:sp>
      <p:sp>
        <p:nvSpPr>
          <p:cNvPr id="11" name="Стрелка вправо 10"/>
          <p:cNvSpPr/>
          <p:nvPr/>
        </p:nvSpPr>
        <p:spPr>
          <a:xfrm>
            <a:off x="3784798" y="3875999"/>
            <a:ext cx="13262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5916214" y="3554175"/>
            <a:ext cx="5630092" cy="7042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Родители не отчитываются по оплате за детский сад</a:t>
            </a:r>
            <a:endParaRPr lang="ru-RU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20889" y="4638470"/>
            <a:ext cx="2824015" cy="691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Почему?</a:t>
            </a:r>
            <a:endParaRPr lang="ru-RU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3784798" y="4761494"/>
            <a:ext cx="13262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5916214" y="4638470"/>
            <a:ext cx="5630092" cy="691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Воспитатели не осуществляют контроль за родительской оплатой</a:t>
            </a:r>
            <a:endParaRPr lang="ru-RU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27013" y="5761877"/>
            <a:ext cx="2817890" cy="6091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/>
              <a:t>Почему?</a:t>
            </a:r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>
            <a:off x="3771736" y="5763922"/>
            <a:ext cx="1339270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5916214" y="5651459"/>
            <a:ext cx="5630092" cy="7195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Нет контроля со стороны руководства в этом вопросе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1681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 smtClean="0"/>
              <a:t>Мониторинг данных о родительской оплате</a:t>
            </a:r>
            <a:br>
              <a:rPr lang="ru-RU" sz="2800" dirty="0" smtClean="0"/>
            </a:br>
            <a:r>
              <a:rPr lang="ru-RU" sz="2800" dirty="0" smtClean="0"/>
              <a:t> (по группам)</a:t>
            </a:r>
            <a:endParaRPr lang="ru-RU" sz="2800" dirty="0"/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771673"/>
              </p:ext>
            </p:extLst>
          </p:nvPr>
        </p:nvGraphicFramePr>
        <p:xfrm>
          <a:off x="1103313" y="2052638"/>
          <a:ext cx="8947150" cy="41957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3236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Карта текущего состояния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267097"/>
            <a:ext cx="11996056" cy="526433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95944" y="1267097"/>
            <a:ext cx="2168433" cy="17504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Воспитатели получают квитанции по родительской оплате от руководства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683725" y="1267097"/>
            <a:ext cx="1881051" cy="17504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Воспитатели раздают квитанции родителям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884124" y="1267097"/>
            <a:ext cx="1737362" cy="17504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Родители получают квитанции</a:t>
            </a:r>
            <a:endParaRPr lang="ru-RU" dirty="0"/>
          </a:p>
        </p:txBody>
      </p:sp>
      <p:sp>
        <p:nvSpPr>
          <p:cNvPr id="16" name="Пятно 2 15"/>
          <p:cNvSpPr/>
          <p:nvPr/>
        </p:nvSpPr>
        <p:spPr>
          <a:xfrm>
            <a:off x="4441371" y="4232366"/>
            <a:ext cx="2625634" cy="1867988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Оплата позже 20 числа</a:t>
            </a:r>
            <a:endParaRPr lang="ru-RU" dirty="0"/>
          </a:p>
        </p:txBody>
      </p:sp>
      <p:sp>
        <p:nvSpPr>
          <p:cNvPr id="17" name="Пятно 1 16"/>
          <p:cNvSpPr/>
          <p:nvPr/>
        </p:nvSpPr>
        <p:spPr>
          <a:xfrm>
            <a:off x="7080071" y="4271554"/>
            <a:ext cx="2233746" cy="173736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Оплата не всей суммы</a:t>
            </a:r>
            <a:endParaRPr lang="ru-RU" dirty="0"/>
          </a:p>
        </p:txBody>
      </p:sp>
      <p:sp>
        <p:nvSpPr>
          <p:cNvPr id="18" name="Пятно 1 17"/>
          <p:cNvSpPr/>
          <p:nvPr/>
        </p:nvSpPr>
        <p:spPr>
          <a:xfrm>
            <a:off x="9629501" y="3827417"/>
            <a:ext cx="1722121" cy="192024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/>
              <a:t>Не передают сведения об оплате воспитателю</a:t>
            </a:r>
            <a:endParaRPr lang="ru-RU" sz="1100" dirty="0"/>
          </a:p>
        </p:txBody>
      </p:sp>
      <p:sp>
        <p:nvSpPr>
          <p:cNvPr id="19" name="Блок-схема: документ 18"/>
          <p:cNvSpPr/>
          <p:nvPr/>
        </p:nvSpPr>
        <p:spPr>
          <a:xfrm>
            <a:off x="195943" y="3396343"/>
            <a:ext cx="4245427" cy="3135085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Потери:</a:t>
            </a:r>
          </a:p>
          <a:p>
            <a:pPr algn="ctr"/>
            <a:r>
              <a:rPr lang="ru-RU" dirty="0" smtClean="0"/>
              <a:t>Родительская оплата ежемесячно закрывается не на 100%, а на 80-90% (постоянно присутствует задолженность по родительской оплате </a:t>
            </a:r>
            <a:endParaRPr lang="ru-RU" dirty="0"/>
          </a:p>
        </p:txBody>
      </p:sp>
      <p:sp>
        <p:nvSpPr>
          <p:cNvPr id="20" name="Стрелка вправо 19"/>
          <p:cNvSpPr/>
          <p:nvPr/>
        </p:nvSpPr>
        <p:spPr>
          <a:xfrm>
            <a:off x="2584050" y="195075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5709775" y="189784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 rot="2760156">
            <a:off x="6495052" y="324024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низ 22"/>
          <p:cNvSpPr/>
          <p:nvPr/>
        </p:nvSpPr>
        <p:spPr>
          <a:xfrm>
            <a:off x="7615208" y="3396343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низ 23"/>
          <p:cNvSpPr/>
          <p:nvPr/>
        </p:nvSpPr>
        <p:spPr>
          <a:xfrm rot="19260992">
            <a:off x="8843028" y="3236575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2703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Анализ проблем, разработка решений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7000856"/>
              </p:ext>
            </p:extLst>
          </p:nvPr>
        </p:nvGraphicFramePr>
        <p:xfrm>
          <a:off x="973056" y="2002745"/>
          <a:ext cx="10169562" cy="4476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9854">
                  <a:extLst>
                    <a:ext uri="{9D8B030D-6E8A-4147-A177-3AD203B41FA5}">
                      <a16:colId xmlns:a16="http://schemas.microsoft.com/office/drawing/2014/main" val="1064590871"/>
                    </a:ext>
                  </a:extLst>
                </a:gridCol>
                <a:gridCol w="3389854">
                  <a:extLst>
                    <a:ext uri="{9D8B030D-6E8A-4147-A177-3AD203B41FA5}">
                      <a16:colId xmlns:a16="http://schemas.microsoft.com/office/drawing/2014/main" val="4124116448"/>
                    </a:ext>
                  </a:extLst>
                </a:gridCol>
                <a:gridCol w="3389854">
                  <a:extLst>
                    <a:ext uri="{9D8B030D-6E8A-4147-A177-3AD203B41FA5}">
                      <a16:colId xmlns:a16="http://schemas.microsoft.com/office/drawing/2014/main" val="2115566705"/>
                    </a:ext>
                  </a:extLst>
                </a:gridCol>
              </a:tblGrid>
              <a:tr h="447643">
                <a:tc>
                  <a:txBody>
                    <a:bodyPr/>
                    <a:lstStyle/>
                    <a:p>
                      <a:r>
                        <a:rPr lang="ru-RU" dirty="0" smtClean="0"/>
                        <a:t>Проблема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Первопричина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Решение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9665510"/>
                  </a:ext>
                </a:extLst>
              </a:tr>
              <a:tr h="1119108">
                <a:tc>
                  <a:txBody>
                    <a:bodyPr/>
                    <a:lstStyle/>
                    <a:p>
                      <a:r>
                        <a:rPr lang="ru-RU" dirty="0" smtClean="0"/>
                        <a:t>1. Родительская плата осуществляется не в срок (позже 20 числа)</a:t>
                      </a:r>
                      <a:endParaRPr lang="ru-RU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ru-RU" dirty="0" smtClean="0"/>
                        <a:t>Нет контроля со</a:t>
                      </a:r>
                      <a:r>
                        <a:rPr lang="ru-RU" baseline="0" dirty="0" smtClean="0"/>
                        <a:t> стороны педагогов и руководства за осуществлением родительской оплаты за присмотр и уход за детьми</a:t>
                      </a:r>
                      <a:endParaRPr lang="ru-RU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ru-RU" dirty="0" smtClean="0"/>
                        <a:t>Ввести систему контроля за родительской оплатой педагогами всех возрастных групп, с последующей отчетностью</a:t>
                      </a:r>
                      <a:r>
                        <a:rPr lang="ru-RU" baseline="0" dirty="0" smtClean="0"/>
                        <a:t> руководству ДОУ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8055942"/>
                  </a:ext>
                </a:extLst>
              </a:tr>
              <a:tr h="1119108">
                <a:tc>
                  <a:txBody>
                    <a:bodyPr/>
                    <a:lstStyle/>
                    <a:p>
                      <a:r>
                        <a:rPr lang="ru-RU" dirty="0" smtClean="0"/>
                        <a:t>2. Родительская плата</a:t>
                      </a:r>
                      <a:r>
                        <a:rPr lang="ru-RU" baseline="0" dirty="0" smtClean="0"/>
                        <a:t> осуществляется не в полном объеме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99870"/>
                  </a:ext>
                </a:extLst>
              </a:tr>
              <a:tr h="1790573">
                <a:tc>
                  <a:txBody>
                    <a:bodyPr/>
                    <a:lstStyle/>
                    <a:p>
                      <a:r>
                        <a:rPr lang="ru-RU" dirty="0" smtClean="0"/>
                        <a:t>Первые</a:t>
                      </a:r>
                      <a:r>
                        <a:rPr lang="ru-RU" baseline="0" dirty="0" smtClean="0"/>
                        <a:t> две причины приводят к постоянным ежемесячным за должностям ДОУ по родительской оплате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74588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8673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Карта целевого состояния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0446" y="1502230"/>
            <a:ext cx="11521440" cy="474617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00446" y="1502229"/>
            <a:ext cx="1920240" cy="18287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dirty="0" smtClean="0"/>
              <a:t>Воспитатели получают квитанции от руководства</a:t>
            </a:r>
            <a:endParaRPr lang="ru-RU" sz="105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226526" y="1502228"/>
            <a:ext cx="1737360" cy="18287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dirty="0" smtClean="0"/>
              <a:t>Родители получают квитанции от воспитателей</a:t>
            </a:r>
            <a:endParaRPr lang="ru-RU" sz="105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969726" y="1502228"/>
            <a:ext cx="1802674" cy="18287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dirty="0" smtClean="0"/>
              <a:t>Воспитатели объявляют родителям о необходимости отчитаться по оплате за детский сад в срок до 20 числа в родительском чате (прислать чек об оплате)</a:t>
            </a:r>
            <a:endParaRPr lang="ru-RU" sz="105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778240" y="1502227"/>
            <a:ext cx="1711234" cy="1828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dirty="0" smtClean="0"/>
              <a:t>Родители оплачивают квитанции до 20 числа </a:t>
            </a:r>
            <a:r>
              <a:rPr lang="ru-RU" sz="1050" dirty="0"/>
              <a:t>(</a:t>
            </a:r>
            <a:r>
              <a:rPr lang="ru-RU" sz="1050" dirty="0" smtClean="0"/>
              <a:t>полную сумму) по квитанции и присылают чек об оплате в родительский чат, либо личным сообщением воспитателю</a:t>
            </a:r>
            <a:endParaRPr lang="ru-RU" sz="105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00446" y="4036422"/>
            <a:ext cx="1920240" cy="17504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dirty="0" smtClean="0"/>
              <a:t>Воспитатель заносит данные об оплате в журнал регистрации родительской оплаты</a:t>
            </a:r>
            <a:endParaRPr lang="ru-RU" sz="105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226526" y="4036421"/>
            <a:ext cx="1737360" cy="17504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dirty="0" smtClean="0"/>
              <a:t>20 числа ежемесячно воспитатели по журналу отчитываются за родительскую оплату</a:t>
            </a:r>
            <a:endParaRPr lang="ru-RU" sz="105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223759" y="4193177"/>
            <a:ext cx="3030583" cy="14238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Результат: 100% родительская оплата ежемесячно</a:t>
            </a:r>
            <a:endParaRPr lang="ru-RU" dirty="0"/>
          </a:p>
        </p:txBody>
      </p:sp>
      <p:sp>
        <p:nvSpPr>
          <p:cNvPr id="13" name="Стрелка вправо 12"/>
          <p:cNvSpPr/>
          <p:nvPr/>
        </p:nvSpPr>
        <p:spPr>
          <a:xfrm>
            <a:off x="2201745" y="229626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4991318" y="229626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7772400" y="229626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>
            <a:off x="10489474" y="229626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>
            <a:off x="2234402" y="458014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6634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Разработка дорожной карты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8858919"/>
              </p:ext>
            </p:extLst>
          </p:nvPr>
        </p:nvGraphicFramePr>
        <p:xfrm>
          <a:off x="378822" y="1438684"/>
          <a:ext cx="11364687" cy="4942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8229">
                  <a:extLst>
                    <a:ext uri="{9D8B030D-6E8A-4147-A177-3AD203B41FA5}">
                      <a16:colId xmlns:a16="http://schemas.microsoft.com/office/drawing/2014/main" val="2742138099"/>
                    </a:ext>
                  </a:extLst>
                </a:gridCol>
                <a:gridCol w="3788229">
                  <a:extLst>
                    <a:ext uri="{9D8B030D-6E8A-4147-A177-3AD203B41FA5}">
                      <a16:colId xmlns:a16="http://schemas.microsoft.com/office/drawing/2014/main" val="1497751735"/>
                    </a:ext>
                  </a:extLst>
                </a:gridCol>
                <a:gridCol w="3788229">
                  <a:extLst>
                    <a:ext uri="{9D8B030D-6E8A-4147-A177-3AD203B41FA5}">
                      <a16:colId xmlns:a16="http://schemas.microsoft.com/office/drawing/2014/main" val="3530018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Дата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Ответственный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65478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1. Оповещение педагогов руководством о необходимости ввести контроль за родительской оплатой (ведение журнала учета родительской оплаты)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1.10.22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Заведующая ДОУ Чистякова З.Д.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47076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2. Создание педагогами журналов регистрации родительской оплаты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До 10.10.22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Педагоги всех возрастных групп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17736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3. Оповещение педагогами</a:t>
                      </a:r>
                      <a:r>
                        <a:rPr lang="ru-RU" sz="1600" baseline="0" dirty="0" smtClean="0"/>
                        <a:t> родителей о необходимости присылать чеки об оплате не позднее 20 числа в родительский чат или личным сообщением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До 10.10.22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Педагоги всех возрастных групп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06109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4. Ежемесячное ведение педагогами журнала регистрации родительской оплаты с последующим отчетом у руководства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Ежемесячно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Педагоги и заведующая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36994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5160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Эффекты от внедренных мероприятий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9075214"/>
              </p:ext>
            </p:extLst>
          </p:nvPr>
        </p:nvGraphicFramePr>
        <p:xfrm>
          <a:off x="418012" y="2052637"/>
          <a:ext cx="11220994" cy="46355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89718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Достигнутые результаты проекта (было – стало)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4344998"/>
              </p:ext>
            </p:extLst>
          </p:nvPr>
        </p:nvGraphicFramePr>
        <p:xfrm>
          <a:off x="646111" y="2052638"/>
          <a:ext cx="10705512" cy="44918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52756">
                  <a:extLst>
                    <a:ext uri="{9D8B030D-6E8A-4147-A177-3AD203B41FA5}">
                      <a16:colId xmlns:a16="http://schemas.microsoft.com/office/drawing/2014/main" val="2977289066"/>
                    </a:ext>
                  </a:extLst>
                </a:gridCol>
                <a:gridCol w="5352756">
                  <a:extLst>
                    <a:ext uri="{9D8B030D-6E8A-4147-A177-3AD203B41FA5}">
                      <a16:colId xmlns:a16="http://schemas.microsoft.com/office/drawing/2014/main" val="781769746"/>
                    </a:ext>
                  </a:extLst>
                </a:gridCol>
              </a:tblGrid>
              <a:tr h="433164">
                <a:tc>
                  <a:txBody>
                    <a:bodyPr/>
                    <a:lstStyle/>
                    <a:p>
                      <a:r>
                        <a:rPr lang="ru-RU" dirty="0" smtClean="0"/>
                        <a:t>БЫЛО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СТАЛО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0029376"/>
                  </a:ext>
                </a:extLst>
              </a:tr>
              <a:tr h="747653">
                <a:tc>
                  <a:txBody>
                    <a:bodyPr/>
                    <a:lstStyle/>
                    <a:p>
                      <a:r>
                        <a:rPr lang="ru-RU" dirty="0" smtClean="0"/>
                        <a:t>Родительская плата осуществляется не</a:t>
                      </a:r>
                      <a:r>
                        <a:rPr lang="ru-RU" baseline="0" dirty="0" smtClean="0"/>
                        <a:t> в срок (уходит в долг);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Родительская плата производится до 20 числа текущего месяца;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6583643"/>
                  </a:ext>
                </a:extLst>
              </a:tr>
              <a:tr h="747653">
                <a:tc>
                  <a:txBody>
                    <a:bodyPr/>
                    <a:lstStyle/>
                    <a:p>
                      <a:r>
                        <a:rPr lang="ru-RU" dirty="0" smtClean="0"/>
                        <a:t>Родительская плата осуществлялась не в полном объеме;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Родительская плата осуществляется в полном объеме соответственно квитанции;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1928187"/>
                  </a:ext>
                </a:extLst>
              </a:tr>
              <a:tr h="1068076">
                <a:tc>
                  <a:txBody>
                    <a:bodyPr/>
                    <a:lstStyle/>
                    <a:p>
                      <a:r>
                        <a:rPr lang="ru-RU" dirty="0" smtClean="0"/>
                        <a:t>Родители не предоставляют информации педагогам об оплате;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Ежемесячно до 20 числа родители присылают чек об оплате в родительский чат;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1906732"/>
                  </a:ext>
                </a:extLst>
              </a:tr>
              <a:tr h="747653">
                <a:tc>
                  <a:txBody>
                    <a:bodyPr/>
                    <a:lstStyle/>
                    <a:p>
                      <a:r>
                        <a:rPr lang="ru-RU" dirty="0" smtClean="0"/>
                        <a:t>Педагоги не отчитывались по родительской оплате;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Педагоги ежемесячно</a:t>
                      </a:r>
                      <a:r>
                        <a:rPr lang="ru-RU" baseline="0" dirty="0" smtClean="0"/>
                        <a:t> отчитываются о  родительской оплате руководству;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541909"/>
                  </a:ext>
                </a:extLst>
              </a:tr>
              <a:tr h="747653">
                <a:tc>
                  <a:txBody>
                    <a:bodyPr/>
                    <a:lstStyle/>
                    <a:p>
                      <a:r>
                        <a:rPr lang="ru-RU" dirty="0" smtClean="0"/>
                        <a:t>80-90 % родительской оплаты (наличие ежемесячных </a:t>
                      </a:r>
                      <a:r>
                        <a:rPr lang="ru-RU" dirty="0" err="1" smtClean="0"/>
                        <a:t>задолжностей</a:t>
                      </a:r>
                      <a:r>
                        <a:rPr lang="ru-RU" dirty="0" smtClean="0"/>
                        <a:t>);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100% родительской оплаты</a:t>
                      </a:r>
                      <a:r>
                        <a:rPr lang="ru-RU" baseline="0" dirty="0" smtClean="0"/>
                        <a:t> (</a:t>
                      </a:r>
                      <a:r>
                        <a:rPr lang="ru-RU" baseline="0" dirty="0" err="1" smtClean="0"/>
                        <a:t>задолжностей</a:t>
                      </a:r>
                      <a:r>
                        <a:rPr lang="ru-RU" baseline="0" dirty="0" smtClean="0"/>
                        <a:t> нет);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43910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971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Результаты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03311" y="2024743"/>
            <a:ext cx="2776357" cy="19463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Родительская плата составляет 100%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088674" y="2052918"/>
            <a:ext cx="2651760" cy="19181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/>
              <a:t>Фактический результат соответствует заявленному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145383" y="2052918"/>
            <a:ext cx="2403566" cy="19181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/>
              <a:t>Запланированные показатели достигнуты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03311" y="4480560"/>
            <a:ext cx="894654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Проект закрыт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6313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278</TotalTime>
  <Words>937</Words>
  <Application>Microsoft Office PowerPoint</Application>
  <PresentationFormat>Широкоэкранный</PresentationFormat>
  <Paragraphs>173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Century Gothic</vt:lpstr>
      <vt:lpstr>Wingdings 3</vt:lpstr>
      <vt:lpstr>Ион</vt:lpstr>
      <vt:lpstr>Муниципальное Бюджетное Дошкольное Общеобразовательное Учреждение «Детский сад №24 города Ельца»</vt:lpstr>
      <vt:lpstr>Выбор процесса</vt:lpstr>
      <vt:lpstr>Команда проекта</vt:lpstr>
      <vt:lpstr>Обоснование выбора  (пирамида проблем)</vt:lpstr>
      <vt:lpstr>Цели и плановый эффект</vt:lpstr>
      <vt:lpstr>Ключевые события проекта</vt:lpstr>
      <vt:lpstr>Диаграмма Исикавы</vt:lpstr>
      <vt:lpstr>5 почему ежедмесячная задолженность по родительской оплате</vt:lpstr>
      <vt:lpstr>Мониторинг данных о родительской оплате  (по группам)</vt:lpstr>
      <vt:lpstr>Карта текущего состояния</vt:lpstr>
      <vt:lpstr>Анализ проблем, разработка решений</vt:lpstr>
      <vt:lpstr>Карта целевого состояния</vt:lpstr>
      <vt:lpstr>Разработка дорожной карты</vt:lpstr>
      <vt:lpstr>Эффекты от внедренных мероприятий</vt:lpstr>
      <vt:lpstr>Достигнутые результаты проекта (было – стало)</vt:lpstr>
      <vt:lpstr>Результаты проекта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Общеобразовательное Учреждение «Детский сад №24 города Ельца»</dc:title>
  <dc:creator>Windows User</dc:creator>
  <cp:lastModifiedBy>Windows User</cp:lastModifiedBy>
  <cp:revision>21</cp:revision>
  <cp:lastPrinted>2023-04-13T10:27:12Z</cp:lastPrinted>
  <dcterms:created xsi:type="dcterms:W3CDTF">2023-04-12T09:11:44Z</dcterms:created>
  <dcterms:modified xsi:type="dcterms:W3CDTF">2023-04-13T10:30:04Z</dcterms:modified>
</cp:coreProperties>
</file>