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5" r:id="rId2"/>
    <p:sldId id="268" r:id="rId3"/>
    <p:sldId id="256" r:id="rId4"/>
    <p:sldId id="257" r:id="rId5"/>
    <p:sldId id="259" r:id="rId6"/>
    <p:sldId id="261" r:id="rId7"/>
    <p:sldId id="263" r:id="rId8"/>
    <p:sldId id="292" r:id="rId9"/>
    <p:sldId id="280" r:id="rId10"/>
    <p:sldId id="273" r:id="rId11"/>
    <p:sldId id="260" r:id="rId12"/>
    <p:sldId id="262" r:id="rId13"/>
    <p:sldId id="271" r:id="rId14"/>
    <p:sldId id="270" r:id="rId15"/>
    <p:sldId id="269" r:id="rId16"/>
    <p:sldId id="275" r:id="rId17"/>
    <p:sldId id="283" r:id="rId18"/>
    <p:sldId id="284" r:id="rId19"/>
    <p:sldId id="288" r:id="rId20"/>
    <p:sldId id="286" r:id="rId21"/>
    <p:sldId id="282" r:id="rId22"/>
    <p:sldId id="267" r:id="rId23"/>
    <p:sldId id="290" r:id="rId24"/>
    <p:sldId id="28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066" autoAdjust="0"/>
  </p:normalViewPr>
  <p:slideViewPr>
    <p:cSldViewPr>
      <p:cViewPr varScale="1">
        <p:scale>
          <a:sx n="50" d="100"/>
          <a:sy n="50" d="100"/>
        </p:scale>
        <p:origin x="-1253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62906-CE6F-4091-8FC0-5F4AF7B731EF}" type="datetimeFigureOut">
              <a:rPr lang="ru-RU" smtClean="0"/>
              <a:t>21.05.2022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79313D-DD7C-44AC-B44F-2B5FB5270A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2888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79313D-DD7C-44AC-B44F-2B5FB5270A9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714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Shape 13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10994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79313D-DD7C-44AC-B44F-2B5FB5270A98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6205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32CB07-F0D6-41AA-895E-529659DBA1D8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23333-20A8-483B-8820-E98B1A8C1F6C}" type="datetimeFigureOut">
              <a:rPr lang="ru-RU" smtClean="0"/>
              <a:t>21.05.2022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1E9C9-DE58-4BB6-9877-D31514DFC8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6535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23333-20A8-483B-8820-E98B1A8C1F6C}" type="datetimeFigureOut">
              <a:rPr lang="ru-RU" smtClean="0"/>
              <a:t>21.05.2022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1E9C9-DE58-4BB6-9877-D31514DFC8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290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23333-20A8-483B-8820-E98B1A8C1F6C}" type="datetimeFigureOut">
              <a:rPr lang="ru-RU" smtClean="0"/>
              <a:t>21.05.2022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1E9C9-DE58-4BB6-9877-D31514DFC8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2281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23333-20A8-483B-8820-E98B1A8C1F6C}" type="datetimeFigureOut">
              <a:rPr lang="ru-RU" smtClean="0"/>
              <a:t>21.05.2022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1E9C9-DE58-4BB6-9877-D31514DFC8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367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23333-20A8-483B-8820-E98B1A8C1F6C}" type="datetimeFigureOut">
              <a:rPr lang="ru-RU" smtClean="0"/>
              <a:t>21.05.2022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1E9C9-DE58-4BB6-9877-D31514DFC8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369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23333-20A8-483B-8820-E98B1A8C1F6C}" type="datetimeFigureOut">
              <a:rPr lang="ru-RU" smtClean="0"/>
              <a:t>21.05.2022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1E9C9-DE58-4BB6-9877-D31514DFC8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516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23333-20A8-483B-8820-E98B1A8C1F6C}" type="datetimeFigureOut">
              <a:rPr lang="ru-RU" smtClean="0"/>
              <a:t>21.05.2022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1E9C9-DE58-4BB6-9877-D31514DFC8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5567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23333-20A8-483B-8820-E98B1A8C1F6C}" type="datetimeFigureOut">
              <a:rPr lang="ru-RU" smtClean="0"/>
              <a:t>21.05.2022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1E9C9-DE58-4BB6-9877-D31514DFC8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8551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23333-20A8-483B-8820-E98B1A8C1F6C}" type="datetimeFigureOut">
              <a:rPr lang="ru-RU" smtClean="0"/>
              <a:t>21.05.2022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1E9C9-DE58-4BB6-9877-D31514DFC8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4860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23333-20A8-483B-8820-E98B1A8C1F6C}" type="datetimeFigureOut">
              <a:rPr lang="ru-RU" smtClean="0"/>
              <a:t>21.05.2022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1E9C9-DE58-4BB6-9877-D31514DFC8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2266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23333-20A8-483B-8820-E98B1A8C1F6C}" type="datetimeFigureOut">
              <a:rPr lang="ru-RU" smtClean="0"/>
              <a:t>21.05.2022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1E9C9-DE58-4BB6-9877-D31514DFC8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083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823333-20A8-483B-8820-E98B1A8C1F6C}" type="datetimeFigureOut">
              <a:rPr lang="ru-RU" smtClean="0"/>
              <a:t>21.05.2022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1E9C9-DE58-4BB6-9877-D31514DFC8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040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84784"/>
            <a:ext cx="91290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Определите, что относится к правлению князя Владимира:</a:t>
            </a:r>
            <a:endParaRPr lang="ru-RU" sz="2800" dirty="0"/>
          </a:p>
          <a:p>
            <a:r>
              <a:rPr lang="ru-RU" sz="2800" b="1" dirty="0" smtClean="0"/>
              <a:t>1.Подчинил </a:t>
            </a:r>
            <a:r>
              <a:rPr lang="ru-RU" sz="2800" b="1" dirty="0"/>
              <a:t>вятичей и </a:t>
            </a:r>
            <a:r>
              <a:rPr lang="ru-RU" sz="2800" b="1" dirty="0" err="1" smtClean="0"/>
              <a:t>родимичей</a:t>
            </a:r>
            <a:endParaRPr lang="ru-RU" sz="2800" b="1" dirty="0"/>
          </a:p>
          <a:p>
            <a:r>
              <a:rPr lang="ru-RU" sz="2800" b="1" dirty="0" smtClean="0"/>
              <a:t>2.Строительство </a:t>
            </a:r>
            <a:r>
              <a:rPr lang="ru-RU" sz="2800" b="1" dirty="0"/>
              <a:t>оборонительных крепостей на южных границах</a:t>
            </a:r>
          </a:p>
          <a:p>
            <a:r>
              <a:rPr lang="ru-RU" sz="2800" b="1" dirty="0" smtClean="0"/>
              <a:t>3.Поход </a:t>
            </a:r>
            <a:r>
              <a:rPr lang="ru-RU" sz="2800" b="1" dirty="0"/>
              <a:t>на Царьград</a:t>
            </a:r>
          </a:p>
          <a:p>
            <a:r>
              <a:rPr lang="ru-RU" sz="2800" b="1" dirty="0"/>
              <a:t>4</a:t>
            </a:r>
            <a:r>
              <a:rPr lang="ru-RU" sz="2800" b="1" dirty="0" smtClean="0"/>
              <a:t>. </a:t>
            </a:r>
            <a:r>
              <a:rPr lang="ru-RU" sz="2800" b="1" dirty="0"/>
              <a:t>Крещение Руси</a:t>
            </a:r>
          </a:p>
          <a:p>
            <a:r>
              <a:rPr lang="ru-RU" sz="2800" b="1" dirty="0" smtClean="0"/>
              <a:t>5. </a:t>
            </a:r>
            <a:r>
              <a:rPr lang="ru-RU" sz="2800" b="1" dirty="0"/>
              <a:t>Объединение Новгорода и Киева</a:t>
            </a:r>
          </a:p>
          <a:p>
            <a:r>
              <a:rPr lang="ru-RU" sz="2800" b="1" dirty="0" smtClean="0"/>
              <a:t>6.Первое </a:t>
            </a:r>
            <a:r>
              <a:rPr lang="ru-RU" sz="2800" b="1" dirty="0"/>
              <a:t>столкновение Руси с Польшей</a:t>
            </a:r>
          </a:p>
          <a:p>
            <a:r>
              <a:rPr lang="ru-RU" sz="2800" b="1" dirty="0" smtClean="0"/>
              <a:t>7. </a:t>
            </a:r>
            <a:r>
              <a:rPr lang="ru-RU" sz="2800" b="1" dirty="0"/>
              <a:t>Началось  строительство храмов и </a:t>
            </a:r>
            <a:r>
              <a:rPr lang="ru-RU" sz="2800" b="1" dirty="0" smtClean="0"/>
              <a:t>монастырей</a:t>
            </a:r>
            <a:endParaRPr lang="ru-RU" sz="2800" b="1" dirty="0"/>
          </a:p>
        </p:txBody>
      </p:sp>
      <p:sp>
        <p:nvSpPr>
          <p:cNvPr id="3" name="AutoShape 2" descr="Так и не нашел сервис хранения страниц Интернет... Пришлось писать самому -  Персональный блог Stan_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Так и не нашел сервис хранения страниц Интернет... Пришлось писать самому -  Персональный блог Stan_1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680"/>
            <a:ext cx="1519337" cy="1449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79712" y="333078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Вспомним, что изучали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643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upload.wikimedia.org/wikipedia/commons/9/9f/Lebedev_baptis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90498"/>
            <a:ext cx="8103386" cy="5840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Лента лицом вниз 4"/>
          <p:cNvSpPr/>
          <p:nvPr/>
        </p:nvSpPr>
        <p:spPr>
          <a:xfrm>
            <a:off x="5748848" y="951944"/>
            <a:ext cx="3240360" cy="1080120"/>
          </a:xfrm>
          <a:prstGeom prst="ribbon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988 г.</a:t>
            </a:r>
            <a:endParaRPr lang="ru-RU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-508" y="-2163"/>
            <a:ext cx="91445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Какое событие изображено на картине? </a:t>
            </a:r>
          </a:p>
          <a:p>
            <a:r>
              <a:rPr lang="ru-RU" sz="28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Когда оно произошло?</a:t>
            </a:r>
            <a:endParaRPr lang="ru-RU" sz="28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276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47864" y="908720"/>
            <a:ext cx="547260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rgbClr val="C00000"/>
                </a:solidFill>
              </a:rPr>
              <a:t>Русское государство при Ярославе Мудром</a:t>
            </a:r>
            <a:endParaRPr lang="ru-RU" sz="5400" b="1" cap="none" spc="0" dirty="0">
              <a:ln w="11430"/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67336" y="5437549"/>
            <a:ext cx="59766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Кудашева Римма Александровна</a:t>
            </a:r>
          </a:p>
          <a:p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Учитель истории МАОУ СОШ №218 </a:t>
            </a:r>
            <a:r>
              <a:rPr lang="ru-RU" sz="2800" b="1" dirty="0" err="1" smtClean="0">
                <a:solidFill>
                  <a:schemeClr val="accent2">
                    <a:lumMod val="50000"/>
                  </a:schemeClr>
                </a:solidFill>
              </a:rPr>
              <a:t>г.Новосибирск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Picture 4" descr="https://static.tildacdn.com/tild6266-3066-4266-a332-666331343565/4e84f8500f8094dacab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632"/>
            <a:ext cx="3736589" cy="446449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417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План урока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556792"/>
            <a:ext cx="8686800" cy="4525963"/>
          </a:xfrm>
        </p:spPr>
        <p:txBody>
          <a:bodyPr/>
          <a:lstStyle/>
          <a:p>
            <a:pPr marL="596646" lvl="0" indent="-514350" eaLnBrk="0" fontAlgn="base" hangingPunct="0">
              <a:spcAft>
                <a:spcPct val="0"/>
              </a:spcAft>
              <a:buFontTx/>
              <a:buAutoNum type="arabicPeriod"/>
            </a:pPr>
            <a:r>
              <a:rPr lang="ru-RU" b="1" kern="0" dirty="0">
                <a:solidFill>
                  <a:srgbClr val="800000"/>
                </a:solidFill>
                <a:latin typeface="Arial"/>
              </a:rPr>
              <a:t>Борьба за власть сыновей Владимира.</a:t>
            </a:r>
          </a:p>
          <a:p>
            <a:pPr marL="596646" lvl="0" indent="-514350" eaLnBrk="0" fontAlgn="base" hangingPunct="0">
              <a:spcAft>
                <a:spcPct val="0"/>
              </a:spcAft>
              <a:buFontTx/>
              <a:buAutoNum type="arabicPeriod"/>
            </a:pPr>
            <a:r>
              <a:rPr lang="ru-RU" b="1" kern="0" dirty="0">
                <a:solidFill>
                  <a:srgbClr val="800000"/>
                </a:solidFill>
                <a:latin typeface="Arial"/>
              </a:rPr>
              <a:t>Внутренняя политика Ярослава.</a:t>
            </a:r>
          </a:p>
          <a:p>
            <a:pPr marL="596646" lvl="0" indent="-514350" eaLnBrk="0" fontAlgn="base" hangingPunct="0">
              <a:spcAft>
                <a:spcPct val="0"/>
              </a:spcAft>
              <a:buFontTx/>
              <a:buAutoNum type="arabicPeriod"/>
            </a:pPr>
            <a:r>
              <a:rPr lang="ru-RU" b="1" kern="0" dirty="0">
                <a:solidFill>
                  <a:srgbClr val="800000"/>
                </a:solidFill>
                <a:latin typeface="Arial"/>
              </a:rPr>
              <a:t> Управление государством при Ярославе Мудром.</a:t>
            </a:r>
          </a:p>
          <a:p>
            <a:pPr marL="596646" lvl="0" indent="-514350" eaLnBrk="0" fontAlgn="base" hangingPunct="0">
              <a:spcAft>
                <a:spcPct val="0"/>
              </a:spcAft>
              <a:buFontTx/>
              <a:buAutoNum type="arabicPeriod"/>
            </a:pPr>
            <a:r>
              <a:rPr lang="ru-RU" b="1" kern="0" dirty="0">
                <a:solidFill>
                  <a:srgbClr val="800000"/>
                </a:solidFill>
                <a:latin typeface="Arial"/>
              </a:rPr>
              <a:t>Внешняя политика Ярослава Мудрого</a:t>
            </a:r>
            <a:r>
              <a:rPr lang="ru-RU" kern="0" dirty="0">
                <a:solidFill>
                  <a:srgbClr val="800000"/>
                </a:solidFill>
                <a:latin typeface="Arial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672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627784" y="908720"/>
            <a:ext cx="380745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Задание на урок :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7054" y="2132856"/>
            <a:ext cx="82089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Почему Ярослава назвали Мудрым, а его правление считается временем расцвета Древнерусского государства?</a:t>
            </a:r>
            <a:endParaRPr lang="ru-RU" sz="3600" b="1" i="1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2050" name="Picture 2" descr="http://images.vfl.ru/ii/1475790844/8255d488/1441235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9786"/>
            <a:ext cx="1877346" cy="127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007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0" y="164637"/>
            <a:ext cx="4355976" cy="6144683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</a:rPr>
              <a:t>Из «Повести временных лет»</a:t>
            </a:r>
          </a:p>
          <a:p>
            <a:r>
              <a:rPr lang="ru-RU" sz="2000" b="1" dirty="0" smtClean="0">
                <a:latin typeface="Calibri" panose="020F0502020204030204" pitchFamily="34" charset="0"/>
              </a:rPr>
              <a:t>«</a:t>
            </a:r>
            <a:r>
              <a:rPr lang="ru-RU" sz="2800" b="1" dirty="0" smtClean="0">
                <a:latin typeface="Calibri" panose="020F0502020204030204" pitchFamily="34" charset="0"/>
              </a:rPr>
              <a:t>И </a:t>
            </a:r>
            <a:r>
              <a:rPr lang="ru-RU" sz="2800" b="1" i="1" dirty="0">
                <a:latin typeface="Calibri" panose="020F0502020204030204" pitchFamily="34" charset="0"/>
              </a:rPr>
              <a:t>посадил</a:t>
            </a:r>
            <a:r>
              <a:rPr lang="ru-RU" sz="2800" b="1" dirty="0">
                <a:latin typeface="Calibri" panose="020F0502020204030204" pitchFamily="34" charset="0"/>
              </a:rPr>
              <a:t>  </a:t>
            </a:r>
            <a:r>
              <a:rPr lang="ru-RU" sz="2800" b="1" dirty="0" err="1">
                <a:latin typeface="Calibri" panose="020F0502020204030204" pitchFamily="34" charset="0"/>
              </a:rPr>
              <a:t>Вышеслава</a:t>
            </a:r>
            <a:r>
              <a:rPr lang="ru-RU" sz="2800" b="1" dirty="0">
                <a:latin typeface="Calibri" panose="020F0502020204030204" pitchFamily="34" charset="0"/>
              </a:rPr>
              <a:t>  в Новгороде, Изяслава в Полоцке, а Святополка в Турове, а Ярослава в  Ростове, Когда же </a:t>
            </a:r>
            <a:r>
              <a:rPr lang="ru-RU" sz="2800" b="1" dirty="0" smtClean="0">
                <a:latin typeface="Calibri" panose="020F0502020204030204" pitchFamily="34" charset="0"/>
              </a:rPr>
              <a:t>умер </a:t>
            </a:r>
            <a:r>
              <a:rPr lang="ru-RU" sz="2800" b="1" dirty="0">
                <a:latin typeface="Calibri" panose="020F0502020204030204" pitchFamily="34" charset="0"/>
              </a:rPr>
              <a:t>старший </a:t>
            </a:r>
            <a:r>
              <a:rPr lang="ru-RU" sz="2800" b="1" dirty="0" err="1">
                <a:latin typeface="Calibri" panose="020F0502020204030204" pitchFamily="34" charset="0"/>
              </a:rPr>
              <a:t>Вышеслав</a:t>
            </a:r>
            <a:r>
              <a:rPr lang="ru-RU" sz="2800" b="1" dirty="0">
                <a:latin typeface="Calibri" panose="020F0502020204030204" pitchFamily="34" charset="0"/>
              </a:rPr>
              <a:t> в Новгороде, посадил в нем Ярослава, а Бориса в Ростове, а Глеба в Муроме, Святослава в </a:t>
            </a:r>
            <a:r>
              <a:rPr lang="ru-RU" sz="2800" b="1" dirty="0" err="1">
                <a:latin typeface="Calibri" panose="020F0502020204030204" pitchFamily="34" charset="0"/>
              </a:rPr>
              <a:t>Древлянской</a:t>
            </a:r>
            <a:r>
              <a:rPr lang="ru-RU" sz="2800" b="1" dirty="0">
                <a:latin typeface="Calibri" panose="020F0502020204030204" pitchFamily="34" charset="0"/>
              </a:rPr>
              <a:t>  земле,  Всеволода </a:t>
            </a:r>
            <a:r>
              <a:rPr lang="ru-RU" sz="2800" b="1" dirty="0" smtClean="0">
                <a:latin typeface="Calibri" panose="020F0502020204030204" pitchFamily="34" charset="0"/>
              </a:rPr>
              <a:t>во </a:t>
            </a:r>
            <a:r>
              <a:rPr lang="ru-RU" sz="2800" b="1" dirty="0">
                <a:latin typeface="Calibri" panose="020F0502020204030204" pitchFamily="34" charset="0"/>
              </a:rPr>
              <a:t>Владимире, Мстислава в </a:t>
            </a:r>
            <a:r>
              <a:rPr lang="ru-RU" sz="2800" b="1" dirty="0" smtClean="0">
                <a:latin typeface="Calibri" panose="020F0502020204030204" pitchFamily="34" charset="0"/>
              </a:rPr>
              <a:t>Тмутаракани</a:t>
            </a:r>
            <a:r>
              <a:rPr lang="ru-RU" sz="2000" b="1" dirty="0" smtClean="0">
                <a:latin typeface="Calibri" panose="020F0502020204030204" pitchFamily="34" charset="0"/>
              </a:rPr>
              <a:t>»</a:t>
            </a:r>
            <a:endParaRPr lang="ru-RU" sz="2000" b="1" dirty="0">
              <a:latin typeface="Calibri" panose="020F0502020204030204" pitchFamily="34" charset="0"/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60648"/>
            <a:ext cx="4860032" cy="6326717"/>
          </a:xfrm>
        </p:spPr>
      </p:pic>
    </p:spTree>
    <p:extLst>
      <p:ext uri="{BB962C8B-B14F-4D97-AF65-F5344CB8AC3E}">
        <p14:creationId xmlns:p14="http://schemas.microsoft.com/office/powerpoint/2010/main" val="182054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038" y="457565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Усобицы-</a:t>
            </a:r>
            <a:r>
              <a:rPr lang="ru-RU" sz="2800" dirty="0" smtClean="0">
                <a:latin typeface="Arial Black" panose="020B0A04020102020204" pitchFamily="34" charset="0"/>
              </a:rPr>
              <a:t> 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22538" y="483693"/>
            <a:ext cx="7020272" cy="1479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altLang="ru-RU" sz="2800" b="1" dirty="0"/>
              <a:t>в</a:t>
            </a:r>
            <a:r>
              <a:rPr lang="ru-RU" altLang="ru-RU" sz="2800" b="1" dirty="0" smtClean="0"/>
              <a:t>ражда, борьба, война между связанными друг с другом людьми или группами людей</a:t>
            </a:r>
          </a:p>
          <a:p>
            <a:pPr>
              <a:lnSpc>
                <a:spcPct val="80000"/>
              </a:lnSpc>
            </a:pPr>
            <a:r>
              <a:rPr lang="ru-RU" altLang="ru-RU" sz="2800" b="1" dirty="0" smtClean="0"/>
              <a:t>(родственниками, представителями одного народа, страны)</a:t>
            </a: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88816" y="2227988"/>
            <a:ext cx="1828800" cy="10668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ru-RU" altLang="ru-RU" sz="2800" b="1" dirty="0"/>
              <a:t>Борис </a:t>
            </a:r>
          </a:p>
          <a:p>
            <a:pPr algn="ctr" eaLnBrk="1" hangingPunct="1"/>
            <a:r>
              <a:rPr lang="ru-RU" altLang="ru-RU" sz="2800" b="1" dirty="0"/>
              <a:t>и Глеб</a:t>
            </a:r>
          </a:p>
        </p:txBody>
      </p:sp>
      <p:sp>
        <p:nvSpPr>
          <p:cNvPr id="9" name="Rectangle 12"/>
          <p:cNvSpPr>
            <a:spLocks noChangeArrowheads="1"/>
          </p:cNvSpPr>
          <p:nvPr/>
        </p:nvSpPr>
        <p:spPr bwMode="auto">
          <a:xfrm>
            <a:off x="3557108" y="2171424"/>
            <a:ext cx="1981200" cy="10668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ru-RU" altLang="ru-RU" sz="2800" b="1" dirty="0"/>
              <a:t>Святополк</a:t>
            </a: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7024938" y="2171424"/>
            <a:ext cx="1828800" cy="10668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ru-RU" altLang="ru-RU" sz="2800" b="1" dirty="0"/>
              <a:t>Ярослав</a:t>
            </a: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5053001" y="3690059"/>
            <a:ext cx="1828800" cy="10668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ru-RU" altLang="ru-RU" sz="2800" b="1" dirty="0" smtClean="0"/>
              <a:t>Мстислав</a:t>
            </a:r>
            <a:endParaRPr lang="ru-RU" altLang="ru-RU" sz="2800" b="1" dirty="0"/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86856" y="3685784"/>
            <a:ext cx="1828800" cy="10668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hangingPunct="1"/>
            <a:r>
              <a:rPr lang="ru-RU" altLang="ru-RU" sz="2800" b="1" dirty="0" smtClean="0"/>
              <a:t>Святослав</a:t>
            </a:r>
            <a:endParaRPr lang="ru-RU" altLang="ru-RU" sz="2800" b="1" dirty="0"/>
          </a:p>
        </p:txBody>
      </p:sp>
      <p:cxnSp>
        <p:nvCxnSpPr>
          <p:cNvPr id="14" name="Прямая со стрелкой 13"/>
          <p:cNvCxnSpPr/>
          <p:nvPr/>
        </p:nvCxnSpPr>
        <p:spPr>
          <a:xfrm flipH="1">
            <a:off x="2321294" y="2701838"/>
            <a:ext cx="854072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2038877" y="3278935"/>
            <a:ext cx="854072" cy="81369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5840784" y="2761388"/>
            <a:ext cx="1008112" cy="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6111417" y="3184294"/>
            <a:ext cx="770384" cy="813697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160935" y="5085184"/>
            <a:ext cx="8659537" cy="1200329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</a:rPr>
              <a:t>С  1036 г. Ярослав стал единоличным правителем Руси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528812" y="2171424"/>
            <a:ext cx="19355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1016 -1019 гг.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864074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  <p:bldP spid="11" grpId="0"/>
      <p:bldP spid="12" grpId="0"/>
      <p:bldP spid="29" grpId="0" animBg="1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Shape 138"/>
          <p:cNvPicPr preferRelativeResize="0"/>
          <p:nvPr/>
        </p:nvPicPr>
        <p:blipFill rotWithShape="1">
          <a:blip r:embed="rId3">
            <a:alphaModFix/>
          </a:blip>
          <a:srcRect l="30634" t="14272" r="22145" b="4920"/>
          <a:stretch/>
        </p:blipFill>
        <p:spPr>
          <a:xfrm>
            <a:off x="20350" y="-155575"/>
            <a:ext cx="657226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Shape 139"/>
          <p:cNvSpPr txBox="1"/>
          <p:nvPr/>
        </p:nvSpPr>
        <p:spPr>
          <a:xfrm>
            <a:off x="6572264" y="0"/>
            <a:ext cx="2571736" cy="181588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Борьба Ярослава против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Святополка </a:t>
            </a:r>
            <a:endParaRPr sz="28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Shape 140"/>
          <p:cNvSpPr txBox="1"/>
          <p:nvPr/>
        </p:nvSpPr>
        <p:spPr>
          <a:xfrm>
            <a:off x="1357290" y="3447493"/>
            <a:ext cx="1571636" cy="6463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Святополк Окаянный</a:t>
            </a:r>
            <a:endParaRPr sz="18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3" name="Shape 143"/>
          <p:cNvSpPr txBox="1"/>
          <p:nvPr/>
        </p:nvSpPr>
        <p:spPr>
          <a:xfrm>
            <a:off x="3699399" y="827336"/>
            <a:ext cx="1500166" cy="500066"/>
          </a:xfrm>
          <a:prstGeom prst="rect">
            <a:avLst/>
          </a:prstGeom>
          <a:gradFill>
            <a:gsLst>
              <a:gs pos="0">
                <a:srgbClr val="C86C1F"/>
              </a:gs>
              <a:gs pos="80000">
                <a:srgbClr val="FF8E29"/>
              </a:gs>
              <a:gs pos="100000">
                <a:srgbClr val="FF8D25"/>
              </a:gs>
            </a:gsLst>
            <a:lin ang="16200000" scaled="0"/>
          </a:gradFill>
          <a:ln w="9525" cap="flat" cmpd="sng">
            <a:solidFill>
              <a:srgbClr val="F5913F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lang="ru-RU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Варяги</a:t>
            </a:r>
            <a:endParaRPr sz="28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4" name="Shape 144"/>
          <p:cNvSpPr txBox="1"/>
          <p:nvPr/>
        </p:nvSpPr>
        <p:spPr>
          <a:xfrm>
            <a:off x="2928926" y="3436469"/>
            <a:ext cx="1857388" cy="500066"/>
          </a:xfrm>
          <a:prstGeom prst="rect">
            <a:avLst/>
          </a:prstGeom>
          <a:gradFill>
            <a:gsLst>
              <a:gs pos="0">
                <a:srgbClr val="C86C1F"/>
              </a:gs>
              <a:gs pos="80000">
                <a:srgbClr val="FF8E29"/>
              </a:gs>
              <a:gs pos="100000">
                <a:srgbClr val="FF8D25"/>
              </a:gs>
            </a:gsLst>
            <a:lin ang="16200000" scaled="0"/>
          </a:gradFill>
          <a:ln w="9525" cap="flat" cmpd="sng">
            <a:solidFill>
              <a:srgbClr val="F5913F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</a:pPr>
            <a:r>
              <a:rPr lang="ru-RU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Печенеги</a:t>
            </a:r>
            <a:endParaRPr sz="28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5" name="Shape 145"/>
          <p:cNvSpPr txBox="1"/>
          <p:nvPr/>
        </p:nvSpPr>
        <p:spPr>
          <a:xfrm>
            <a:off x="2697847" y="1856510"/>
            <a:ext cx="3786214" cy="1015663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1016 г. – сражение у </a:t>
            </a:r>
            <a:r>
              <a:rPr lang="ru-RU" sz="2000" b="1" i="0" u="none" strike="noStrike" cap="none" dirty="0" err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Любича</a:t>
            </a:r>
            <a:endParaRPr sz="2000" b="1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1018 г. – поражение Ярослава 1019 г. – сражение на р. Альта</a:t>
            </a:r>
            <a:endParaRPr dirty="0"/>
          </a:p>
        </p:txBody>
      </p:sp>
      <p:sp>
        <p:nvSpPr>
          <p:cNvPr id="146" name="Shape 146"/>
          <p:cNvSpPr txBox="1"/>
          <p:nvPr/>
        </p:nvSpPr>
        <p:spPr>
          <a:xfrm>
            <a:off x="6715140" y="5903893"/>
            <a:ext cx="2428860" cy="954107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0" u="none" strike="noStrike" cap="non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Победа Ярослава </a:t>
            </a:r>
            <a:endParaRPr sz="28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6" name="Picture 2" descr="https://www.istmira.com/uploads/posts/2020-03/1585583430_a59f62e131782b6b455f3b93498798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854" y="1594291"/>
            <a:ext cx="1779670" cy="193463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tatic.tildacdn.com/tild6266-3066-4266-a332-666331343565/4e84f8500f8094dacab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764" y="-155575"/>
            <a:ext cx="1768752" cy="211331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s://static.tildacdn.com/tild6266-3066-4266-a332-666331343565/4e84f8500f8094dacab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2614" y="2946878"/>
            <a:ext cx="2455061" cy="293332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92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day.kyiv.ua/sites/default/files/main/articles/22012015/11yarosla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257" y="714573"/>
            <a:ext cx="3009677" cy="430813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129798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1019–1054 </a:t>
            </a:r>
            <a:r>
              <a:rPr lang="ru-RU" sz="3200" b="1" dirty="0">
                <a:solidFill>
                  <a:srgbClr val="C00000"/>
                </a:solidFill>
                <a:latin typeface="Arial Black" panose="020B0A04020102020204" pitchFamily="34" charset="0"/>
              </a:rPr>
              <a:t>гг</a:t>
            </a:r>
            <a:r>
              <a:rPr lang="ru-RU" sz="32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.– </a:t>
            </a:r>
            <a:r>
              <a:rPr lang="ru-RU" sz="3200" b="1" dirty="0">
                <a:solidFill>
                  <a:srgbClr val="261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княжение </a:t>
            </a:r>
            <a:r>
              <a:rPr lang="ru-RU" sz="3200" b="1" dirty="0" smtClean="0">
                <a:solidFill>
                  <a:srgbClr val="261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Ярослава </a:t>
            </a:r>
            <a:r>
              <a:rPr lang="ru-RU" sz="3200" b="1" dirty="0">
                <a:solidFill>
                  <a:srgbClr val="261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Мудрого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25934" y="2708920"/>
            <a:ext cx="565052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что была направлена внутренняя политика Ярослава Мудрого?</a:t>
            </a:r>
          </a:p>
          <a:p>
            <a:endParaRPr lang="ru-RU" sz="3200" b="1" i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было им сделано для достижения своих целей?</a:t>
            </a:r>
          </a:p>
          <a:p>
            <a:endParaRPr lang="ru-RU" sz="3200" b="1" i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b="1" i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 descr="http://www.gotvectors.com/images/preview/thumb/open-book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908720"/>
            <a:ext cx="2963876" cy="1550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545519" y="122164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58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89855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24" y="690341"/>
            <a:ext cx="4723687" cy="4694296"/>
          </a:xfrm>
          <a:prstGeom prst="rect">
            <a:avLst/>
          </a:prstGeom>
        </p:spPr>
      </p:pic>
      <p:pic>
        <p:nvPicPr>
          <p:cNvPr id="3" name="Picture 2" descr="http://nspu.kiev.ua/wp-content/uploads/2013/01/18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28"/>
          <a:stretch/>
        </p:blipFill>
        <p:spPr bwMode="auto">
          <a:xfrm>
            <a:off x="4363206" y="3068960"/>
            <a:ext cx="4874879" cy="3746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4686039" y="712595"/>
            <a:ext cx="395276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Софийский собор в Киеве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758128" y="1960271"/>
            <a:ext cx="43669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Храм Святой 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Софии в Константинополе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19392" y="0"/>
            <a:ext cx="86289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 Ярославом Мудром христианства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3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собор св софии в киеве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2"/>
          <a:stretch/>
        </p:blipFill>
        <p:spPr bwMode="auto">
          <a:xfrm>
            <a:off x="0" y="569010"/>
            <a:ext cx="8897287" cy="6255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 Box 7"/>
          <p:cNvSpPr txBox="1">
            <a:spLocks noChangeArrowheads="1"/>
          </p:cNvSpPr>
          <p:nvPr/>
        </p:nvSpPr>
        <p:spPr bwMode="auto">
          <a:xfrm>
            <a:off x="31417" y="37971"/>
            <a:ext cx="9005079" cy="9541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eaLnBrk="1" hangingPunct="1"/>
            <a:r>
              <a:rPr lang="ru-RU" altLang="ru-RU" sz="2800" b="1" dirty="0">
                <a:solidFill>
                  <a:schemeClr val="accent2">
                    <a:lumMod val="50000"/>
                  </a:schemeClr>
                </a:solidFill>
              </a:rPr>
              <a:t>Софийский собор в </a:t>
            </a:r>
            <a:r>
              <a:rPr lang="ru-RU" alt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Киеве, построенный в честь победы в 1036 г. над печенегами</a:t>
            </a:r>
            <a:endParaRPr lang="ru-RU" alt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23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4" y="0"/>
            <a:ext cx="9143386" cy="1143000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Строительство церквей при </a:t>
            </a:r>
            <a:r>
              <a:rPr lang="ru-RU" sz="2800" b="1" dirty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Я</a:t>
            </a:r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рославе Мудром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826" y="1700808"/>
            <a:ext cx="4248472" cy="4248472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344947" y="6093296"/>
            <a:ext cx="49562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latin typeface="Calibri" panose="020F0502020204030204" pitchFamily="34" charset="0"/>
              </a:rPr>
              <a:t>Софийский собор в </a:t>
            </a:r>
            <a:r>
              <a:rPr lang="ru-RU" sz="2800" b="1" dirty="0" smtClean="0">
                <a:latin typeface="Calibri" panose="020F0502020204030204" pitchFamily="34" charset="0"/>
              </a:rPr>
              <a:t>Новгороде</a:t>
            </a:r>
            <a:endParaRPr lang="ru-RU" sz="2800" b="1" dirty="0">
              <a:latin typeface="Calibri" panose="020F0502020204030204" pitchFamily="34" charset="0"/>
            </a:endParaRPr>
          </a:p>
        </p:txBody>
      </p:sp>
      <p:pic>
        <p:nvPicPr>
          <p:cNvPr id="5132" name="Picture 12" descr="https://avatars.mds.yandex.net/get-pdb/25978/046b7734-df39-43b7-aa93-c69697d367b8/s1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23" y="1700808"/>
            <a:ext cx="4347852" cy="3320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59003" y="5373216"/>
            <a:ext cx="45398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 smtClean="0">
                <a:latin typeface="Calibri" panose="020F0502020204030204" pitchFamily="34" charset="0"/>
              </a:rPr>
              <a:t>Киево</a:t>
            </a:r>
            <a:r>
              <a:rPr lang="ru-RU" sz="2800" b="1" dirty="0" smtClean="0">
                <a:latin typeface="Calibri" panose="020F0502020204030204" pitchFamily="34" charset="0"/>
              </a:rPr>
              <a:t>-Печорский монастырь, основанный монахом Антонием</a:t>
            </a:r>
            <a:endParaRPr lang="ru-RU" sz="2800" b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39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arhplan.ru/img/articles/zolotye-vorota-rekonstrukciya-avtora-i-b-erofolo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30565"/>
            <a:ext cx="4733925" cy="576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41429" y="616869"/>
            <a:ext cx="374441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Золотые ворота </a:t>
            </a:r>
            <a:r>
              <a:rPr lang="ru-RU" sz="2800" b="1" dirty="0"/>
              <a:t> — главные ворота </a:t>
            </a:r>
            <a:r>
              <a:rPr lang="ru-RU" sz="2800" b="1" dirty="0" smtClean="0"/>
              <a:t>города, </a:t>
            </a:r>
            <a:r>
              <a:rPr lang="ru-RU" sz="2800" b="1" dirty="0"/>
              <a:t>сооружённых при Ярославе Мудром. </a:t>
            </a:r>
          </a:p>
        </p:txBody>
      </p:sp>
    </p:spTree>
    <p:extLst>
      <p:ext uri="{BB962C8B-B14F-4D97-AF65-F5344CB8AC3E}">
        <p14:creationId xmlns:p14="http://schemas.microsoft.com/office/powerpoint/2010/main" val="1095421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g-fotki.yandex.ru/get/6715/84935259.14/0_13c48a_abd12cf9_XX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1" r="6015"/>
          <a:stretch/>
        </p:blipFill>
        <p:spPr bwMode="auto">
          <a:xfrm>
            <a:off x="179512" y="144534"/>
            <a:ext cx="8434317" cy="649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58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terraoko.com/wp-content/uploads/2014/02/terraoko-2014-02-229982011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889217"/>
            <a:ext cx="2695519" cy="345784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" name="Picture 6" descr="http://school-collection.lyceum62.ru/ecor/storage/c1beab1c-5586-4097-8029-8961e3e8584f/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37873" y="1792980"/>
            <a:ext cx="3239834" cy="395047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TextBox 3"/>
          <p:cNvSpPr txBox="1"/>
          <p:nvPr/>
        </p:nvSpPr>
        <p:spPr>
          <a:xfrm>
            <a:off x="0" y="163874"/>
            <a:ext cx="87564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C00000"/>
                </a:solidFill>
                <a:latin typeface="Arial" charset="0"/>
              </a:rPr>
              <a:t>1016 г.-«Правда Ярослава»– </a:t>
            </a:r>
            <a:r>
              <a:rPr lang="ru-RU" sz="2800" b="1" dirty="0" smtClean="0">
                <a:solidFill>
                  <a:srgbClr val="000000"/>
                </a:solidFill>
                <a:latin typeface="Arial" charset="0"/>
              </a:rPr>
              <a:t>письменный свод законов Древнерусского государства</a:t>
            </a:r>
            <a:endParaRPr lang="ru-RU" sz="2800" b="1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504" y="5230941"/>
            <a:ext cx="86489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</a:rPr>
              <a:t>Чему способствовало принятие единого свода закона?</a:t>
            </a:r>
            <a:endParaRPr lang="ru-RU" sz="36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1529" y="3162832"/>
            <a:ext cx="3096344" cy="2033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Стрелка вниз 6"/>
          <p:cNvSpPr/>
          <p:nvPr/>
        </p:nvSpPr>
        <p:spPr>
          <a:xfrm>
            <a:off x="3923928" y="1117981"/>
            <a:ext cx="508052" cy="366803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2500727" y="1473940"/>
            <a:ext cx="37550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«Русская правда»</a:t>
            </a:r>
            <a:endParaRPr lang="ru-RU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053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93136" y="-12920"/>
            <a:ext cx="81344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Управление государством при Ярославе Мудром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23415" y="1084360"/>
            <a:ext cx="2967426" cy="839614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59596" y="2636912"/>
            <a:ext cx="2967426" cy="839614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 descr="iv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27302" y="724873"/>
            <a:ext cx="1002466" cy="97453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615007" y="2795109"/>
            <a:ext cx="15900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b="1" dirty="0">
                <a:solidFill>
                  <a:prstClr val="white"/>
                </a:solidFill>
              </a:rPr>
              <a:t>д</a:t>
            </a:r>
            <a:r>
              <a:rPr lang="ru-RU" sz="2800" b="1" dirty="0" smtClean="0">
                <a:solidFill>
                  <a:prstClr val="white"/>
                </a:solidFill>
              </a:rPr>
              <a:t>ружина</a:t>
            </a:r>
            <a:endParaRPr lang="ru-RU" sz="2800" b="1" dirty="0">
              <a:solidFill>
                <a:prstClr val="white"/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H="1">
            <a:off x="2311297" y="1916832"/>
            <a:ext cx="749524" cy="720080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2950493" y="1213948"/>
            <a:ext cx="26420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b="1" dirty="0">
                <a:solidFill>
                  <a:prstClr val="white"/>
                </a:solidFill>
              </a:rPr>
              <a:t>Киевский князь</a:t>
            </a:r>
          </a:p>
        </p:txBody>
      </p:sp>
      <p:pic>
        <p:nvPicPr>
          <p:cNvPr id="13" name="Picture 6" descr="http://t3.gstatic.com/images?q=tbn:ANd9GcQGToeus32K-FWTfJEChCtVcFajvN1Mgy8DP4amA-G_7drwH8PzH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5" y="2102439"/>
            <a:ext cx="1315322" cy="1908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4944822" y="2684503"/>
            <a:ext cx="2967426" cy="839614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5265779" y="1916832"/>
            <a:ext cx="707230" cy="720080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5338626" y="2842700"/>
            <a:ext cx="2060180" cy="523220"/>
          </a:xfrm>
          <a:prstGeom prst="rect">
            <a:avLst/>
          </a:prstGeom>
          <a:solidFill>
            <a:schemeClr val="accent2"/>
          </a:solidFill>
        </p:spPr>
        <p:txBody>
          <a:bodyPr wrap="none">
            <a:spAutoFit/>
          </a:bodyPr>
          <a:lstStyle/>
          <a:p>
            <a:pPr lvl="0" algn="ctr"/>
            <a:r>
              <a:rPr lang="ru-RU" sz="2800" b="1" dirty="0" smtClean="0">
                <a:solidFill>
                  <a:prstClr val="white"/>
                </a:solidFill>
              </a:rPr>
              <a:t>наместники</a:t>
            </a:r>
            <a:endParaRPr lang="ru-RU" sz="2800" b="1" dirty="0">
              <a:solidFill>
                <a:prstClr val="white"/>
              </a:solidFill>
            </a:endParaRPr>
          </a:p>
        </p:txBody>
      </p:sp>
      <p:pic>
        <p:nvPicPr>
          <p:cNvPr id="7170" name="Picture 2" descr="http://greatnovgorod.zbord.ru/images/avatars/greatnovgorod_zbord_ru/1898311191499483836cca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3795" y="1916833"/>
            <a:ext cx="881382" cy="1850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1" name="Прямая со стрелкой 20"/>
          <p:cNvCxnSpPr/>
          <p:nvPr/>
        </p:nvCxnSpPr>
        <p:spPr>
          <a:xfrm>
            <a:off x="4271527" y="1985126"/>
            <a:ext cx="0" cy="1782609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3053573" y="3869188"/>
            <a:ext cx="2269579" cy="839614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3757326" y="4006468"/>
            <a:ext cx="8996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b="1" dirty="0" smtClean="0">
                <a:solidFill>
                  <a:prstClr val="white"/>
                </a:solidFill>
              </a:rPr>
              <a:t>вече</a:t>
            </a:r>
            <a:endParaRPr lang="ru-RU" sz="2800" b="1" dirty="0">
              <a:solidFill>
                <a:prstClr val="white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474196" y="4830513"/>
            <a:ext cx="2967426" cy="1112304"/>
          </a:xfrm>
          <a:prstGeom prst="rect">
            <a:avLst/>
          </a:prstGeom>
          <a:solidFill>
            <a:schemeClr val="accent2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171" name="Прямая соединительная линия 7170"/>
          <p:cNvCxnSpPr>
            <a:stCxn id="23" idx="3"/>
          </p:cNvCxnSpPr>
          <p:nvPr/>
        </p:nvCxnSpPr>
        <p:spPr>
          <a:xfrm>
            <a:off x="5323152" y="4288995"/>
            <a:ext cx="719421" cy="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3" name="Прямая со стрелкой 7172"/>
          <p:cNvCxnSpPr/>
          <p:nvPr/>
        </p:nvCxnSpPr>
        <p:spPr>
          <a:xfrm>
            <a:off x="6042573" y="4268078"/>
            <a:ext cx="0" cy="555668"/>
          </a:xfrm>
          <a:prstGeom prst="straightConnector1">
            <a:avLst/>
          </a:prstGeom>
          <a:ln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/>
          <p:cNvSpPr/>
          <p:nvPr/>
        </p:nvSpPr>
        <p:spPr>
          <a:xfrm>
            <a:off x="5939493" y="5033073"/>
            <a:ext cx="18776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b="1" dirty="0" smtClean="0">
                <a:solidFill>
                  <a:prstClr val="white"/>
                </a:solidFill>
              </a:rPr>
              <a:t>народное </a:t>
            </a:r>
          </a:p>
          <a:p>
            <a:pPr lvl="0" algn="ctr"/>
            <a:r>
              <a:rPr lang="ru-RU" sz="2800" b="1" dirty="0" smtClean="0">
                <a:solidFill>
                  <a:prstClr val="white"/>
                </a:solidFill>
              </a:rPr>
              <a:t>ополчение</a:t>
            </a:r>
            <a:endParaRPr lang="ru-RU" sz="2800" b="1" dirty="0">
              <a:solidFill>
                <a:prstClr val="white"/>
              </a:solidFill>
            </a:endParaRPr>
          </a:p>
        </p:txBody>
      </p:sp>
      <p:pic>
        <p:nvPicPr>
          <p:cNvPr id="7175" name="Picture 4" descr="http://ok-t.ru/studopediaru/baza10/1558785734775.files/image03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740" y="4708802"/>
            <a:ext cx="2052638" cy="178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6" descr="http://mtdata.ru/u23/photoCA19/20701781126-0/origina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832" y="5601771"/>
            <a:ext cx="773278" cy="1036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8" descr="https://ic.pics.livejournal.com/vladimirtan/77915656/4456134/4456134_90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7877" y="5033073"/>
            <a:ext cx="734600" cy="1071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://www.gotvectors.com/images/preview/thumb/open-book-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09" y="602229"/>
            <a:ext cx="2331906" cy="1219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4476" y="82275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/>
              <a:t>59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285811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9" grpId="0" animBg="1"/>
      <p:bldP spid="24" grpId="0"/>
      <p:bldP spid="3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2.bp.blogspot.com/-tn5nWXV_gss/VL2Aqjen3kI/AAAAAAAAPlc/0J-E79Vm4qY/s1600/drev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1"/>
            <a:ext cx="5364088" cy="6769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437664" y="1676763"/>
            <a:ext cx="36724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Как Ярослав Мудрый укреплял международный авторитет своего государства?</a:t>
            </a:r>
            <a:endParaRPr lang="ru-RU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42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7265" y="2575294"/>
            <a:ext cx="388067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err="1" smtClean="0"/>
              <a:t>Рогнеда</a:t>
            </a:r>
            <a:r>
              <a:rPr lang="ru-RU" sz="2800" b="1" dirty="0"/>
              <a:t> </a:t>
            </a:r>
            <a:r>
              <a:rPr lang="ru-RU" sz="2800" b="1" dirty="0" smtClean="0"/>
              <a:t>– дочь шведского короля, на которой женился Ярослав</a:t>
            </a:r>
            <a:endParaRPr lang="ru-RU" sz="2800" b="1" dirty="0"/>
          </a:p>
        </p:txBody>
      </p:sp>
      <p:pic>
        <p:nvPicPr>
          <p:cNvPr id="1030" name="Picture 6" descr="https://www.stihi.ru/pics/2017/02/08/22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4021" y="1628800"/>
            <a:ext cx="4896544" cy="433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477053"/>
            <a:ext cx="8964488" cy="954107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Ярослав с помощью династических браков стремился укрепить положение Руси в Европе</a:t>
            </a:r>
            <a:endParaRPr lang="ru-RU" sz="28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784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ÐÑÐµÐ²Ð¾Ð»Ð¾Ð´ Ð¯ÑÐ¾ÑÐ»Ð°Ð²Ð¸Ñ (1030-1093), ÑÑÑÑÐºÐ¸Ð¹ ÐºÐ½ÑÐ·Ñ, 4-Ð¹ ÑÑÐ½ Ð¯ÑÐ¾ÑÐ»Ð°Ð²Ð° ÐÑÐ´ÑÐ¾Ð³Ð¾, Ð¿Ð¾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22842"/>
            <a:ext cx="2552700" cy="304800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15935" y="4431312"/>
            <a:ext cx="31683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женился на греческой царевне, от брака с которой родился князь </a:t>
            </a:r>
            <a:r>
              <a:rPr lang="ru-RU" sz="2400" b="1" dirty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>Владимир Мономах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61650" y="1104232"/>
            <a:ext cx="220682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Всеволод </a:t>
            </a:r>
            <a:endParaRPr lang="ru-RU" sz="36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100" name="Picture 4" descr="http://webznayka.ru/images/GDE-KOGDA/russkaya-istoriya/Knyaz-Izyasla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50563"/>
            <a:ext cx="2520280" cy="312094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936101" y="1104232"/>
            <a:ext cx="192552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Изяслав</a:t>
            </a:r>
            <a:endParaRPr lang="ru-RU" sz="3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70875" y="4615978"/>
            <a:ext cx="28083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b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женился на сестре польского короля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870893" y="1104232"/>
            <a:ext cx="14732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Игорь</a:t>
            </a:r>
            <a:endParaRPr lang="ru-RU" sz="36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102" name="Picture 6" descr="https://img-fotki.yandex.ru/get/9824/106698111.15/0_1f2c5f_b049f0ae_XL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278" y="2189049"/>
            <a:ext cx="2578454" cy="258179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6569780" y="5031476"/>
            <a:ext cx="23762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2400" b="1" kern="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женился на германской принцессе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-77508" y="146660"/>
            <a:ext cx="91703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Сыновья Святослава Мудрого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51286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yandex.ru/images/zxQrT7699/25198ctzJ/TUwGAvaP9z8AaK8K0FZV0lFO7CBBW5HUIZmgw1m42aZ3C6KudqEKnseE1XawhveVzirk7trXPJq_JxXPwo7siQhsW2Pft_dyQWSmAmA6ZdIYZ9VoaCrI9Hzg4JppvZyWBibv38ONep_-0ZjakIbv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6" name="Picture 4" descr="https://avatars.mds.yandex.net/get-zen_doc/964926/pub_5adad1f77ddde8dbeaae17c0_5adad73d830905bcf4811622/scale_6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13"/>
          <a:stretch/>
        </p:blipFill>
        <p:spPr bwMode="auto">
          <a:xfrm>
            <a:off x="6527774" y="1450091"/>
            <a:ext cx="2149282" cy="320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avatars.mds.yandex.net/get-zen_doc/964926/pub_5adad1f77ddde8dbeaae17c0_5adad73d830905bcf4811622/scale_6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56" r="33222"/>
          <a:stretch/>
        </p:blipFill>
        <p:spPr bwMode="auto">
          <a:xfrm>
            <a:off x="182620" y="1460977"/>
            <a:ext cx="2138624" cy="320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avatars.mds.yandex.net/get-zen_doc/964926/pub_5adad1f77ddde8dbeaae17c0_5adad73d830905bcf4811622/scale_6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49"/>
          <a:stretch/>
        </p:blipFill>
        <p:spPr bwMode="auto">
          <a:xfrm>
            <a:off x="3303486" y="1460977"/>
            <a:ext cx="2095422" cy="320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294303" y="4715159"/>
            <a:ext cx="26162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Выдана за муж норвежского принца, который позже стал королем</a:t>
            </a:r>
            <a:endParaRPr lang="ru-RU" sz="2400" i="1" dirty="0"/>
          </a:p>
        </p:txBody>
      </p:sp>
      <p:sp>
        <p:nvSpPr>
          <p:cNvPr id="8" name="TextBox 7"/>
          <p:cNvSpPr txBox="1"/>
          <p:nvPr/>
        </p:nvSpPr>
        <p:spPr>
          <a:xfrm>
            <a:off x="3043085" y="4853658"/>
            <a:ext cx="26162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Стала королевой Венгрии</a:t>
            </a:r>
            <a:endParaRPr lang="ru-RU" sz="2400" i="1" dirty="0"/>
          </a:p>
        </p:txBody>
      </p:sp>
      <p:sp>
        <p:nvSpPr>
          <p:cNvPr id="9" name="TextBox 8"/>
          <p:cNvSpPr txBox="1"/>
          <p:nvPr/>
        </p:nvSpPr>
        <p:spPr>
          <a:xfrm>
            <a:off x="155574" y="4668993"/>
            <a:ext cx="26162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Стала женой французского короля</a:t>
            </a:r>
            <a:endParaRPr lang="ru-RU" sz="24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4848" y="146660"/>
            <a:ext cx="88056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Дочери Святослава Мудрого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2733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627784" y="908720"/>
            <a:ext cx="380745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Задание на урок :</a:t>
            </a:r>
            <a:endParaRPr lang="ru-RU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7054" y="2132856"/>
            <a:ext cx="82089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Почему Ярослава назвали Мудрым, а его правление считается временем расцвета Древнерусского государства?</a:t>
            </a:r>
            <a:endParaRPr lang="ru-RU" sz="3600" b="1" i="1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2050" name="Picture 2" descr="http://images.vfl.ru/ii/1475790844/8255d488/1441235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9786"/>
            <a:ext cx="1877346" cy="127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7947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5545" y="14083"/>
            <a:ext cx="8215370" cy="56904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rgbClr val="800000"/>
                </a:solidFill>
              </a:rPr>
              <a:t>Княжение  Ярослава  Мудрого</a:t>
            </a:r>
            <a:endParaRPr lang="ru-RU" sz="3200" dirty="0">
              <a:solidFill>
                <a:srgbClr val="8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868" y="2643182"/>
            <a:ext cx="21024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1019 – 1054 гг.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836713"/>
            <a:ext cx="2857488" cy="1913626"/>
          </a:xfrm>
          <a:prstGeom prst="rect">
            <a:avLst/>
          </a:prstGeom>
          <a:solidFill>
            <a:srgbClr val="FFCC99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800000"/>
                </a:solidFill>
              </a:rPr>
              <a:t>Способствовал усилению Древнерусского государства</a:t>
            </a:r>
            <a:endParaRPr lang="ru-RU" sz="2800" b="1" dirty="0">
              <a:solidFill>
                <a:srgbClr val="8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286512" y="836713"/>
            <a:ext cx="2857488" cy="1806469"/>
          </a:xfrm>
          <a:prstGeom prst="rect">
            <a:avLst/>
          </a:prstGeom>
          <a:solidFill>
            <a:srgbClr val="FFCC99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800000"/>
                </a:solidFill>
              </a:rPr>
              <a:t>Покровительствовал просвещению и искусству</a:t>
            </a:r>
            <a:endParaRPr lang="ru-RU" sz="2800" b="1" dirty="0">
              <a:solidFill>
                <a:srgbClr val="8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9512" y="3178967"/>
            <a:ext cx="2820852" cy="1678793"/>
          </a:xfrm>
          <a:prstGeom prst="rect">
            <a:avLst/>
          </a:prstGeom>
          <a:solidFill>
            <a:srgbClr val="FFCC99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800000"/>
                </a:solidFill>
              </a:rPr>
              <a:t>Способствовал возвышению международного авторитета Руси</a:t>
            </a:r>
            <a:endParaRPr lang="ru-RU" sz="2400" b="1" dirty="0">
              <a:solidFill>
                <a:srgbClr val="8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21835" y="3357561"/>
            <a:ext cx="2464611" cy="1322397"/>
          </a:xfrm>
          <a:prstGeom prst="rect">
            <a:avLst/>
          </a:prstGeom>
          <a:solidFill>
            <a:srgbClr val="FFCC99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800000"/>
                </a:solidFill>
              </a:rPr>
              <a:t>Осуществлял военные походы</a:t>
            </a:r>
            <a:endParaRPr lang="ru-RU" sz="2800" b="1" dirty="0">
              <a:solidFill>
                <a:srgbClr val="8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822165" y="3178967"/>
            <a:ext cx="3321835" cy="1678793"/>
          </a:xfrm>
          <a:prstGeom prst="rect">
            <a:avLst/>
          </a:prstGeom>
          <a:solidFill>
            <a:srgbClr val="FFCC99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800000"/>
                </a:solidFill>
              </a:rPr>
              <a:t>Основал письменное русское законодательство</a:t>
            </a:r>
            <a:endParaRPr lang="ru-RU" sz="2800" b="1" dirty="0">
              <a:solidFill>
                <a:srgbClr val="80000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0" y="5206219"/>
            <a:ext cx="3000364" cy="1500198"/>
          </a:xfrm>
          <a:prstGeom prst="roundRect">
            <a:avLst/>
          </a:prstGeom>
          <a:solidFill>
            <a:srgbClr val="FFCC99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800000"/>
                </a:solidFill>
              </a:rPr>
              <a:t>Династические связи с Византией и европейскими государствами</a:t>
            </a:r>
            <a:endParaRPr lang="ru-RU" sz="2400" b="1" i="1" dirty="0">
              <a:solidFill>
                <a:srgbClr val="800000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076307" y="5174300"/>
            <a:ext cx="3233734" cy="1500198"/>
          </a:xfrm>
          <a:prstGeom prst="roundRect">
            <a:avLst/>
          </a:prstGeom>
          <a:solidFill>
            <a:srgbClr val="FFCC99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800000"/>
                </a:solidFill>
              </a:rPr>
              <a:t> </a:t>
            </a:r>
            <a:r>
              <a:rPr lang="ru-RU" sz="2000" b="1" i="1" dirty="0" smtClean="0">
                <a:solidFill>
                  <a:srgbClr val="800000"/>
                </a:solidFill>
              </a:rPr>
              <a:t>отвоевал у Польши </a:t>
            </a:r>
            <a:r>
              <a:rPr lang="ru-RU" sz="2000" b="1" i="1" dirty="0" err="1" smtClean="0">
                <a:solidFill>
                  <a:srgbClr val="800000"/>
                </a:solidFill>
              </a:rPr>
              <a:t>Червенские</a:t>
            </a:r>
            <a:r>
              <a:rPr lang="ru-RU" sz="2000" b="1" i="1" dirty="0" smtClean="0">
                <a:solidFill>
                  <a:srgbClr val="800000"/>
                </a:solidFill>
              </a:rPr>
              <a:t> города;</a:t>
            </a:r>
          </a:p>
          <a:p>
            <a:pPr>
              <a:buFont typeface="Wingdings" pitchFamily="2" charset="2"/>
              <a:buChar char="Ø"/>
            </a:pPr>
            <a:r>
              <a:rPr lang="ru-RU" sz="2000" b="1" i="1" dirty="0">
                <a:solidFill>
                  <a:srgbClr val="800000"/>
                </a:solidFill>
              </a:rPr>
              <a:t> </a:t>
            </a:r>
            <a:r>
              <a:rPr lang="ru-RU" sz="2000" b="1" i="1" dirty="0" smtClean="0">
                <a:solidFill>
                  <a:srgbClr val="800000"/>
                </a:solidFill>
              </a:rPr>
              <a:t>разгромил печенегов;</a:t>
            </a:r>
          </a:p>
          <a:p>
            <a:pPr>
              <a:buFont typeface="Wingdings" pitchFamily="2" charset="2"/>
              <a:buChar char="Ø"/>
            </a:pPr>
            <a:r>
              <a:rPr lang="ru-RU" sz="2000" b="1" i="1" dirty="0">
                <a:solidFill>
                  <a:srgbClr val="800000"/>
                </a:solidFill>
              </a:rPr>
              <a:t> </a:t>
            </a:r>
            <a:r>
              <a:rPr lang="ru-RU" sz="2000" b="1" i="1" dirty="0" smtClean="0">
                <a:solidFill>
                  <a:srgbClr val="800000"/>
                </a:solidFill>
              </a:rPr>
              <a:t>воевал с Византией</a:t>
            </a:r>
            <a:endParaRPr lang="ru-RU" sz="2000" b="1" i="1" dirty="0">
              <a:solidFill>
                <a:srgbClr val="800000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572248" y="5174300"/>
            <a:ext cx="2286016" cy="1500198"/>
          </a:xfrm>
          <a:prstGeom prst="roundRect">
            <a:avLst/>
          </a:prstGeom>
          <a:solidFill>
            <a:srgbClr val="FFCC99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rgbClr val="800000"/>
                </a:solidFill>
              </a:rPr>
              <a:t>1016 г. – Правда Ярослава</a:t>
            </a:r>
            <a:endParaRPr lang="ru-RU" sz="2400" b="1" i="1" dirty="0">
              <a:solidFill>
                <a:srgbClr val="800000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500694" y="1714488"/>
            <a:ext cx="642942" cy="1588"/>
          </a:xfrm>
          <a:prstGeom prst="straightConnector1">
            <a:avLst/>
          </a:prstGeom>
          <a:ln>
            <a:solidFill>
              <a:srgbClr val="993300"/>
            </a:solidFill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10800000">
            <a:off x="3000364" y="1714488"/>
            <a:ext cx="642942" cy="1588"/>
          </a:xfrm>
          <a:prstGeom prst="straightConnector1">
            <a:avLst/>
          </a:prstGeom>
          <a:ln>
            <a:solidFill>
              <a:srgbClr val="9933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rot="10800000" flipV="1">
            <a:off x="2285984" y="2428868"/>
            <a:ext cx="1357322" cy="785818"/>
          </a:xfrm>
          <a:prstGeom prst="straightConnector1">
            <a:avLst/>
          </a:prstGeom>
          <a:ln>
            <a:solidFill>
              <a:srgbClr val="993300"/>
            </a:solidFill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5500694" y="2357430"/>
            <a:ext cx="1428760" cy="785818"/>
          </a:xfrm>
          <a:prstGeom prst="straightConnector1">
            <a:avLst/>
          </a:prstGeom>
          <a:ln>
            <a:solidFill>
              <a:srgbClr val="993300"/>
            </a:solidFill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rot="5400000">
            <a:off x="4536282" y="3178966"/>
            <a:ext cx="214313" cy="2"/>
          </a:xfrm>
          <a:prstGeom prst="straightConnector1">
            <a:avLst/>
          </a:prstGeom>
          <a:ln>
            <a:solidFill>
              <a:srgbClr val="993300"/>
            </a:solidFill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rot="5400000">
            <a:off x="1320793" y="5066349"/>
            <a:ext cx="214314" cy="1588"/>
          </a:xfrm>
          <a:prstGeom prst="line">
            <a:avLst/>
          </a:prstGeom>
          <a:ln>
            <a:solidFill>
              <a:srgbClr val="9933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>
            <a:off x="4486867" y="4928866"/>
            <a:ext cx="214314" cy="1588"/>
          </a:xfrm>
          <a:prstGeom prst="line">
            <a:avLst/>
          </a:prstGeom>
          <a:ln>
            <a:solidFill>
              <a:srgbClr val="99330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5400000">
            <a:off x="7386532" y="5096237"/>
            <a:ext cx="214314" cy="1588"/>
          </a:xfrm>
          <a:prstGeom prst="line">
            <a:avLst/>
          </a:prstGeom>
          <a:ln>
            <a:solidFill>
              <a:srgbClr val="9933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pic>
        <p:nvPicPr>
          <p:cNvPr id="1026" name="Picture 2" descr="http://www.h-rf.ru/upload/iblock/471/fullsiz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6710" y="768826"/>
            <a:ext cx="1656215" cy="198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783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Соединительная линия уступом 2"/>
          <p:cNvCxnSpPr/>
          <p:nvPr/>
        </p:nvCxnSpPr>
        <p:spPr>
          <a:xfrm>
            <a:off x="3863975" y="4968378"/>
            <a:ext cx="4768850" cy="950913"/>
          </a:xfrm>
          <a:prstGeom prst="bentConnector3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Соединительная линия уступом 4"/>
          <p:cNvCxnSpPr/>
          <p:nvPr/>
        </p:nvCxnSpPr>
        <p:spPr>
          <a:xfrm>
            <a:off x="242888" y="3970338"/>
            <a:ext cx="4773612" cy="987425"/>
          </a:xfrm>
          <a:prstGeom prst="bentConnector3">
            <a:avLst>
              <a:gd name="adj1" fmla="val 57935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0" name="TextBox 7"/>
          <p:cNvSpPr txBox="1">
            <a:spLocks noChangeArrowheads="1"/>
          </p:cNvSpPr>
          <p:nvPr/>
        </p:nvSpPr>
        <p:spPr bwMode="auto">
          <a:xfrm>
            <a:off x="6297674" y="5456493"/>
            <a:ext cx="30099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charset="0"/>
              </a:rPr>
              <a:t>Ничего не понял</a:t>
            </a:r>
          </a:p>
        </p:txBody>
      </p:sp>
      <p:sp>
        <p:nvSpPr>
          <p:cNvPr id="19461" name="TextBox 9"/>
          <p:cNvSpPr txBox="1">
            <a:spLocks noChangeArrowheads="1"/>
          </p:cNvSpPr>
          <p:nvPr/>
        </p:nvSpPr>
        <p:spPr bwMode="auto">
          <a:xfrm>
            <a:off x="242888" y="2849563"/>
            <a:ext cx="3621087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charset="0"/>
              </a:rPr>
              <a:t>Все понял, могу объяснить другим</a:t>
            </a:r>
          </a:p>
        </p:txBody>
      </p:sp>
      <p:sp>
        <p:nvSpPr>
          <p:cNvPr id="19462" name="TextBox 10"/>
          <p:cNvSpPr txBox="1">
            <a:spLocks noChangeArrowheads="1"/>
          </p:cNvSpPr>
          <p:nvPr/>
        </p:nvSpPr>
        <p:spPr bwMode="auto">
          <a:xfrm>
            <a:off x="3372743" y="4464050"/>
            <a:ext cx="23828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>
                <a:latin typeface="Arial" charset="0"/>
              </a:rPr>
              <a:t>Тему понял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628900" y="476250"/>
            <a:ext cx="46704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b="1" i="1" spc="3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Лестница успеха</a:t>
            </a:r>
          </a:p>
        </p:txBody>
      </p:sp>
      <p:pic>
        <p:nvPicPr>
          <p:cNvPr id="15368" name="Picture 8" descr="http://www.gilmerfreepress.net/images/upload1/Thinking01.pn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592227"/>
            <a:ext cx="1420688" cy="1851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2" name="Picture 12" descr="http://www.mydog.su/sites/default/files/pictures/picture-43629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4053"/>
            <a:ext cx="2583959" cy="2583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74" name="Picture 14" descr="http://3.bp.blogspot.com/-LjspAtUjTNg/U-o9ND7vyQI/AAAAAAACX1Q/uxc2dZrSGwg/s1600/HOMBRES%2B(803)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468" y="2420888"/>
            <a:ext cx="1951112" cy="1951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39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3962" y="620688"/>
            <a:ext cx="62960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Домашнее задание: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1" y="1772816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§7 читать, знать ответы на вопросы на стр. 61 </a:t>
            </a:r>
          </a:p>
          <a:p>
            <a:r>
              <a:rPr lang="ru-RU" sz="3600" b="1" dirty="0" smtClean="0"/>
              <a:t>По выбору: задание в рабочей тетради 4, 5</a:t>
            </a:r>
            <a:r>
              <a:rPr lang="ru-RU" sz="3600" b="1" dirty="0"/>
              <a:t> </a:t>
            </a:r>
            <a:r>
              <a:rPr lang="ru-RU" sz="3600" b="1" dirty="0" smtClean="0"/>
              <a:t>на стр.37-38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98923044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1103</TotalTime>
  <Words>554</Words>
  <Application>Microsoft Office PowerPoint</Application>
  <PresentationFormat>Экран (4:3)</PresentationFormat>
  <Paragraphs>105</Paragraphs>
  <Slides>24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План урока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Строительство церквей при Ярославе Мудром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Княжение  Ярослава  Мудрого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Римма Кудашева</cp:lastModifiedBy>
  <cp:revision>97</cp:revision>
  <dcterms:created xsi:type="dcterms:W3CDTF">2019-02-14T03:15:30Z</dcterms:created>
  <dcterms:modified xsi:type="dcterms:W3CDTF">2022-05-21T01:38:22Z</dcterms:modified>
</cp:coreProperties>
</file>