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0" r:id="rId5"/>
    <p:sldId id="262" r:id="rId6"/>
    <p:sldId id="261"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autoAdjust="0"/>
    <p:restoredTop sz="94707" autoAdjust="0"/>
  </p:normalViewPr>
  <p:slideViewPr>
    <p:cSldViewPr>
      <p:cViewPr varScale="1">
        <p:scale>
          <a:sx n="45" d="100"/>
          <a:sy n="45" d="100"/>
        </p:scale>
        <p:origin x="-105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ru-RU" smtClean="0"/>
              <a:t>Образец заголовка</a:t>
            </a:r>
            <a:endParaRPr kumimoji="0" lang="en-US"/>
          </a:p>
        </p:txBody>
      </p:sp>
      <p:sp>
        <p:nvSpPr>
          <p:cNvPr id="28" name="Дата 27"/>
          <p:cNvSpPr>
            <a:spLocks noGrp="1"/>
          </p:cNvSpPr>
          <p:nvPr>
            <p:ph type="dt" sz="half" idx="10"/>
          </p:nvPr>
        </p:nvSpPr>
        <p:spPr/>
        <p:txBody>
          <a:bodyPr/>
          <a:lstStyle/>
          <a:p>
            <a:fld id="{5B106E36-FD25-4E2D-B0AA-010F637433A0}" type="datetimeFigureOut">
              <a:rPr lang="ru-RU" smtClean="0"/>
              <a:pPr/>
              <a:t>30.10.2011</a:t>
            </a:fld>
            <a:endParaRPr lang="ru-RU" dirty="0"/>
          </a:p>
        </p:txBody>
      </p:sp>
      <p:sp>
        <p:nvSpPr>
          <p:cNvPr id="17" name="Нижний колонтитул 16"/>
          <p:cNvSpPr>
            <a:spLocks noGrp="1"/>
          </p:cNvSpPr>
          <p:nvPr>
            <p:ph type="ftr" sz="quarter" idx="11"/>
          </p:nvPr>
        </p:nvSpPr>
        <p:spPr/>
        <p:txBody>
          <a:bodyPr/>
          <a:lstStyle/>
          <a:p>
            <a:endParaRPr lang="ru-RU" dirty="0"/>
          </a:p>
        </p:txBody>
      </p:sp>
      <p:sp>
        <p:nvSpPr>
          <p:cNvPr id="29" name="Номер слайда 28"/>
          <p:cNvSpPr>
            <a:spLocks noGrp="1"/>
          </p:cNvSpPr>
          <p:nvPr>
            <p:ph type="sldNum" sz="quarter" idx="12"/>
          </p:nvPr>
        </p:nvSpPr>
        <p:spPr/>
        <p:txBody>
          <a:bodyPr/>
          <a:lstStyle/>
          <a:p>
            <a:fld id="{725C68B6-61C2-468F-89AB-4B9F7531AA68}" type="slidenum">
              <a:rPr lang="ru-RU" smtClean="0"/>
              <a:pPr/>
              <a:t>‹#›</a:t>
            </a:fld>
            <a:endParaRPr lang="ru-RU" dirty="0"/>
          </a:p>
        </p:txBody>
      </p:sp>
      <p:sp>
        <p:nvSpPr>
          <p:cNvPr id="9" name="Подзаголовок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30.10.2011</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30.10.2011</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a:xfrm>
            <a:off x="7924800" y="6416675"/>
            <a:ext cx="762000" cy="365125"/>
          </a:xfrm>
        </p:spPr>
        <p:txBody>
          <a:bodyPr/>
          <a:lstStyle/>
          <a:p>
            <a:fld id="{725C68B6-61C2-468F-89AB-4B9F7531AA68}" type="slidenum">
              <a:rPr lang="ru-RU" smtClean="0"/>
              <a:pPr/>
              <a:t>‹#›</a:t>
            </a:fld>
            <a:endParaRPr lang="ru-RU"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30.10.2011</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30.10.2011</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30.10.2011</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30.10.2011</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30.10.2011</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ru-RU" dirty="0"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4" name="Текст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30.10.2011</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30.10.2011</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30.10.2011</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bright="13000" contrast="-43000"/>
          </a:blip>
          <a:srcRect/>
          <a:stretch>
            <a:fillRect/>
          </a:stretch>
        </a:blipFill>
        <a:effectLst/>
      </p:bgPr>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5B106E36-FD25-4E2D-B0AA-010F637433A0}" type="datetimeFigureOut">
              <a:rPr lang="ru-RU" smtClean="0"/>
              <a:pPr/>
              <a:t>30.10.2011</a:t>
            </a:fld>
            <a:endParaRPr lang="ru-RU" dirty="0"/>
          </a:p>
        </p:txBody>
      </p:sp>
      <p:sp>
        <p:nvSpPr>
          <p:cNvPr id="3" name="Нижний колонтитул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ru-RU" dirty="0"/>
          </a:p>
        </p:txBody>
      </p:sp>
      <p:sp>
        <p:nvSpPr>
          <p:cNvPr id="23" name="Номер слайда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725C68B6-61C2-468F-89AB-4B9F7531AA68}" type="slidenum">
              <a:rPr lang="ru-RU" smtClean="0"/>
              <a:pPr/>
              <a:t>‹#›</a:t>
            </a:fld>
            <a:endParaRPr lang="ru-RU" dirty="0"/>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otvoyna.ru/statya74.htm" TargetMode="Externa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hyperlink" Target="http://www.hrono.info/" TargetMode="External"/><Relationship Id="rId2" Type="http://schemas.openxmlformats.org/officeDocument/2006/relationships/hyperlink" Target="http://alexandrkandry.narod.ru/" TargetMode="External"/><Relationship Id="rId1" Type="http://schemas.openxmlformats.org/officeDocument/2006/relationships/slideLayout" Target="../slideLayouts/slideLayout3.xml"/><Relationship Id="rId6" Type="http://schemas.openxmlformats.org/officeDocument/2006/relationships/hyperlink" Target="http://images.yandex.ru/" TargetMode="External"/><Relationship Id="rId5" Type="http://schemas.openxmlformats.org/officeDocument/2006/relationships/hyperlink" Target="http://www.otvoyna.ru/" TargetMode="External"/><Relationship Id="rId4" Type="http://schemas.openxmlformats.org/officeDocument/2006/relationships/hyperlink" Target="http://ogp.sv3.net.ua/ogp/ogp2005/polkovod.htm"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noFill/>
        </p:spPr>
        <p:txBody>
          <a:bodyPr>
            <a:normAutofit fontScale="90000"/>
          </a:bodyPr>
          <a:lstStyle/>
          <a:p>
            <a:r>
              <a:rPr lang="ru-RU" dirty="0" smtClean="0">
                <a:solidFill>
                  <a:srgbClr val="C00000"/>
                </a:solidFill>
              </a:rPr>
              <a:t>Презентация по теме: Полководцы Великой Отечественной войны.</a:t>
            </a:r>
            <a:endParaRPr lang="ru-RU" dirty="0">
              <a:solidFill>
                <a:srgbClr val="C00000"/>
              </a:solidFill>
            </a:endParaRPr>
          </a:p>
        </p:txBody>
      </p:sp>
      <p:sp>
        <p:nvSpPr>
          <p:cNvPr id="3" name="Подзаголовок 2"/>
          <p:cNvSpPr>
            <a:spLocks noGrp="1"/>
          </p:cNvSpPr>
          <p:nvPr>
            <p:ph type="subTitle" idx="1"/>
          </p:nvPr>
        </p:nvSpPr>
        <p:spPr>
          <a:xfrm>
            <a:off x="1371600" y="3331698"/>
            <a:ext cx="7088832" cy="3526302"/>
          </a:xfrm>
        </p:spPr>
        <p:txBody>
          <a:bodyPr>
            <a:normAutofit/>
          </a:bodyPr>
          <a:lstStyle/>
          <a:p>
            <a:r>
              <a:rPr lang="ru-RU" dirty="0" smtClean="0">
                <a:solidFill>
                  <a:schemeClr val="bg1"/>
                </a:solidFill>
              </a:rPr>
              <a:t>Выполнила ученица  11 </a:t>
            </a:r>
            <a:r>
              <a:rPr lang="en-US" dirty="0" smtClean="0">
                <a:solidFill>
                  <a:schemeClr val="bg1"/>
                </a:solidFill>
              </a:rPr>
              <a:t>“</a:t>
            </a:r>
            <a:r>
              <a:rPr lang="ru-RU" dirty="0" smtClean="0">
                <a:solidFill>
                  <a:schemeClr val="bg1"/>
                </a:solidFill>
              </a:rPr>
              <a:t>Б</a:t>
            </a:r>
            <a:r>
              <a:rPr lang="en-US" dirty="0" smtClean="0">
                <a:solidFill>
                  <a:schemeClr val="bg1"/>
                </a:solidFill>
              </a:rPr>
              <a:t>”</a:t>
            </a:r>
            <a:r>
              <a:rPr lang="ru-RU" dirty="0" smtClean="0">
                <a:solidFill>
                  <a:schemeClr val="bg1"/>
                </a:solidFill>
              </a:rPr>
              <a:t> класса</a:t>
            </a:r>
          </a:p>
          <a:p>
            <a:r>
              <a:rPr lang="ru-RU" dirty="0" smtClean="0">
                <a:solidFill>
                  <a:schemeClr val="bg1"/>
                </a:solidFill>
              </a:rPr>
              <a:t>            </a:t>
            </a:r>
            <a:r>
              <a:rPr lang="ru-RU" dirty="0" err="1" smtClean="0">
                <a:solidFill>
                  <a:schemeClr val="bg1"/>
                </a:solidFill>
              </a:rPr>
              <a:t>Бедина</a:t>
            </a:r>
            <a:r>
              <a:rPr lang="ru-RU" dirty="0" smtClean="0">
                <a:solidFill>
                  <a:schemeClr val="bg1"/>
                </a:solidFill>
              </a:rPr>
              <a:t> Кристина.</a:t>
            </a:r>
          </a:p>
          <a:p>
            <a:r>
              <a:rPr lang="ru-RU" dirty="0" smtClean="0">
                <a:solidFill>
                  <a:schemeClr val="bg1"/>
                </a:solidFill>
              </a:rPr>
              <a:t>     Преподаватель: </a:t>
            </a:r>
            <a:r>
              <a:rPr lang="ru-RU" dirty="0" err="1" smtClean="0">
                <a:solidFill>
                  <a:schemeClr val="bg1"/>
                </a:solidFill>
              </a:rPr>
              <a:t>Передереева</a:t>
            </a:r>
            <a:r>
              <a:rPr lang="ru-RU" dirty="0" smtClean="0">
                <a:solidFill>
                  <a:schemeClr val="bg1"/>
                </a:solidFill>
              </a:rPr>
              <a:t> Наталья</a:t>
            </a:r>
          </a:p>
          <a:p>
            <a:r>
              <a:rPr lang="ru-RU" dirty="0" smtClean="0">
                <a:solidFill>
                  <a:schemeClr val="bg1"/>
                </a:solidFill>
              </a:rPr>
              <a:t>                  Анатольевна</a:t>
            </a:r>
          </a:p>
          <a:p>
            <a:endParaRPr lang="ru-RU" dirty="0" smtClean="0">
              <a:solidFill>
                <a:schemeClr val="bg1"/>
              </a:solidFill>
            </a:endParaRPr>
          </a:p>
          <a:p>
            <a:r>
              <a:rPr lang="ru-RU" dirty="0" smtClean="0">
                <a:solidFill>
                  <a:schemeClr val="bg1"/>
                </a:solidFill>
              </a:rPr>
              <a:t>2011год </a:t>
            </a:r>
            <a:endParaRPr lang="ru-RU"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down)">
                                      <p:cBhvr>
                                        <p:cTn id="13" dur="500"/>
                                        <p:tgtEl>
                                          <p:spTgt spid="3">
                                            <p:txEl>
                                              <p:pRg st="0" end="0"/>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wipe(down)">
                                      <p:cBhvr>
                                        <p:cTn id="16" dur="500"/>
                                        <p:tgtEl>
                                          <p:spTgt spid="3">
                                            <p:txEl>
                                              <p:pRg st="1" end="1"/>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wipe(down)">
                                      <p:cBhvr>
                                        <p:cTn id="19" dur="500"/>
                                        <p:tgtEl>
                                          <p:spTgt spid="3">
                                            <p:txEl>
                                              <p:pRg st="2" end="2"/>
                                            </p:txEl>
                                          </p:spTgt>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wipe(down)">
                                      <p:cBhvr>
                                        <p:cTn id="25"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620688"/>
          </a:xfrm>
        </p:spPr>
        <p:txBody>
          <a:bodyPr>
            <a:normAutofit fontScale="90000"/>
          </a:bodyPr>
          <a:lstStyle/>
          <a:p>
            <a:r>
              <a:rPr lang="ru-RU" dirty="0" smtClean="0">
                <a:solidFill>
                  <a:schemeClr val="bg1"/>
                </a:solidFill>
              </a:rPr>
              <a:t>План</a:t>
            </a:r>
            <a:endParaRPr lang="ru-RU" dirty="0">
              <a:solidFill>
                <a:schemeClr val="bg1"/>
              </a:solidFill>
            </a:endParaRPr>
          </a:p>
        </p:txBody>
      </p:sp>
      <p:sp>
        <p:nvSpPr>
          <p:cNvPr id="3" name="Содержимое 2"/>
          <p:cNvSpPr>
            <a:spLocks noGrp="1"/>
          </p:cNvSpPr>
          <p:nvPr>
            <p:ph idx="1"/>
          </p:nvPr>
        </p:nvSpPr>
        <p:spPr>
          <a:xfrm>
            <a:off x="251520" y="548680"/>
            <a:ext cx="8229600" cy="5400600"/>
          </a:xfrm>
          <a:ln w="76200">
            <a:noFill/>
          </a:ln>
        </p:spPr>
        <p:txBody>
          <a:bodyPr>
            <a:noAutofit/>
          </a:bodyPr>
          <a:lstStyle/>
          <a:p>
            <a:pPr>
              <a:buFont typeface="+mj-lt"/>
              <a:buAutoNum type="arabicPeriod"/>
            </a:pPr>
            <a:r>
              <a:rPr lang="ru-RU" sz="1800" b="1" dirty="0" smtClean="0">
                <a:solidFill>
                  <a:schemeClr val="bg1"/>
                </a:solidFill>
              </a:rPr>
              <a:t>Полководцы Великой Отечественной Войны.</a:t>
            </a:r>
          </a:p>
          <a:p>
            <a:pPr>
              <a:buFont typeface="+mj-lt"/>
              <a:buAutoNum type="arabicPeriod"/>
            </a:pPr>
            <a:r>
              <a:rPr lang="ru-RU" sz="1800" b="1" dirty="0" smtClean="0">
                <a:solidFill>
                  <a:schemeClr val="bg1"/>
                </a:solidFill>
              </a:rPr>
              <a:t>Василевский Александр Михайлович (1977-1985)</a:t>
            </a:r>
          </a:p>
          <a:p>
            <a:pPr>
              <a:buFont typeface="+mj-lt"/>
              <a:buAutoNum type="arabicPeriod"/>
            </a:pPr>
            <a:r>
              <a:rPr lang="ru-RU" sz="1800" b="1" dirty="0" smtClean="0">
                <a:solidFill>
                  <a:schemeClr val="bg1"/>
                </a:solidFill>
              </a:rPr>
              <a:t>Конев Иван Степанович (1897-1973)</a:t>
            </a:r>
          </a:p>
          <a:p>
            <a:pPr>
              <a:buFont typeface="+mj-lt"/>
              <a:buAutoNum type="arabicPeriod"/>
            </a:pPr>
            <a:r>
              <a:rPr lang="ru-RU" sz="1800" b="1" dirty="0" smtClean="0">
                <a:solidFill>
                  <a:schemeClr val="bg1"/>
                </a:solidFill>
              </a:rPr>
              <a:t>Еременко Андрей Иванович (1892-1970)</a:t>
            </a:r>
          </a:p>
          <a:p>
            <a:pPr>
              <a:buFont typeface="+mj-lt"/>
              <a:buAutoNum type="arabicPeriod"/>
            </a:pPr>
            <a:r>
              <a:rPr lang="ru-RU" sz="1800" b="1" dirty="0" smtClean="0">
                <a:solidFill>
                  <a:schemeClr val="bg1"/>
                </a:solidFill>
              </a:rPr>
              <a:t>Рокоссовский Константин Константинович (1896-1968)</a:t>
            </a:r>
          </a:p>
          <a:p>
            <a:pPr>
              <a:buFont typeface="+mj-lt"/>
              <a:buAutoNum type="arabicPeriod"/>
            </a:pPr>
            <a:r>
              <a:rPr lang="ru-RU" sz="1800" b="1" dirty="0" smtClean="0">
                <a:solidFill>
                  <a:schemeClr val="bg1"/>
                </a:solidFill>
              </a:rPr>
              <a:t>Малиновский Родион Яковлевич (1898-1967)</a:t>
            </a:r>
          </a:p>
          <a:p>
            <a:pPr>
              <a:buFont typeface="+mj-lt"/>
              <a:buAutoNum type="arabicPeriod"/>
            </a:pPr>
            <a:r>
              <a:rPr lang="ru-RU" sz="1800" b="1" dirty="0" err="1" smtClean="0">
                <a:solidFill>
                  <a:schemeClr val="bg1"/>
                </a:solidFill>
              </a:rPr>
              <a:t>Багромян</a:t>
            </a:r>
            <a:r>
              <a:rPr lang="ru-RU" sz="1800" b="1" dirty="0" smtClean="0">
                <a:solidFill>
                  <a:schemeClr val="bg1"/>
                </a:solidFill>
              </a:rPr>
              <a:t> Иван Христофорович(1897-1982)</a:t>
            </a:r>
          </a:p>
          <a:p>
            <a:pPr>
              <a:buFont typeface="+mj-lt"/>
              <a:buAutoNum type="arabicPeriod"/>
            </a:pPr>
            <a:r>
              <a:rPr lang="ru-RU" sz="1800" b="1" dirty="0" smtClean="0">
                <a:solidFill>
                  <a:schemeClr val="bg1"/>
                </a:solidFill>
              </a:rPr>
              <a:t>Говоров Леонид Александрович(1897-1955)</a:t>
            </a:r>
          </a:p>
          <a:p>
            <a:pPr>
              <a:buFont typeface="+mj-lt"/>
              <a:buAutoNum type="arabicPeriod"/>
            </a:pPr>
            <a:r>
              <a:rPr lang="ru-RU" sz="1800" b="1" dirty="0" smtClean="0">
                <a:solidFill>
                  <a:schemeClr val="bg1"/>
                </a:solidFill>
              </a:rPr>
              <a:t>Мерецков Кирилл </a:t>
            </a:r>
            <a:r>
              <a:rPr lang="ru-RU" sz="1800" b="1" dirty="0" err="1" smtClean="0">
                <a:solidFill>
                  <a:schemeClr val="bg1"/>
                </a:solidFill>
              </a:rPr>
              <a:t>Афонасьевич</a:t>
            </a:r>
            <a:r>
              <a:rPr lang="ru-RU" sz="1800" b="1" dirty="0" smtClean="0">
                <a:solidFill>
                  <a:schemeClr val="bg1"/>
                </a:solidFill>
              </a:rPr>
              <a:t> (1897-1968)</a:t>
            </a:r>
          </a:p>
          <a:p>
            <a:pPr>
              <a:buFont typeface="+mj-lt"/>
              <a:buAutoNum type="arabicPeriod"/>
            </a:pPr>
            <a:r>
              <a:rPr lang="ru-RU" sz="1800" b="1" dirty="0" err="1" smtClean="0">
                <a:solidFill>
                  <a:schemeClr val="bg1"/>
                </a:solidFill>
              </a:rPr>
              <a:t>Толбухин</a:t>
            </a:r>
            <a:r>
              <a:rPr lang="ru-RU" sz="1800" b="1" dirty="0" smtClean="0">
                <a:solidFill>
                  <a:schemeClr val="bg1"/>
                </a:solidFill>
              </a:rPr>
              <a:t> Фёдр Иванович (1894-1949)</a:t>
            </a:r>
          </a:p>
          <a:p>
            <a:pPr>
              <a:buFont typeface="+mj-lt"/>
              <a:buAutoNum type="arabicPeriod"/>
            </a:pPr>
            <a:r>
              <a:rPr lang="ru-RU" sz="1800" b="1" dirty="0" smtClean="0">
                <a:solidFill>
                  <a:schemeClr val="bg1"/>
                </a:solidFill>
              </a:rPr>
              <a:t>Черняховский Иван Данилович (1906-1945)</a:t>
            </a:r>
          </a:p>
          <a:p>
            <a:pPr>
              <a:buFont typeface="+mj-lt"/>
              <a:buAutoNum type="arabicPeriod"/>
            </a:pPr>
            <a:r>
              <a:rPr lang="ru-RU" sz="1800" b="1" dirty="0" smtClean="0">
                <a:solidFill>
                  <a:schemeClr val="bg1"/>
                </a:solidFill>
              </a:rPr>
              <a:t>Ватутин Николай Фёдорович (1901-1944)</a:t>
            </a:r>
          </a:p>
          <a:p>
            <a:pPr>
              <a:buFont typeface="+mj-lt"/>
              <a:buAutoNum type="arabicPeriod"/>
            </a:pPr>
            <a:r>
              <a:rPr lang="ru-RU" sz="1800" b="1" dirty="0" smtClean="0">
                <a:solidFill>
                  <a:schemeClr val="bg1"/>
                </a:solidFill>
              </a:rPr>
              <a:t>Жуков Георгий Константинович ( 1896-1974)</a:t>
            </a:r>
          </a:p>
          <a:p>
            <a:pPr>
              <a:buFont typeface="+mj-lt"/>
              <a:buAutoNum type="arabicPeriod"/>
            </a:pPr>
            <a:r>
              <a:rPr lang="ru-RU" sz="1800" b="1" dirty="0" smtClean="0">
                <a:solidFill>
                  <a:schemeClr val="bg1"/>
                </a:solidFill>
              </a:rPr>
              <a:t>Мы их помним…и любим…</a:t>
            </a:r>
          </a:p>
          <a:p>
            <a:pPr>
              <a:buFont typeface="+mj-lt"/>
              <a:buAutoNum type="arabicPeriod"/>
            </a:pPr>
            <a:r>
              <a:rPr lang="ru-RU" sz="1800" b="1" dirty="0" smtClean="0">
                <a:solidFill>
                  <a:schemeClr val="bg1"/>
                </a:solidFill>
              </a:rPr>
              <a:t>Вывод</a:t>
            </a:r>
          </a:p>
          <a:p>
            <a:pPr>
              <a:buFont typeface="+mj-lt"/>
              <a:buAutoNum type="arabicPeriod"/>
            </a:pPr>
            <a:r>
              <a:rPr lang="ru-RU" sz="1800" b="1" dirty="0" err="1" smtClean="0">
                <a:solidFill>
                  <a:schemeClr val="bg1"/>
                </a:solidFill>
              </a:rPr>
              <a:t>Исползуемый</a:t>
            </a:r>
            <a:r>
              <a:rPr lang="ru-RU" sz="1800" b="1" dirty="0" smtClean="0">
                <a:solidFill>
                  <a:schemeClr val="bg1"/>
                </a:solidFill>
              </a:rPr>
              <a:t> материал</a:t>
            </a:r>
            <a:endParaRPr lang="ru-RU" sz="1800"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 calcmode="lin" valueType="num">
                                      <p:cBhvr additive="base">
                                        <p:cTn id="4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8" end="8"/>
                                            </p:txEl>
                                          </p:spTgt>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
                                            <p:txEl>
                                              <p:pRg st="9" end="9"/>
                                            </p:txEl>
                                          </p:spTgt>
                                        </p:tgtEl>
                                        <p:attrNameLst>
                                          <p:attrName>style.visibility</p:attrName>
                                        </p:attrNameLst>
                                      </p:cBhvr>
                                      <p:to>
                                        <p:strVal val="visible"/>
                                      </p:to>
                                    </p:set>
                                    <p:anim calcmode="lin" valueType="num">
                                      <p:cBhvr additive="base">
                                        <p:cTn id="49"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9" end="9"/>
                                            </p:txEl>
                                          </p:spTgt>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3">
                                            <p:txEl>
                                              <p:pRg st="10" end="10"/>
                                            </p:txEl>
                                          </p:spTgt>
                                        </p:tgtEl>
                                        <p:attrNameLst>
                                          <p:attrName>style.visibility</p:attrName>
                                        </p:attrNameLst>
                                      </p:cBhvr>
                                      <p:to>
                                        <p:strVal val="visible"/>
                                      </p:to>
                                    </p:set>
                                    <p:anim calcmode="lin" valueType="num">
                                      <p:cBhvr additive="base">
                                        <p:cTn id="53"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3">
                                            <p:txEl>
                                              <p:pRg st="11" end="11"/>
                                            </p:txEl>
                                          </p:spTgt>
                                        </p:tgtEl>
                                        <p:attrNameLst>
                                          <p:attrName>style.visibility</p:attrName>
                                        </p:attrNameLst>
                                      </p:cBhvr>
                                      <p:to>
                                        <p:strVal val="visible"/>
                                      </p:to>
                                    </p:set>
                                    <p:anim calcmode="lin" valueType="num">
                                      <p:cBhvr additive="base">
                                        <p:cTn id="57"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3">
                                            <p:txEl>
                                              <p:pRg st="12" end="12"/>
                                            </p:txEl>
                                          </p:spTgt>
                                        </p:tgtEl>
                                        <p:attrNameLst>
                                          <p:attrName>style.visibility</p:attrName>
                                        </p:attrNameLst>
                                      </p:cBhvr>
                                      <p:to>
                                        <p:strVal val="visible"/>
                                      </p:to>
                                    </p:set>
                                    <p:anim calcmode="lin" valueType="num">
                                      <p:cBhvr additive="base">
                                        <p:cTn id="61"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3">
                                            <p:txEl>
                                              <p:pRg st="13" end="13"/>
                                            </p:txEl>
                                          </p:spTgt>
                                        </p:tgtEl>
                                        <p:attrNameLst>
                                          <p:attrName>style.visibility</p:attrName>
                                        </p:attrNameLst>
                                      </p:cBhvr>
                                      <p:to>
                                        <p:strVal val="visible"/>
                                      </p:to>
                                    </p:set>
                                    <p:anim calcmode="lin" valueType="num">
                                      <p:cBhvr additive="base">
                                        <p:cTn id="65"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3">
                                            <p:txEl>
                                              <p:pRg st="14" end="14"/>
                                            </p:txEl>
                                          </p:spTgt>
                                        </p:tgtEl>
                                        <p:attrNameLst>
                                          <p:attrName>style.visibility</p:attrName>
                                        </p:attrNameLst>
                                      </p:cBhvr>
                                      <p:to>
                                        <p:strVal val="visible"/>
                                      </p:to>
                                    </p:set>
                                    <p:anim calcmode="lin" valueType="num">
                                      <p:cBhvr additive="base">
                                        <p:cTn id="69"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3">
                                            <p:txEl>
                                              <p:pRg st="15" end="15"/>
                                            </p:txEl>
                                          </p:spTgt>
                                        </p:tgtEl>
                                        <p:attrNameLst>
                                          <p:attrName>style.visibility</p:attrName>
                                        </p:attrNameLst>
                                      </p:cBhvr>
                                      <p:to>
                                        <p:strVal val="visible"/>
                                      </p:to>
                                    </p:set>
                                    <p:anim calcmode="lin" valueType="num">
                                      <p:cBhvr additive="base">
                                        <p:cTn id="73"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15" end="1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bright="13000" contrast="-41000"/>
          </a:blip>
          <a:srcRect/>
          <a:stretch>
            <a:fillRect/>
          </a:stretch>
        </a:blipFill>
        <a:effectLst/>
      </p:bgPr>
    </p:bg>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57200" y="273050"/>
            <a:ext cx="4690864" cy="1162050"/>
          </a:xfrm>
        </p:spPr>
        <p:txBody>
          <a:bodyPr>
            <a:normAutofit/>
          </a:bodyPr>
          <a:lstStyle/>
          <a:p>
            <a:r>
              <a:rPr lang="ru-RU" sz="2000" b="1" dirty="0" smtClean="0">
                <a:solidFill>
                  <a:schemeClr val="bg1"/>
                </a:solidFill>
              </a:rPr>
              <a:t>1.Полководцы Великой Отечественной Войны.</a:t>
            </a:r>
            <a:r>
              <a:rPr lang="ru-RU" sz="2400" b="1" dirty="0" smtClean="0">
                <a:solidFill>
                  <a:schemeClr val="bg1"/>
                </a:solidFill>
              </a:rPr>
              <a:t/>
            </a:r>
            <a:br>
              <a:rPr lang="ru-RU" sz="2400" b="1" dirty="0" smtClean="0">
                <a:solidFill>
                  <a:schemeClr val="bg1"/>
                </a:solidFill>
              </a:rPr>
            </a:br>
            <a:endParaRPr lang="ru-RU" dirty="0"/>
          </a:p>
        </p:txBody>
      </p:sp>
      <p:sp>
        <p:nvSpPr>
          <p:cNvPr id="6" name="Текст 5"/>
          <p:cNvSpPr>
            <a:spLocks noGrp="1"/>
          </p:cNvSpPr>
          <p:nvPr>
            <p:ph type="body" idx="2"/>
          </p:nvPr>
        </p:nvSpPr>
        <p:spPr>
          <a:xfrm>
            <a:off x="0" y="1052736"/>
            <a:ext cx="5148064" cy="5805264"/>
          </a:xfrm>
        </p:spPr>
        <p:txBody>
          <a:bodyPr>
            <a:normAutofit/>
          </a:bodyPr>
          <a:lstStyle/>
          <a:p>
            <a:r>
              <a:rPr lang="ru-RU" b="1" dirty="0" smtClean="0">
                <a:solidFill>
                  <a:schemeClr val="bg1"/>
                </a:solidFill>
                <a:latin typeface="+mj-lt"/>
                <a:cs typeface="Arial" pitchFamily="34" charset="0"/>
              </a:rPr>
              <a:t>Полководец - это военный деятель или военачальник, непосредственно руководящий вооруженными силами государства или стратегическими, оперативно-стратегическими объединениями (фронтами) во время войны и добившийся высоких результатов в искусстве подготовки и ведения военных действий.</a:t>
            </a:r>
          </a:p>
          <a:p>
            <a:r>
              <a:rPr lang="ru-RU" b="1" dirty="0" smtClean="0">
                <a:solidFill>
                  <a:schemeClr val="bg1"/>
                </a:solidFill>
                <a:latin typeface="+mj-lt"/>
              </a:rPr>
              <a:t>Фактом признания высоких пол­ководческих качеств военачальников являются их особые награды Родины. За выдающиеся успехи в организации и осуществлении во­оруженной борьбы на фронтах Великой Отечественной войны высшим полководческим орденом «Победа» награждены Г.К. Жуков (дважды), A.M. Василевский (дважды), К.К. Рокоссовский. И.С. Конев, Л.А. Говоров, Р.Я. Малиновский, К.А. Мерецков, С.К. Тимошенко, Ф.И. </a:t>
            </a:r>
            <a:r>
              <a:rPr lang="ru-RU" b="1" dirty="0" err="1" smtClean="0">
                <a:solidFill>
                  <a:schemeClr val="bg1"/>
                </a:solidFill>
                <a:latin typeface="+mj-lt"/>
              </a:rPr>
              <a:t>Толбухин</a:t>
            </a:r>
            <a:r>
              <a:rPr lang="ru-RU" b="1" dirty="0" smtClean="0">
                <a:solidFill>
                  <a:schemeClr val="bg1"/>
                </a:solidFill>
                <a:latin typeface="+mj-lt"/>
              </a:rPr>
              <a:t>.</a:t>
            </a:r>
          </a:p>
          <a:p>
            <a:r>
              <a:rPr lang="ru-RU" b="1" dirty="0" smtClean="0">
                <a:solidFill>
                  <a:schemeClr val="bg1"/>
                </a:solidFill>
                <a:latin typeface="+mj-lt"/>
              </a:rPr>
              <a:t>Следует отметить, что далеко не все видные военачальники в годы Великой Отечественной войны справились со своими обязанностями, находясь на должностях командующих фронтами.</a:t>
            </a:r>
          </a:p>
          <a:p>
            <a:r>
              <a:rPr lang="ru-RU" b="1" dirty="0" smtClean="0">
                <a:solidFill>
                  <a:schemeClr val="bg1"/>
                </a:solidFill>
                <a:latin typeface="+mj-lt"/>
              </a:rPr>
              <a:t>Суровая школа войны отобрала и закрепила к концу войны на должностях командующих фронтами 11 наиболее выдающихся полководцев. Из начинавших командовать фронтом в 1945 году закончили войну на этих же должностях Г.К. Жуков, И.С. Конев, К.А. Мерецков, А.И. Еременко и Р.Я. Малиновский.</a:t>
            </a:r>
          </a:p>
          <a:p>
            <a:endParaRPr lang="ru-RU" b="1" dirty="0">
              <a:solidFill>
                <a:schemeClr val="bg1"/>
              </a:solidFill>
              <a:latin typeface="+mj-lt"/>
              <a:cs typeface="Arial" pitchFamily="34" charset="0"/>
            </a:endParaRPr>
          </a:p>
        </p:txBody>
      </p:sp>
      <p:pic>
        <p:nvPicPr>
          <p:cNvPr id="7" name="Содержимое 6" descr="294618504.jpg"/>
          <p:cNvPicPr>
            <a:picLocks noGrp="1" noChangeAspect="1"/>
          </p:cNvPicPr>
          <p:nvPr>
            <p:ph sz="half" idx="1"/>
          </p:nvPr>
        </p:nvPicPr>
        <p:blipFill>
          <a:blip r:embed="rId3" cstate="print"/>
          <a:stretch>
            <a:fillRect/>
          </a:stretch>
        </p:blipFill>
        <p:spPr>
          <a:xfrm>
            <a:off x="5220072" y="260648"/>
            <a:ext cx="3746624" cy="6232128"/>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2000"/>
                                        <p:tgtEl>
                                          <p:spTgt spid="6">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Effect transition="in" filter="fade">
                                      <p:cBhvr>
                                        <p:cTn id="15" dur="2000"/>
                                        <p:tgtEl>
                                          <p:spTgt spid="6">
                                            <p:txEl>
                                              <p:pRg st="1" end="1"/>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xEl>
                                              <p:pRg st="2" end="2"/>
                                            </p:txEl>
                                          </p:spTgt>
                                        </p:tgtEl>
                                        <p:attrNameLst>
                                          <p:attrName>style.visibility</p:attrName>
                                        </p:attrNameLst>
                                      </p:cBhvr>
                                      <p:to>
                                        <p:strVal val="visible"/>
                                      </p:to>
                                    </p:set>
                                    <p:animEffect transition="in" filter="fade">
                                      <p:cBhvr>
                                        <p:cTn id="18" dur="2000"/>
                                        <p:tgtEl>
                                          <p:spTgt spid="6">
                                            <p:txEl>
                                              <p:pRg st="2" end="2"/>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xEl>
                                              <p:pRg st="3" end="3"/>
                                            </p:txEl>
                                          </p:spTgt>
                                        </p:tgtEl>
                                        <p:attrNameLst>
                                          <p:attrName>style.visibility</p:attrName>
                                        </p:attrNameLst>
                                      </p:cBhvr>
                                      <p:to>
                                        <p:strVal val="visible"/>
                                      </p:to>
                                    </p:set>
                                    <p:animEffect transition="in" filter="fade">
                                      <p:cBhvr>
                                        <p:cTn id="21" dur="2000"/>
                                        <p:tgtEl>
                                          <p:spTgt spid="6">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764704"/>
          </a:xfrm>
        </p:spPr>
        <p:txBody>
          <a:bodyPr>
            <a:normAutofit/>
          </a:bodyPr>
          <a:lstStyle/>
          <a:p>
            <a:r>
              <a:rPr lang="ru-RU" sz="1600" b="1" dirty="0" smtClean="0">
                <a:solidFill>
                  <a:schemeClr val="bg1"/>
                </a:solidFill>
              </a:rPr>
              <a:t>                        Василевский Александр Михайлович (1977-1985)</a:t>
            </a:r>
            <a:br>
              <a:rPr lang="ru-RU" sz="1600" b="1" dirty="0" smtClean="0">
                <a:solidFill>
                  <a:schemeClr val="bg1"/>
                </a:solidFill>
              </a:rPr>
            </a:br>
            <a:endParaRPr lang="ru-RU" sz="1600" dirty="0"/>
          </a:p>
        </p:txBody>
      </p:sp>
      <p:sp>
        <p:nvSpPr>
          <p:cNvPr id="3" name="Текст 2"/>
          <p:cNvSpPr>
            <a:spLocks noGrp="1"/>
          </p:cNvSpPr>
          <p:nvPr>
            <p:ph type="body" idx="2"/>
          </p:nvPr>
        </p:nvSpPr>
        <p:spPr>
          <a:xfrm>
            <a:off x="0" y="620688"/>
            <a:ext cx="5076056" cy="5877272"/>
          </a:xfrm>
        </p:spPr>
        <p:txBody>
          <a:bodyPr>
            <a:noAutofit/>
          </a:bodyPr>
          <a:lstStyle/>
          <a:p>
            <a:r>
              <a:rPr lang="ru-RU" sz="1600" b="1" i="1" dirty="0" smtClean="0">
                <a:solidFill>
                  <a:schemeClr val="bg1"/>
                </a:solidFill>
              </a:rPr>
              <a:t>Василевский Александр Михайлович родился 18 (30) сентября 1895 года в селе Новая </a:t>
            </a:r>
            <a:r>
              <a:rPr lang="ru-RU" sz="1600" b="1" i="1" dirty="0" err="1" smtClean="0">
                <a:solidFill>
                  <a:schemeClr val="bg1"/>
                </a:solidFill>
              </a:rPr>
              <a:t>Гольчиха</a:t>
            </a:r>
            <a:r>
              <a:rPr lang="ru-RU" sz="1600" b="1" i="1" dirty="0" smtClean="0">
                <a:solidFill>
                  <a:schemeClr val="bg1"/>
                </a:solidFill>
              </a:rPr>
              <a:t> недалеко от Кинешмы на Волге в многодетной семье православного священника. Александр Василевский начал свое образование в духовном училище в Кинешме, которое закончил в 1909 г. Затем продолжил образование в духовной семинарии в Костроме. Будучи уже известным советским военачальником, Александр Михайлович вынужден был отречься от родителей как от "классово чуждых элементов" и долгие годы даже не переписывался с отцом. Возможно Александр стал бы священником, хотя мечтал стать агрономом, но началась Первая мировая война. "В юности очень непросто решить задачу, какой дорогой пойти. И в этом смысле я всегда сочувствую тем, кто выбирает дорогу. Я, в конце концов, стал военным. И благодарен судьбе, что вышло именно так, и думаю, в жизни я оказался на своем месте. Но страсть к земле не исчезла. Я думаю, каждый человек, так или иначе, испытывает это чувство. Очень люблю запах талой земли, зеленых листьев и первой травы…", – вспоминал маршал Василевский А.М. </a:t>
            </a:r>
            <a:endParaRPr lang="ru-RU" sz="1600" b="1" i="1" dirty="0">
              <a:solidFill>
                <a:schemeClr val="bg1"/>
              </a:solidFill>
            </a:endParaRPr>
          </a:p>
        </p:txBody>
      </p:sp>
      <p:pic>
        <p:nvPicPr>
          <p:cNvPr id="5" name="Содержимое 4" descr="082-42.jpg"/>
          <p:cNvPicPr>
            <a:picLocks noGrp="1" noChangeAspect="1"/>
          </p:cNvPicPr>
          <p:nvPr>
            <p:ph sz="half" idx="1"/>
          </p:nvPr>
        </p:nvPicPr>
        <p:blipFill>
          <a:blip r:embed="rId2" cstate="print"/>
          <a:stretch>
            <a:fillRect/>
          </a:stretch>
        </p:blipFill>
        <p:spPr>
          <a:xfrm>
            <a:off x="5076056" y="980728"/>
            <a:ext cx="3181350" cy="4762500"/>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20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down)">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2"/>
          </p:nvPr>
        </p:nvSpPr>
        <p:spPr>
          <a:xfrm>
            <a:off x="0" y="332656"/>
            <a:ext cx="4932040" cy="6525343"/>
          </a:xfrm>
        </p:spPr>
        <p:txBody>
          <a:bodyPr>
            <a:normAutofit/>
          </a:bodyPr>
          <a:lstStyle/>
          <a:p>
            <a:r>
              <a:rPr lang="ru-RU" sz="1800" b="1" i="1" dirty="0" smtClean="0">
                <a:solidFill>
                  <a:schemeClr val="bg1"/>
                </a:solidFill>
              </a:rPr>
              <a:t>С 1940 г. назначен командующим войсками Киевского военного округа. С июля 1941 – начальник Генштаба. В 1941 ген. армии, командующий Западным фронтом. В 1942 г. – представитель Ставки ВГК на Западном и Калининском фронтах. В январе 1943 г. присвоено звание маршала Советского Союза. В октябре 1944 г. назначен командующим 1-м Белорусским фронтом. С июня 1946 г. – командует военным Одесским округом, с 1948 г. – Уральским военным округом. </a:t>
            </a:r>
          </a:p>
          <a:p>
            <a:r>
              <a:rPr lang="ru-RU" sz="1800" b="1" i="1" dirty="0" smtClean="0">
                <a:solidFill>
                  <a:schemeClr val="bg1"/>
                </a:solidFill>
              </a:rPr>
              <a:t>Боевые операции:1941-1942 гг. – Ленинградская и Московская битвы. 1942–1943 гг. – Сталинградская и Курская битвы. 1944 г. – Белорусская операция. 1944–1945 гг. – </a:t>
            </a:r>
            <a:r>
              <a:rPr lang="ru-RU" sz="1800" b="1" i="1" dirty="0" err="1" smtClean="0">
                <a:solidFill>
                  <a:schemeClr val="bg1"/>
                </a:solidFill>
              </a:rPr>
              <a:t>Висло-Одерская</a:t>
            </a:r>
            <a:r>
              <a:rPr lang="ru-RU" sz="1800" b="1" i="1" dirty="0" smtClean="0">
                <a:solidFill>
                  <a:schemeClr val="bg1"/>
                </a:solidFill>
              </a:rPr>
              <a:t> и Берлинская операции. </a:t>
            </a:r>
          </a:p>
          <a:p>
            <a:r>
              <a:rPr lang="ru-RU" sz="1800" b="1" i="1" dirty="0" smtClean="0">
                <a:solidFill>
                  <a:schemeClr val="bg1"/>
                </a:solidFill>
              </a:rPr>
              <a:t>Награды: Трижды Герой Советского Союза, два ордена "Победы", орден Суворова 1-й степени. 1943 г – присвоено звание Маршала Советского Союза. 1939, 1944, 1945, 1974 гг. – присвоены звания Героя Советского Союза. </a:t>
            </a:r>
            <a:endParaRPr lang="ru-RU" sz="1800" b="1" i="1" dirty="0">
              <a:solidFill>
                <a:schemeClr val="bg1"/>
              </a:solidFill>
            </a:endParaRPr>
          </a:p>
        </p:txBody>
      </p:sp>
      <p:pic>
        <p:nvPicPr>
          <p:cNvPr id="5" name="Содержимое 4" descr="element-699683-misc-0.jpg"/>
          <p:cNvPicPr>
            <a:picLocks noGrp="1" noChangeAspect="1"/>
          </p:cNvPicPr>
          <p:nvPr>
            <p:ph sz="half" idx="1"/>
          </p:nvPr>
        </p:nvPicPr>
        <p:blipFill>
          <a:blip r:embed="rId2" cstate="print"/>
          <a:stretch>
            <a:fillRect/>
          </a:stretch>
        </p:blipFill>
        <p:spPr>
          <a:xfrm>
            <a:off x="4932040" y="476672"/>
            <a:ext cx="3971925" cy="5524500"/>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2000"/>
                                        <p:tgtEl>
                                          <p:spTgt spid="3">
                                            <p:txEl>
                                              <p:pRg st="1" end="1"/>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0"/>
            <a:ext cx="8686800" cy="1162050"/>
          </a:xfrm>
        </p:spPr>
        <p:txBody>
          <a:bodyPr/>
          <a:lstStyle/>
          <a:p>
            <a:r>
              <a:rPr lang="ru-RU" sz="2400" b="1" dirty="0" smtClean="0">
                <a:solidFill>
                  <a:schemeClr val="bg1"/>
                </a:solidFill>
              </a:rPr>
              <a:t>                Конев Иван Степанович (1897-1973)</a:t>
            </a:r>
            <a:br>
              <a:rPr lang="ru-RU" sz="2400" b="1" dirty="0" smtClean="0">
                <a:solidFill>
                  <a:schemeClr val="bg1"/>
                </a:solidFill>
              </a:rPr>
            </a:br>
            <a:endParaRPr lang="ru-RU" dirty="0"/>
          </a:p>
        </p:txBody>
      </p:sp>
      <p:sp>
        <p:nvSpPr>
          <p:cNvPr id="3" name="Текст 2"/>
          <p:cNvSpPr>
            <a:spLocks noGrp="1"/>
          </p:cNvSpPr>
          <p:nvPr>
            <p:ph type="body" idx="2"/>
          </p:nvPr>
        </p:nvSpPr>
        <p:spPr>
          <a:xfrm>
            <a:off x="755576" y="908720"/>
            <a:ext cx="3465513" cy="5949280"/>
          </a:xfrm>
        </p:spPr>
        <p:txBody>
          <a:bodyPr>
            <a:noAutofit/>
          </a:bodyPr>
          <a:lstStyle/>
          <a:p>
            <a:r>
              <a:rPr lang="ru-RU" sz="1600" b="1" i="1" dirty="0" smtClean="0">
                <a:solidFill>
                  <a:schemeClr val="bg1"/>
                </a:solidFill>
              </a:rPr>
              <a:t>КОНЕВ Иван Степанович - советский военный деятель. Родился в бедной крестьянской семье. Окончил трехклассную школу, земское училище, работал на лесосплаве, помогая отцовскому хозяйству. В 1916 призван на военную службу.</a:t>
            </a:r>
          </a:p>
          <a:p>
            <a:r>
              <a:rPr lang="ru-RU" sz="1600" b="1" i="1" dirty="0" smtClean="0">
                <a:solidFill>
                  <a:schemeClr val="bg1"/>
                </a:solidFill>
              </a:rPr>
              <a:t>В "Автобиографии" Конев сообщал: "Принимал активное участие в борьбе против </a:t>
            </a:r>
            <a:r>
              <a:rPr lang="ru-RU" sz="1600" b="1" i="1" dirty="0" err="1" smtClean="0">
                <a:solidFill>
                  <a:schemeClr val="bg1"/>
                </a:solidFill>
              </a:rPr>
              <a:t>троцкистско-бухаринских</a:t>
            </a:r>
            <a:r>
              <a:rPr lang="ru-RU" sz="1600" b="1" i="1" dirty="0" smtClean="0">
                <a:solidFill>
                  <a:schemeClr val="bg1"/>
                </a:solidFill>
              </a:rPr>
              <a:t> врагов народа, агентов германо-японского фашизма... против троцкистов и в очищении от враждебных элементов дивизий, которыми я командовал".</a:t>
            </a:r>
            <a:endParaRPr lang="ru-RU" sz="1600" b="1" i="1" dirty="0">
              <a:solidFill>
                <a:schemeClr val="bg1"/>
              </a:solidFill>
            </a:endParaRPr>
          </a:p>
        </p:txBody>
      </p:sp>
      <p:pic>
        <p:nvPicPr>
          <p:cNvPr id="5" name="Содержимое 4" descr="post-135-1272792560.jpg"/>
          <p:cNvPicPr>
            <a:picLocks noGrp="1" noChangeAspect="1"/>
          </p:cNvPicPr>
          <p:nvPr>
            <p:ph sz="half" idx="1"/>
          </p:nvPr>
        </p:nvPicPr>
        <p:blipFill>
          <a:blip r:embed="rId2" cstate="print"/>
          <a:stretch>
            <a:fillRect/>
          </a:stretch>
        </p:blipFill>
        <p:spPr>
          <a:xfrm>
            <a:off x="5292080" y="1124744"/>
            <a:ext cx="3516255" cy="4857750"/>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down)">
                                      <p:cBhvr>
                                        <p:cTn id="13" dur="500"/>
                                        <p:tgtEl>
                                          <p:spTgt spid="3">
                                            <p:txEl>
                                              <p:pRg st="0" end="0"/>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wipe(down)">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2"/>
          </p:nvPr>
        </p:nvSpPr>
        <p:spPr>
          <a:xfrm>
            <a:off x="0" y="332656"/>
            <a:ext cx="5004048" cy="6264696"/>
          </a:xfrm>
        </p:spPr>
        <p:txBody>
          <a:bodyPr>
            <a:noAutofit/>
          </a:bodyPr>
          <a:lstStyle/>
          <a:p>
            <a:r>
              <a:rPr lang="ru-RU" b="1" i="1" dirty="0" smtClean="0">
                <a:solidFill>
                  <a:schemeClr val="bg1"/>
                </a:solidFill>
              </a:rPr>
              <a:t>В 1940–1941 гг. командовал войсками Забайкальского и </a:t>
            </a:r>
            <a:r>
              <a:rPr lang="ru-RU" b="1" i="1" dirty="0" err="1" smtClean="0">
                <a:solidFill>
                  <a:schemeClr val="bg1"/>
                </a:solidFill>
              </a:rPr>
              <a:t>Северо-Кавказского</a:t>
            </a:r>
            <a:r>
              <a:rPr lang="ru-RU" b="1" i="1" dirty="0" smtClean="0">
                <a:solidFill>
                  <a:schemeClr val="bg1"/>
                </a:solidFill>
              </a:rPr>
              <a:t> военных округов. Командовал 19-й армией, был командующим многими фронтами: Западного (с сентября до 10 октября 1941 года, с августа 1942 года по февраль 1943 года), Калининского (с 17 октября 1941 года), Северо-Западного (с марта 1943 года), Степного (с июля 1943 года), 2-го Украинского (с октября 1943 года) и 1-го Украинского (с мая 1944 года по май 1945 года). В 1946-1948 гг. главнокомандующий Сухопутными войсками — 1-й зам. министра обороны, с 1950 г. главный инспектор Советской Армии — зам. министра обороны.</a:t>
            </a:r>
          </a:p>
          <a:p>
            <a:r>
              <a:rPr lang="ru-RU" b="1" i="1" dirty="0" smtClean="0">
                <a:solidFill>
                  <a:schemeClr val="bg1"/>
                </a:solidFill>
              </a:rPr>
              <a:t>Боевые операции: Войска под командованием И.С.Конева участвовали в битве под Москвой, Курской битве, в освобождении Правобережной Украины, в Восточно-Карпатской, </a:t>
            </a:r>
            <a:r>
              <a:rPr lang="ru-RU" b="1" i="1" dirty="0" err="1" smtClean="0">
                <a:solidFill>
                  <a:schemeClr val="bg1"/>
                </a:solidFill>
              </a:rPr>
              <a:t>Висло-Одерской</a:t>
            </a:r>
            <a:r>
              <a:rPr lang="ru-RU" b="1" i="1" dirty="0" smtClean="0">
                <a:solidFill>
                  <a:schemeClr val="bg1"/>
                </a:solidFill>
              </a:rPr>
              <a:t>, Берлинской и Пражской операциях.</a:t>
            </a:r>
          </a:p>
          <a:p>
            <a:r>
              <a:rPr lang="ru-RU" b="1" i="1" dirty="0" smtClean="0">
                <a:solidFill>
                  <a:schemeClr val="bg1"/>
                </a:solidFill>
              </a:rPr>
              <a:t>Награды: За образцовое руководство войсками дважды Герой Советского Союза (29 июля 1944 года и 1 июня 1945 года) Маршал Советского Союза (20 февраля 1944 года). И.С. Конев был награжден высшим военным орденом СССР «Победа», награжден 6 орденами Ленина, орденом Октябрьской Революции, 3 орденами Красного Знамени, 2 орденами Суворова 1-й степени, 2 орденами Кутузова 1-й степени, орденом Красной Звезды, 13 иностранными орденами, медалями, званием Герой МНР (1971 год) </a:t>
            </a:r>
            <a:endParaRPr lang="ru-RU" b="1" i="1" dirty="0">
              <a:solidFill>
                <a:schemeClr val="bg1"/>
              </a:solidFill>
            </a:endParaRPr>
          </a:p>
        </p:txBody>
      </p:sp>
      <p:pic>
        <p:nvPicPr>
          <p:cNvPr id="5" name="Содержимое 4" descr="image-69D9_4BAA0CE2.jpg"/>
          <p:cNvPicPr>
            <a:picLocks noGrp="1" noChangeAspect="1"/>
          </p:cNvPicPr>
          <p:nvPr>
            <p:ph sz="half" idx="1"/>
          </p:nvPr>
        </p:nvPicPr>
        <p:blipFill>
          <a:blip r:embed="rId2" cstate="print"/>
          <a:stretch>
            <a:fillRect/>
          </a:stretch>
        </p:blipFill>
        <p:spPr>
          <a:xfrm>
            <a:off x="5000625" y="692696"/>
            <a:ext cx="4143375" cy="5334000"/>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0"/>
            <a:ext cx="8291264" cy="836712"/>
          </a:xfrm>
        </p:spPr>
        <p:txBody>
          <a:bodyPr/>
          <a:lstStyle/>
          <a:p>
            <a:r>
              <a:rPr lang="ru-RU" sz="2400" b="1" dirty="0" smtClean="0">
                <a:solidFill>
                  <a:schemeClr val="bg1"/>
                </a:solidFill>
              </a:rPr>
              <a:t>         Еременко Андрей Иванович (1892-1970)</a:t>
            </a:r>
            <a:br>
              <a:rPr lang="ru-RU" sz="2400" b="1" dirty="0" smtClean="0">
                <a:solidFill>
                  <a:schemeClr val="bg1"/>
                </a:solidFill>
              </a:rPr>
            </a:br>
            <a:endParaRPr lang="ru-RU" dirty="0"/>
          </a:p>
        </p:txBody>
      </p:sp>
      <p:sp>
        <p:nvSpPr>
          <p:cNvPr id="3" name="Текст 2"/>
          <p:cNvSpPr>
            <a:spLocks noGrp="1"/>
          </p:cNvSpPr>
          <p:nvPr>
            <p:ph type="body" idx="2"/>
          </p:nvPr>
        </p:nvSpPr>
        <p:spPr>
          <a:xfrm>
            <a:off x="0" y="548680"/>
            <a:ext cx="4499992" cy="6309320"/>
          </a:xfrm>
        </p:spPr>
        <p:txBody>
          <a:bodyPr>
            <a:normAutofit/>
          </a:bodyPr>
          <a:lstStyle/>
          <a:p>
            <a:r>
              <a:rPr lang="ru-RU" sz="1600" b="1" i="1" dirty="0" smtClean="0">
                <a:solidFill>
                  <a:schemeClr val="bg1"/>
                </a:solidFill>
              </a:rPr>
              <a:t>Еременко Андрей Иванович родился 14 октября 1892 года на Украине, в селе </a:t>
            </a:r>
            <a:r>
              <a:rPr lang="ru-RU" sz="1600" b="1" i="1" dirty="0" err="1" smtClean="0">
                <a:solidFill>
                  <a:schemeClr val="bg1"/>
                </a:solidFill>
              </a:rPr>
              <a:t>Марковка</a:t>
            </a:r>
            <a:r>
              <a:rPr lang="ru-RU" sz="1600" b="1" i="1" dirty="0" smtClean="0">
                <a:solidFill>
                  <a:schemeClr val="bg1"/>
                </a:solidFill>
              </a:rPr>
              <a:t> Луганской области, в бедной крестьянской семье. Андрею удалось окончить всего четыре класса земской школы, он рано лишился отца. Будучи старшим ребёнком в семье, Андрею Еременко пришлось взвалить на свои детские плечи заботы о хозяйстве, помогать матери, был пастухом и конюхом. Андрей очень хотел учиться, но не было даже книг. В 1913 г. Андрея Ивановича Еременко призвали в армию. Он служил в 168-м Миргородском полку. Андрей Иванович любил вспоминать пророческую шутку унтер-офицера, родом откуда-то из-под Полтавы, выдававшего новобранцу Еременко солдатский ранец: "А ну, хлопец, </a:t>
            </a:r>
            <a:r>
              <a:rPr lang="ru-RU" sz="1600" b="1" i="1" dirty="0" err="1" smtClean="0">
                <a:solidFill>
                  <a:schemeClr val="bg1"/>
                </a:solidFill>
              </a:rPr>
              <a:t>пошукай</a:t>
            </a:r>
            <a:r>
              <a:rPr lang="ru-RU" sz="1600" b="1" i="1" dirty="0" smtClean="0">
                <a:solidFill>
                  <a:schemeClr val="bg1"/>
                </a:solidFill>
              </a:rPr>
              <a:t> на дне, </a:t>
            </a:r>
            <a:r>
              <a:rPr lang="ru-RU" sz="1600" b="1" i="1" dirty="0" err="1" smtClean="0">
                <a:solidFill>
                  <a:schemeClr val="bg1"/>
                </a:solidFill>
              </a:rPr>
              <a:t>може</a:t>
            </a:r>
            <a:r>
              <a:rPr lang="ru-RU" sz="1600" b="1" i="1" dirty="0" smtClean="0">
                <a:solidFill>
                  <a:schemeClr val="bg1"/>
                </a:solidFill>
              </a:rPr>
              <a:t>, найдешь там маршальский жезл". Хлопец не понял шутки и озабоченно стал ощупывать внутренность ранца, чем вызвал взрыв хохота у всех присутствующих. </a:t>
            </a:r>
            <a:endParaRPr lang="ru-RU" sz="1600" b="1" i="1" dirty="0">
              <a:solidFill>
                <a:schemeClr val="bg1"/>
              </a:solidFill>
            </a:endParaRPr>
          </a:p>
        </p:txBody>
      </p:sp>
      <p:pic>
        <p:nvPicPr>
          <p:cNvPr id="5" name="Содержимое 4" descr="eremenko_1.jpg"/>
          <p:cNvPicPr>
            <a:picLocks noGrp="1" noChangeAspect="1"/>
          </p:cNvPicPr>
          <p:nvPr>
            <p:ph sz="half" idx="1"/>
          </p:nvPr>
        </p:nvPicPr>
        <p:blipFill>
          <a:blip r:embed="rId2" cstate="print"/>
          <a:stretch>
            <a:fillRect/>
          </a:stretch>
        </p:blipFill>
        <p:spPr>
          <a:xfrm>
            <a:off x="4499992" y="836712"/>
            <a:ext cx="4464496" cy="5616624"/>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20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2"/>
          </p:nvPr>
        </p:nvSpPr>
        <p:spPr>
          <a:xfrm>
            <a:off x="0" y="0"/>
            <a:ext cx="5148064" cy="5877272"/>
          </a:xfrm>
        </p:spPr>
        <p:txBody>
          <a:bodyPr>
            <a:noAutofit/>
          </a:bodyPr>
          <a:lstStyle/>
          <a:p>
            <a:r>
              <a:rPr lang="ru-RU" b="1" i="1" dirty="0" smtClean="0">
                <a:solidFill>
                  <a:schemeClr val="bg1"/>
                </a:solidFill>
              </a:rPr>
              <a:t>22 июня 1941 г. Еременко получил назначение на должность командующего Западным фронтом. В начале августа 1941 г. назначается командующим вновь созданным Брянским фронтом. В конце декабря 1941 г., назначается командующим войсками 4-й Ударной армии. В феврале 1943 г. был назначен командующим Юго-Восточным фронтом, позднее переименованным в Сталинградский фронт. В 1943 г. назначен командующим Приморской армией в Крыму. 18 апреля 1944 г. назначен командующим 2-м Прибалтийским фронтом. В марте 1945 г. назначен командующим 4-м Украинским фронтом. </a:t>
            </a:r>
          </a:p>
          <a:p>
            <a:r>
              <a:rPr lang="ru-RU" b="1" i="1" dirty="0" smtClean="0">
                <a:solidFill>
                  <a:schemeClr val="bg1"/>
                </a:solidFill>
              </a:rPr>
              <a:t>Боевые операции: В октябре 1941 г. войска Брянского фронта под командованием Ерёменко попали в окружение восточнее Брянска. В 1942 г. осуществляет </a:t>
            </a:r>
            <a:r>
              <a:rPr lang="ru-RU" b="1" i="1" dirty="0" err="1" smtClean="0">
                <a:solidFill>
                  <a:schemeClr val="bg1"/>
                </a:solidFill>
              </a:rPr>
              <a:t>Торопецкую</a:t>
            </a:r>
            <a:r>
              <a:rPr lang="ru-RU" b="1" i="1" dirty="0" smtClean="0">
                <a:solidFill>
                  <a:schemeClr val="bg1"/>
                </a:solidFill>
              </a:rPr>
              <a:t> и </a:t>
            </a:r>
            <a:r>
              <a:rPr lang="ru-RU" b="1" i="1" dirty="0" err="1" smtClean="0">
                <a:solidFill>
                  <a:schemeClr val="bg1"/>
                </a:solidFill>
              </a:rPr>
              <a:t>Вележскую</a:t>
            </a:r>
            <a:r>
              <a:rPr lang="ru-RU" b="1" i="1" dirty="0" smtClean="0">
                <a:solidFill>
                  <a:schemeClr val="bg1"/>
                </a:solidFill>
              </a:rPr>
              <a:t> армейские операции. Ноябрь 1942 г. операция «Уран» - окружение группировки </a:t>
            </a:r>
            <a:r>
              <a:rPr lang="ru-RU" b="1" i="1" dirty="0" smtClean="0">
                <a:solidFill>
                  <a:schemeClr val="bg1"/>
                </a:solidFill>
                <a:hlinkClick r:id="rId2"/>
              </a:rPr>
              <a:t>Паулюса</a:t>
            </a:r>
            <a:r>
              <a:rPr lang="ru-RU" b="1" i="1" dirty="0" smtClean="0">
                <a:solidFill>
                  <a:schemeClr val="bg1"/>
                </a:solidFill>
              </a:rPr>
              <a:t>. 1943 г. успешное наступление в районе Невеля. 1943 г. Смоленская операция. Февраль 1944 г. – Крымская операция. Участвовал в блокировании Курляндской группировки врага. Операции 2-го Прибалтийского фронта в 1944 г. Осень 1944 г. – освобождение Риги. В 1945 г. участвовал в освобождение Чехословакии. </a:t>
            </a:r>
          </a:p>
          <a:p>
            <a:r>
              <a:rPr lang="ru-RU" b="1" i="1" dirty="0" smtClean="0">
                <a:solidFill>
                  <a:schemeClr val="bg1"/>
                </a:solidFill>
              </a:rPr>
              <a:t>Награды: В 1955 г. присвоено звание Маршала Советского Союза. Награжден пятью орденами Ленина, четырьмя орденами Красного Знамени, тремя орденами Суворова 1-й степени, орденом Кутузова 1-й степени. За успехи в операциях 2-го Прибалтийского фронта при освобождении Прибалтики Еременко было присвоено звание Героя Советского Союза и воинское звание генерал армии. В 1945 г. присвоено звание Героя Чехословацкой Социалистической Республики за участие в освобождении Чехословакии.</a:t>
            </a:r>
            <a:endParaRPr lang="ru-RU" b="1" i="1" dirty="0">
              <a:solidFill>
                <a:schemeClr val="bg1"/>
              </a:solidFill>
            </a:endParaRPr>
          </a:p>
        </p:txBody>
      </p:sp>
      <p:pic>
        <p:nvPicPr>
          <p:cNvPr id="5" name="Содержимое 4" descr="000038.jpg"/>
          <p:cNvPicPr>
            <a:picLocks noGrp="1" noChangeAspect="1"/>
          </p:cNvPicPr>
          <p:nvPr>
            <p:ph sz="half" idx="1"/>
          </p:nvPr>
        </p:nvPicPr>
        <p:blipFill>
          <a:blip r:embed="rId3" cstate="print"/>
          <a:stretch>
            <a:fillRect/>
          </a:stretch>
        </p:blipFill>
        <p:spPr>
          <a:xfrm>
            <a:off x="5220072" y="548680"/>
            <a:ext cx="3923928" cy="5904656"/>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2000"/>
                                        <p:tgtEl>
                                          <p:spTgt spid="3">
                                            <p:txEl>
                                              <p:pRg st="0" end="0"/>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2000"/>
                                        <p:tgtEl>
                                          <p:spTgt spid="3">
                                            <p:txEl>
                                              <p:pRg st="1" end="1"/>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0"/>
            <a:ext cx="8435280" cy="707678"/>
          </a:xfrm>
        </p:spPr>
        <p:txBody>
          <a:bodyPr>
            <a:normAutofit fontScale="90000"/>
          </a:bodyPr>
          <a:lstStyle/>
          <a:p>
            <a:r>
              <a:rPr lang="ru-RU" sz="2400" b="1" dirty="0" smtClean="0">
                <a:solidFill>
                  <a:schemeClr val="bg1"/>
                </a:solidFill>
              </a:rPr>
              <a:t>Рокоссовский Константин Константинович (1896-1968)</a:t>
            </a:r>
            <a:br>
              <a:rPr lang="ru-RU" sz="2400" b="1" dirty="0" smtClean="0">
                <a:solidFill>
                  <a:schemeClr val="bg1"/>
                </a:solidFill>
              </a:rPr>
            </a:br>
            <a:endParaRPr lang="ru-RU" dirty="0"/>
          </a:p>
        </p:txBody>
      </p:sp>
      <p:sp>
        <p:nvSpPr>
          <p:cNvPr id="3" name="Текст 2"/>
          <p:cNvSpPr>
            <a:spLocks noGrp="1"/>
          </p:cNvSpPr>
          <p:nvPr>
            <p:ph type="body" idx="2"/>
          </p:nvPr>
        </p:nvSpPr>
        <p:spPr>
          <a:xfrm>
            <a:off x="0" y="332656"/>
            <a:ext cx="5004048" cy="6525344"/>
          </a:xfrm>
        </p:spPr>
        <p:txBody>
          <a:bodyPr>
            <a:noAutofit/>
          </a:bodyPr>
          <a:lstStyle/>
          <a:p>
            <a:r>
              <a:rPr lang="ru-RU" b="1" i="1" dirty="0" smtClean="0">
                <a:solidFill>
                  <a:schemeClr val="bg1"/>
                </a:solidFill>
              </a:rPr>
              <a:t>Рокоссовский Константин Константинович, будущий маршал, соратник Жукова, родился в городе Великие Луки 8 декабря 1896 года. Отец его </a:t>
            </a:r>
            <a:r>
              <a:rPr lang="ru-RU" b="1" i="1" dirty="0" err="1" smtClean="0">
                <a:solidFill>
                  <a:schemeClr val="bg1"/>
                </a:solidFill>
              </a:rPr>
              <a:t>Ксаверий</a:t>
            </a:r>
            <a:r>
              <a:rPr lang="ru-RU" b="1" i="1" dirty="0" smtClean="0">
                <a:solidFill>
                  <a:schemeClr val="bg1"/>
                </a:solidFill>
              </a:rPr>
              <a:t> Юзеф Рокоссовский, по национальности поляк, служил железнодорожным машинистом и имел большую семью – девять детей. Вскоре отца перевели на </a:t>
            </a:r>
            <a:r>
              <a:rPr lang="ru-RU" b="1" i="1" dirty="0" err="1" smtClean="0">
                <a:solidFill>
                  <a:schemeClr val="bg1"/>
                </a:solidFill>
              </a:rPr>
              <a:t>Варшавско-Венскую</a:t>
            </a:r>
            <a:r>
              <a:rPr lang="ru-RU" b="1" i="1" dirty="0" smtClean="0">
                <a:solidFill>
                  <a:schemeClr val="bg1"/>
                </a:solidFill>
              </a:rPr>
              <a:t> железную дорогу, и семейство переехало в предместье Варшавы – Прагу. С 14 лет Костя был вынужден начать самостоятельную трудовую жизнь, сначала на чулочной фабрике, а затем помощником каменотеса в мастерской по изготовлению памятников. Решение вступить в российскую армию созрело у него (как и у некоторых других его соотечественников, проживавших в русской части Польши) из-за вероятности вторжения немцев, которые веками представляли опасность для польской нации. Вспоминая службу, маршал Победы пишет о Рокоссовском: "Более обстоятельного, работоспособного, трудолюбивого и по большому счету одаренного человека мне трудно назвать". Военные историки отмечают, что характерными чертами Рокоссовского были умение быстро ориентироваться в сложной обстановке, высочайшие организаторские качества, твердая воля и непреклонная решимость выполнить поставленную задачу. Эти его черты проявились уже в первый месяц войны. </a:t>
            </a:r>
            <a:endParaRPr lang="ru-RU" b="1" i="1" dirty="0">
              <a:solidFill>
                <a:schemeClr val="bg1"/>
              </a:solidFill>
            </a:endParaRPr>
          </a:p>
        </p:txBody>
      </p:sp>
      <p:pic>
        <p:nvPicPr>
          <p:cNvPr id="5" name="Содержимое 4" descr="1261481257_post-49055-1254243663_thumb.jpg"/>
          <p:cNvPicPr>
            <a:picLocks noGrp="1" noChangeAspect="1"/>
          </p:cNvPicPr>
          <p:nvPr>
            <p:ph sz="half" idx="1"/>
          </p:nvPr>
        </p:nvPicPr>
        <p:blipFill>
          <a:blip r:embed="rId2" cstate="print"/>
          <a:stretch>
            <a:fillRect/>
          </a:stretch>
        </p:blipFill>
        <p:spPr>
          <a:xfrm>
            <a:off x="5076056" y="908720"/>
            <a:ext cx="3632829" cy="5688632"/>
          </a:xfr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2"/>
          </p:nvPr>
        </p:nvSpPr>
        <p:spPr>
          <a:xfrm>
            <a:off x="0" y="0"/>
            <a:ext cx="4572000" cy="6858000"/>
          </a:xfrm>
        </p:spPr>
        <p:txBody>
          <a:bodyPr/>
          <a:lstStyle/>
          <a:p>
            <a:r>
              <a:rPr lang="ru-RU" b="1" i="1" dirty="0" smtClean="0">
                <a:solidFill>
                  <a:schemeClr val="bg1"/>
                </a:solidFill>
              </a:rPr>
              <a:t>В 1940 г. назначают командиром 5-го кавалерийского корпуса в Пскове, затем командиром 9-го </a:t>
            </a:r>
            <a:r>
              <a:rPr lang="ru-RU" b="1" i="1" dirty="0" err="1" smtClean="0">
                <a:solidFill>
                  <a:schemeClr val="bg1"/>
                </a:solidFill>
              </a:rPr>
              <a:t>мехкорпуса</a:t>
            </a:r>
            <a:r>
              <a:rPr lang="ru-RU" b="1" i="1" dirty="0" smtClean="0">
                <a:solidFill>
                  <a:schemeClr val="bg1"/>
                </a:solidFill>
              </a:rPr>
              <a:t>. В июле 1941 г. направлен на Западный фронт. С августа 1941 г. командовал 16-й армией. В июле 1942 г. был назначен командующим Брянским фронтом, с сентября - командующим Донским фронтом. С февраля 1943 г. – Центральным, с октября – Белорусским, с февраля 1944 г. – 1-м Белорусским, с ноября 1944 г. по июнь 1945 г. – 2-м Белорусским фронтами.</a:t>
            </a:r>
          </a:p>
          <a:p>
            <a:r>
              <a:rPr lang="ru-RU" b="1" i="1" dirty="0" smtClean="0">
                <a:solidFill>
                  <a:schemeClr val="bg1"/>
                </a:solidFill>
              </a:rPr>
              <a:t>Боевые операции: В 1940 г. принимает участие в руководстве войсками при походе и освобождении Бессарабии. Успешно действовал в районе Луцка и Новгород–</a:t>
            </a:r>
            <a:r>
              <a:rPr lang="ru-RU" b="1" i="1" dirty="0" err="1" smtClean="0">
                <a:solidFill>
                  <a:schemeClr val="bg1"/>
                </a:solidFill>
              </a:rPr>
              <a:t>Волынска</a:t>
            </a:r>
            <a:r>
              <a:rPr lang="ru-RU" b="1" i="1" dirty="0" smtClean="0">
                <a:solidFill>
                  <a:schemeClr val="bg1"/>
                </a:solidFill>
              </a:rPr>
              <a:t>. В 1941 г. участвует в разгроме группы немецких армий "Центр" на Орловском направлении во время Курского сражения. Осенью 1943 г. он проводит </a:t>
            </a:r>
            <a:r>
              <a:rPr lang="ru-RU" b="1" i="1" dirty="0" err="1" smtClean="0">
                <a:solidFill>
                  <a:schemeClr val="bg1"/>
                </a:solidFill>
              </a:rPr>
              <a:t>Черниговско</a:t>
            </a:r>
            <a:r>
              <a:rPr lang="ru-RU" b="1" i="1" dirty="0" smtClean="0">
                <a:solidFill>
                  <a:schemeClr val="bg1"/>
                </a:solidFill>
              </a:rPr>
              <a:t>–</a:t>
            </a:r>
            <a:r>
              <a:rPr lang="ru-RU" b="1" i="1" dirty="0" err="1" smtClean="0">
                <a:solidFill>
                  <a:schemeClr val="bg1"/>
                </a:solidFill>
              </a:rPr>
              <a:t>Припятскую</a:t>
            </a:r>
            <a:r>
              <a:rPr lang="ru-RU" b="1" i="1" dirty="0" smtClean="0">
                <a:solidFill>
                  <a:schemeClr val="bg1"/>
                </a:solidFill>
              </a:rPr>
              <a:t> фронтовую операцию. В 1944 г. Рокоссовский проводит совместно с другими фронтами стратегическую операцию "Багратион" по освобождению Белоруссии. Разрабатывает и проводит </a:t>
            </a:r>
            <a:r>
              <a:rPr lang="ru-RU" b="1" i="1" dirty="0" err="1" smtClean="0">
                <a:solidFill>
                  <a:schemeClr val="bg1"/>
                </a:solidFill>
              </a:rPr>
              <a:t>Люблинско</a:t>
            </a:r>
            <a:r>
              <a:rPr lang="ru-RU" b="1" i="1" dirty="0" smtClean="0">
                <a:solidFill>
                  <a:schemeClr val="bg1"/>
                </a:solidFill>
              </a:rPr>
              <a:t>–Брестскую операцию. </a:t>
            </a:r>
          </a:p>
          <a:p>
            <a:r>
              <a:rPr lang="ru-RU" b="1" i="1" dirty="0" smtClean="0">
                <a:solidFill>
                  <a:schemeClr val="bg1"/>
                </a:solidFill>
              </a:rPr>
              <a:t>Награды: В 1940 г. награжден орденом Красного Знамени. Маршал советского Союза, Маршал Польши дважды Герой Советского Союза, 7 орденов Ленина, орден "Победы", 6 орденов Красного Знамени, ордена Суворова и Кутузова 1-й степени, медали и иностранные ордена. Командовал Парадом Победы 24 июня 1945 г. в Москве. </a:t>
            </a:r>
            <a:endParaRPr lang="ru-RU" b="1" i="1" dirty="0">
              <a:solidFill>
                <a:schemeClr val="bg1"/>
              </a:solidFill>
            </a:endParaRPr>
          </a:p>
        </p:txBody>
      </p:sp>
      <p:pic>
        <p:nvPicPr>
          <p:cNvPr id="5" name="Содержимое 4" descr="rokossovskij_foto.JPG"/>
          <p:cNvPicPr>
            <a:picLocks noGrp="1" noChangeAspect="1"/>
          </p:cNvPicPr>
          <p:nvPr>
            <p:ph sz="half" idx="1"/>
          </p:nvPr>
        </p:nvPicPr>
        <p:blipFill>
          <a:blip r:embed="rId2" cstate="print"/>
          <a:stretch>
            <a:fillRect/>
          </a:stretch>
        </p:blipFill>
        <p:spPr>
          <a:xfrm>
            <a:off x="4644008" y="476672"/>
            <a:ext cx="4301944" cy="6048672"/>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2000"/>
                                        <p:tgtEl>
                                          <p:spTgt spid="3">
                                            <p:txEl>
                                              <p:pRg st="1" end="1"/>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0"/>
            <a:ext cx="8435280" cy="779686"/>
          </a:xfrm>
        </p:spPr>
        <p:txBody>
          <a:bodyPr>
            <a:normAutofit fontScale="90000"/>
          </a:bodyPr>
          <a:lstStyle/>
          <a:p>
            <a:r>
              <a:rPr lang="ru-RU" sz="2400" b="1" dirty="0" smtClean="0">
                <a:solidFill>
                  <a:schemeClr val="bg1"/>
                </a:solidFill>
              </a:rPr>
              <a:t>               Малиновский Родион Яковлевич (1898-1967)</a:t>
            </a:r>
            <a:br>
              <a:rPr lang="ru-RU" sz="2400" b="1" dirty="0" smtClean="0">
                <a:solidFill>
                  <a:schemeClr val="bg1"/>
                </a:solidFill>
              </a:rPr>
            </a:br>
            <a:endParaRPr lang="ru-RU" dirty="0"/>
          </a:p>
        </p:txBody>
      </p:sp>
      <p:sp>
        <p:nvSpPr>
          <p:cNvPr id="3" name="Текст 2"/>
          <p:cNvSpPr>
            <a:spLocks noGrp="1"/>
          </p:cNvSpPr>
          <p:nvPr>
            <p:ph type="body" idx="2"/>
          </p:nvPr>
        </p:nvSpPr>
        <p:spPr>
          <a:xfrm>
            <a:off x="0" y="476672"/>
            <a:ext cx="5508104" cy="6381328"/>
          </a:xfrm>
        </p:spPr>
        <p:txBody>
          <a:bodyPr>
            <a:normAutofit/>
          </a:bodyPr>
          <a:lstStyle/>
          <a:p>
            <a:r>
              <a:rPr lang="ru-RU" sz="1600" b="1" i="1" dirty="0" smtClean="0">
                <a:solidFill>
                  <a:schemeClr val="bg1"/>
                </a:solidFill>
              </a:rPr>
              <a:t>Малиновский Родион Яковлевич родился 22 ноября 1898 года в городе Одессе в бедной семье. Внебрачный сын крестьянки, отец не известен. Родион воспитывался матерью, после окончания в 1911 г. церковно-приходской школы он ушёл из дома и несколько лет скитался и бродяжничал. До Первой мировой войны Родион работал подручным в галантерейном магазине, учеником приказчика, разнорабочим, батраком. В 1914 г. со станции </a:t>
            </a:r>
            <a:r>
              <a:rPr lang="ru-RU" sz="1600" b="1" i="1" dirty="0" err="1" smtClean="0">
                <a:solidFill>
                  <a:schemeClr val="bg1"/>
                </a:solidFill>
              </a:rPr>
              <a:t>Одесса-Товарная</a:t>
            </a:r>
            <a:r>
              <a:rPr lang="ru-RU" sz="1600" b="1" i="1" dirty="0" smtClean="0">
                <a:solidFill>
                  <a:schemeClr val="bg1"/>
                </a:solidFill>
              </a:rPr>
              <a:t> на войну отправлялись воинские эшелоны. Он залез в вагон, спрятался, а солдаты обнаружили будущего маршала только по пути на фронт. Так Родион Малиновский стал рядовым пулеметной команды 256-го пехотного </a:t>
            </a:r>
            <a:r>
              <a:rPr lang="ru-RU" sz="1600" b="1" i="1" dirty="0" err="1" smtClean="0">
                <a:solidFill>
                  <a:schemeClr val="bg1"/>
                </a:solidFill>
              </a:rPr>
              <a:t>Елизаветрадского</a:t>
            </a:r>
            <a:r>
              <a:rPr lang="ru-RU" sz="1600" b="1" i="1" dirty="0" smtClean="0">
                <a:solidFill>
                  <a:schemeClr val="bg1"/>
                </a:solidFill>
              </a:rPr>
              <a:t> полка 64-й пехотной дивизии – подносчиком патронов в пулеметной роте. Маршал Тимошенко С.К. писал в 1944 г. Верховному Главнокомандующему Маршалу Советского Союза товарищу Сталину: "Сегодняшний день является днем разгрома немецко-румынских войск в Бессарабии и на территории Румынии, западнее р. Прут... Главная немецкая кишиневская группировка окружена и уничтожается. Наблюдая искусное руководство войсками, ... считаю своим долгом просить Вашего ходатайства перед Президиумом Верховного Совета СССР о присвоении военного звания "Маршал Советского Союза" генералу армии Малиновскому". </a:t>
            </a:r>
            <a:endParaRPr lang="ru-RU" sz="1600" b="1" i="1" dirty="0">
              <a:solidFill>
                <a:schemeClr val="bg1"/>
              </a:solidFill>
            </a:endParaRPr>
          </a:p>
        </p:txBody>
      </p:sp>
      <p:pic>
        <p:nvPicPr>
          <p:cNvPr id="5" name="Содержимое 4" descr="image-BC91_4BAA19EC.jpg"/>
          <p:cNvPicPr>
            <a:picLocks noGrp="1" noChangeAspect="1"/>
          </p:cNvPicPr>
          <p:nvPr>
            <p:ph sz="half" idx="1"/>
          </p:nvPr>
        </p:nvPicPr>
        <p:blipFill>
          <a:blip r:embed="rId2" cstate="print"/>
          <a:stretch>
            <a:fillRect/>
          </a:stretch>
        </p:blipFill>
        <p:spPr>
          <a:xfrm>
            <a:off x="5508104" y="1268760"/>
            <a:ext cx="3396896" cy="4568825"/>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2"/>
          </p:nvPr>
        </p:nvSpPr>
        <p:spPr>
          <a:xfrm>
            <a:off x="0" y="0"/>
            <a:ext cx="4355976" cy="6858000"/>
          </a:xfrm>
        </p:spPr>
        <p:txBody>
          <a:bodyPr>
            <a:normAutofit fontScale="92500" lnSpcReduction="10000"/>
          </a:bodyPr>
          <a:lstStyle/>
          <a:p>
            <a:r>
              <a:rPr lang="ru-RU" b="1" i="1" dirty="0" smtClean="0">
                <a:solidFill>
                  <a:schemeClr val="bg1"/>
                </a:solidFill>
              </a:rPr>
              <a:t>В марте 1941 года был назначен командиром 48-го стрелкового корпуса - войну встретил на границе по реке Прут. В августе 1941 г. стал командующим 6-й армией. В декабре 1941 г. он вступил в должность командующего Южным фронтом. С августа по октябрь 1942 г. Малиновский командовал 66-й армией, сражавшейся севернее Сталинграда. В том же году, в октябре-ноябре был заместителем командующего Воронежским фронтом. В феврале Малиновского назначили командующим Южным фронтом, а с марта того же года – командующим Юго-Западным фронтом (с 20 октября 1943 года – 3-й Украинский фронт). В мае 1944 г. Малиновского назначили командующим 2-м Украинским фронтом. С июля 1945 г. Р.Я. Малиновский - командующий Забайкальским фронтом.</a:t>
            </a:r>
          </a:p>
          <a:p>
            <a:r>
              <a:rPr lang="ru-RU" b="1" i="1" dirty="0" smtClean="0">
                <a:solidFill>
                  <a:schemeClr val="bg1"/>
                </a:solidFill>
              </a:rPr>
              <a:t>Боевые операции: Войска под его командованием участвовали в освобождении Ростова и Донбасса (1943 г.), Левобережной и Правобережной Украины. Одной из самых крупных операций, подготовленной и проведенной Р.Я. Малиновским в годы Великой Отечественной войны, стала Запорожская. Весной 1944 г. фронт Малиновского успешно провел наступление в Северном Причерноморье, </a:t>
            </a:r>
            <a:r>
              <a:rPr lang="ru-RU" b="1" i="1" dirty="0" err="1" smtClean="0">
                <a:solidFill>
                  <a:schemeClr val="bg1"/>
                </a:solidFill>
              </a:rPr>
              <a:t>Березнеговато-Снигиревскую</a:t>
            </a:r>
            <a:r>
              <a:rPr lang="ru-RU" b="1" i="1" dirty="0" smtClean="0">
                <a:solidFill>
                  <a:schemeClr val="bg1"/>
                </a:solidFill>
              </a:rPr>
              <a:t> и Одесскую операции (10.04.1944 г. освобождена Одесса). В том же году Ясско-Кишиневская операция. В октябре 1944 г. – феврале 1945 г. Будапештская операция. </a:t>
            </a:r>
          </a:p>
          <a:p>
            <a:r>
              <a:rPr lang="ru-RU" b="1" i="1" dirty="0" smtClean="0">
                <a:solidFill>
                  <a:schemeClr val="bg1"/>
                </a:solidFill>
              </a:rPr>
              <a:t>Награды: За Ясско-Кишиневскую операцию он в 1944 году получил звание Маршала Советского Союза. За победу в советско-японской войне 1945 года Маршал Малиновский был удостоен звания Героя Советского Союза (8 сентября 1945 год) и награжден высшим советским военным орденом "Победа". Дважды Герой Советского Союза. Имеет награды: 5 орденов Ленина, 3 ордена Красного Знамени, 2 ордена Суворова 1-й степени, Орден Кутузова 1-й степени, медали СССР, иностранные награды. </a:t>
            </a:r>
            <a:endParaRPr lang="ru-RU" b="1" i="1" dirty="0">
              <a:solidFill>
                <a:schemeClr val="bg1"/>
              </a:solidFill>
            </a:endParaRPr>
          </a:p>
        </p:txBody>
      </p:sp>
      <p:pic>
        <p:nvPicPr>
          <p:cNvPr id="5" name="Содержимое 4" descr="806648353_tonnel.gif"/>
          <p:cNvPicPr>
            <a:picLocks noGrp="1" noChangeAspect="1"/>
          </p:cNvPicPr>
          <p:nvPr>
            <p:ph sz="half" idx="1"/>
          </p:nvPr>
        </p:nvPicPr>
        <p:blipFill>
          <a:blip r:embed="rId2" cstate="print"/>
          <a:stretch>
            <a:fillRect/>
          </a:stretch>
        </p:blipFill>
        <p:spPr>
          <a:xfrm>
            <a:off x="4355976" y="260648"/>
            <a:ext cx="4788023" cy="6336704"/>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2000"/>
                                        <p:tgtEl>
                                          <p:spTgt spid="3">
                                            <p:txEl>
                                              <p:pRg st="1" end="1"/>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0"/>
            <a:ext cx="8435280" cy="779686"/>
          </a:xfrm>
        </p:spPr>
        <p:txBody>
          <a:bodyPr>
            <a:normAutofit fontScale="90000"/>
          </a:bodyPr>
          <a:lstStyle/>
          <a:p>
            <a:r>
              <a:rPr lang="ru-RU" sz="2400" b="1" dirty="0" smtClean="0">
                <a:solidFill>
                  <a:schemeClr val="bg1"/>
                </a:solidFill>
              </a:rPr>
              <a:t>            </a:t>
            </a:r>
            <a:r>
              <a:rPr lang="ru-RU" sz="2400" b="1" dirty="0" err="1" smtClean="0">
                <a:solidFill>
                  <a:schemeClr val="bg1"/>
                </a:solidFill>
              </a:rPr>
              <a:t>Багромян</a:t>
            </a:r>
            <a:r>
              <a:rPr lang="ru-RU" sz="2400" b="1" dirty="0" smtClean="0">
                <a:solidFill>
                  <a:schemeClr val="bg1"/>
                </a:solidFill>
              </a:rPr>
              <a:t> Иван Христофорович(1897-1982)</a:t>
            </a:r>
            <a:br>
              <a:rPr lang="ru-RU" sz="2400" b="1" dirty="0" smtClean="0">
                <a:solidFill>
                  <a:schemeClr val="bg1"/>
                </a:solidFill>
              </a:rPr>
            </a:br>
            <a:endParaRPr lang="ru-RU" dirty="0"/>
          </a:p>
        </p:txBody>
      </p:sp>
      <p:sp>
        <p:nvSpPr>
          <p:cNvPr id="3" name="Текст 2"/>
          <p:cNvSpPr>
            <a:spLocks noGrp="1"/>
          </p:cNvSpPr>
          <p:nvPr>
            <p:ph type="body" idx="2"/>
          </p:nvPr>
        </p:nvSpPr>
        <p:spPr>
          <a:xfrm>
            <a:off x="0" y="476672"/>
            <a:ext cx="5148064" cy="6381328"/>
          </a:xfrm>
        </p:spPr>
        <p:txBody>
          <a:bodyPr>
            <a:normAutofit/>
          </a:bodyPr>
          <a:lstStyle/>
          <a:p>
            <a:r>
              <a:rPr lang="ru-RU" sz="1800" b="1" i="1" dirty="0" smtClean="0">
                <a:solidFill>
                  <a:schemeClr val="bg1"/>
                </a:solidFill>
              </a:rPr>
              <a:t>Баграмян Иван Христофорович родился 20 ноября (2 декабря) 1897 г. в горном селении </a:t>
            </a:r>
            <a:r>
              <a:rPr lang="ru-RU" sz="1800" b="1" i="1" dirty="0" err="1" smtClean="0">
                <a:solidFill>
                  <a:schemeClr val="bg1"/>
                </a:solidFill>
              </a:rPr>
              <a:t>Чардахлы</a:t>
            </a:r>
            <a:r>
              <a:rPr lang="ru-RU" sz="1800" b="1" i="1" dirty="0" smtClean="0">
                <a:solidFill>
                  <a:schemeClr val="bg1"/>
                </a:solidFill>
              </a:rPr>
              <a:t>, близ </a:t>
            </a:r>
            <a:r>
              <a:rPr lang="ru-RU" sz="1800" b="1" i="1" dirty="0" err="1" smtClean="0">
                <a:solidFill>
                  <a:schemeClr val="bg1"/>
                </a:solidFill>
              </a:rPr>
              <a:t>Елизаветполя</a:t>
            </a:r>
            <a:r>
              <a:rPr lang="ru-RU" sz="1800" b="1" i="1" dirty="0" smtClean="0">
                <a:solidFill>
                  <a:schemeClr val="bg1"/>
                </a:solidFill>
              </a:rPr>
              <a:t>, в бедной семье работника Закавказской железной дороги. Начальное образование получил в армянской церковно-приходской школе, затем учился в железнодорожном училище в Тифлисе, в техническом училище, после окончания которого, в 1915 г. получил специальность – техник. Службу начал в запасном пехотном батальоне. Ивана Христофоровича Баграмяна называли "комсомольским маршалом" – за то, что он долгое время руководил военно-патриотической игрой «Зарница». Баграмян И.Х. – автор книг: «Так начиналась война», «На пути к Великой Победе» и других. </a:t>
            </a:r>
            <a:endParaRPr lang="ru-RU" sz="1800" b="1" i="1" dirty="0">
              <a:solidFill>
                <a:schemeClr val="bg1"/>
              </a:solidFill>
            </a:endParaRPr>
          </a:p>
        </p:txBody>
      </p:sp>
      <p:pic>
        <p:nvPicPr>
          <p:cNvPr id="5" name="Содержимое 4" descr="bagramjan.jpg"/>
          <p:cNvPicPr>
            <a:picLocks noGrp="1" noChangeAspect="1"/>
          </p:cNvPicPr>
          <p:nvPr>
            <p:ph sz="half" idx="1"/>
          </p:nvPr>
        </p:nvPicPr>
        <p:blipFill>
          <a:blip r:embed="rId2" cstate="print"/>
          <a:stretch>
            <a:fillRect/>
          </a:stretch>
        </p:blipFill>
        <p:spPr>
          <a:xfrm>
            <a:off x="5220072" y="980728"/>
            <a:ext cx="3646647" cy="5014139"/>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2"/>
          </p:nvPr>
        </p:nvSpPr>
        <p:spPr>
          <a:xfrm>
            <a:off x="0" y="0"/>
            <a:ext cx="5004048" cy="6858000"/>
          </a:xfrm>
        </p:spPr>
        <p:txBody>
          <a:bodyPr>
            <a:normAutofit lnSpcReduction="10000"/>
          </a:bodyPr>
          <a:lstStyle/>
          <a:p>
            <a:r>
              <a:rPr lang="ru-RU" b="1" i="1" dirty="0" smtClean="0">
                <a:solidFill>
                  <a:schemeClr val="bg1"/>
                </a:solidFill>
              </a:rPr>
              <a:t>Июнь-декабрь 1941 г. – заместитель начальника штаба и начальник оперативного отдела штаба Юго-Западного фронта, начальник оперативной группы Юго-Западного направления (до марта 1942 г.). До июня 1942 г. – начальник штаба Юго-Западного фронта. С июня 1942 г. по ноябрь 1943 г. – командующий 16-й армией (преобразованной в 11-ю гвардейскую) Западного фронта. С ноября 1943 г. командовал 1-м Прибалтийским фронтом, с февраля 1945 г. – </a:t>
            </a:r>
            <a:r>
              <a:rPr lang="ru-RU" b="1" i="1" dirty="0" err="1" smtClean="0">
                <a:solidFill>
                  <a:schemeClr val="bg1"/>
                </a:solidFill>
              </a:rPr>
              <a:t>Земландской</a:t>
            </a:r>
            <a:r>
              <a:rPr lang="ru-RU" b="1" i="1" dirty="0" smtClean="0">
                <a:solidFill>
                  <a:schemeClr val="bg1"/>
                </a:solidFill>
              </a:rPr>
              <a:t> группой войск, с апреля 1945 г. – 3-м Белорусским фронтом. </a:t>
            </a:r>
          </a:p>
          <a:p>
            <a:r>
              <a:rPr lang="ru-RU" b="1" i="1" dirty="0" smtClean="0">
                <a:solidFill>
                  <a:schemeClr val="bg1"/>
                </a:solidFill>
              </a:rPr>
              <a:t>Боевые операции: Участвовал в организации танкового сражения в районе Дубно, Ровно, Луцк. В 1941 г. Со штабом фронта вышел из окружения. В 1941 г. разрабатывал план освобождения Ростов-на-Дону. В 1942 г. – неудачная Харьковская операция. Командовал 11-й армией в зимнем наступлении 1942-1943 гг. на Западном направлении. В июле 1943 г. подготовил и провел наступательную операцию в составе войск Брянского фронта на орловском направлении. 1-й Прибалтийского фронт под командованием Баграмяна провёл: в декабре 1943 г. – </a:t>
            </a:r>
            <a:r>
              <a:rPr lang="ru-RU" b="1" i="1" dirty="0" err="1" smtClean="0">
                <a:solidFill>
                  <a:schemeClr val="bg1"/>
                </a:solidFill>
              </a:rPr>
              <a:t>Городокскую</a:t>
            </a:r>
            <a:r>
              <a:rPr lang="ru-RU" b="1" i="1" dirty="0" smtClean="0">
                <a:solidFill>
                  <a:schemeClr val="bg1"/>
                </a:solidFill>
              </a:rPr>
              <a:t>; летом 1944 г. – </a:t>
            </a:r>
            <a:r>
              <a:rPr lang="ru-RU" b="1" i="1" dirty="0" err="1" smtClean="0">
                <a:solidFill>
                  <a:schemeClr val="bg1"/>
                </a:solidFill>
              </a:rPr>
              <a:t>Витебско-Оршанскую</a:t>
            </a:r>
            <a:r>
              <a:rPr lang="ru-RU" b="1" i="1" dirty="0" smtClean="0">
                <a:solidFill>
                  <a:schemeClr val="bg1"/>
                </a:solidFill>
              </a:rPr>
              <a:t>, Полоцкую и </a:t>
            </a:r>
            <a:r>
              <a:rPr lang="ru-RU" b="1" i="1" dirty="0" err="1" smtClean="0">
                <a:solidFill>
                  <a:schemeClr val="bg1"/>
                </a:solidFill>
              </a:rPr>
              <a:t>Шяуляйскую</a:t>
            </a:r>
            <a:r>
              <a:rPr lang="ru-RU" b="1" i="1" dirty="0" smtClean="0">
                <a:solidFill>
                  <a:schemeClr val="bg1"/>
                </a:solidFill>
              </a:rPr>
              <a:t>; в сентябре-октябре 1944 г. (совместно с 2-м и 3-м Прибалтийскими фронтами) – Рижскую и </a:t>
            </a:r>
            <a:r>
              <a:rPr lang="ru-RU" b="1" i="1" dirty="0" err="1" smtClean="0">
                <a:solidFill>
                  <a:schemeClr val="bg1"/>
                </a:solidFill>
              </a:rPr>
              <a:t>Мемельскую</a:t>
            </a:r>
            <a:r>
              <a:rPr lang="ru-RU" b="1" i="1" dirty="0" smtClean="0">
                <a:solidFill>
                  <a:schemeClr val="bg1"/>
                </a:solidFill>
              </a:rPr>
              <a:t>; в 1945 г. (в составе 3-го Белорусского фронта) – операции по овладению Кенигсбергом, </a:t>
            </a:r>
            <a:r>
              <a:rPr lang="ru-RU" b="1" i="1" dirty="0" err="1" smtClean="0">
                <a:solidFill>
                  <a:schemeClr val="bg1"/>
                </a:solidFill>
              </a:rPr>
              <a:t>Земландским</a:t>
            </a:r>
            <a:r>
              <a:rPr lang="ru-RU" b="1" i="1" dirty="0" smtClean="0">
                <a:solidFill>
                  <a:schemeClr val="bg1"/>
                </a:solidFill>
              </a:rPr>
              <a:t> полуостровом. </a:t>
            </a:r>
          </a:p>
          <a:p>
            <a:r>
              <a:rPr lang="ru-RU" b="1" i="1" dirty="0" smtClean="0">
                <a:solidFill>
                  <a:schemeClr val="bg1"/>
                </a:solidFill>
              </a:rPr>
              <a:t>Награды: Награждён: 2 Золотые Звезды Героя Советского Союза, 7 орденов Ленина, орден Октябрьской Революции, 3 ордена Красного Знамени, 2 ордена Суворова 1-й степени, орден Кутузова 1-й степени, орден «За службу Родине в Вооруженных Силах СССР» 3-й степени, 16 медалей; Почетную именную шашку с золотым Гербом СССР, 17 иностранных наград (в том числе 7 орденов). </a:t>
            </a:r>
            <a:endParaRPr lang="ru-RU" b="1" i="1" dirty="0">
              <a:solidFill>
                <a:schemeClr val="bg1"/>
              </a:solidFill>
            </a:endParaRPr>
          </a:p>
        </p:txBody>
      </p:sp>
      <p:pic>
        <p:nvPicPr>
          <p:cNvPr id="5" name="Содержимое 4" descr="1290492505_rrrisrrsr-r.-r..jpg"/>
          <p:cNvPicPr>
            <a:picLocks noGrp="1" noChangeAspect="1"/>
          </p:cNvPicPr>
          <p:nvPr>
            <p:ph sz="half" idx="1"/>
          </p:nvPr>
        </p:nvPicPr>
        <p:blipFill>
          <a:blip r:embed="rId2" cstate="print"/>
          <a:stretch>
            <a:fillRect/>
          </a:stretch>
        </p:blipFill>
        <p:spPr>
          <a:xfrm>
            <a:off x="5004048" y="0"/>
            <a:ext cx="4010747" cy="6858000"/>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2000"/>
                                        <p:tgtEl>
                                          <p:spTgt spid="3">
                                            <p:txEl>
                                              <p:pRg st="1" end="1"/>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16632"/>
            <a:ext cx="8435280" cy="635670"/>
          </a:xfrm>
        </p:spPr>
        <p:txBody>
          <a:bodyPr>
            <a:normAutofit fontScale="90000"/>
          </a:bodyPr>
          <a:lstStyle/>
          <a:p>
            <a:r>
              <a:rPr lang="ru-RU" sz="2400" b="1" dirty="0" smtClean="0">
                <a:solidFill>
                  <a:schemeClr val="bg1"/>
                </a:solidFill>
              </a:rPr>
              <a:t>Говоров Леонид Александрович(1897-1955)</a:t>
            </a:r>
            <a:br>
              <a:rPr lang="ru-RU" sz="2400" b="1" dirty="0" smtClean="0">
                <a:solidFill>
                  <a:schemeClr val="bg1"/>
                </a:solidFill>
              </a:rPr>
            </a:br>
            <a:endParaRPr lang="ru-RU" dirty="0"/>
          </a:p>
        </p:txBody>
      </p:sp>
      <p:sp>
        <p:nvSpPr>
          <p:cNvPr id="3" name="Текст 2"/>
          <p:cNvSpPr>
            <a:spLocks noGrp="1"/>
          </p:cNvSpPr>
          <p:nvPr>
            <p:ph type="body" idx="2"/>
          </p:nvPr>
        </p:nvSpPr>
        <p:spPr>
          <a:xfrm>
            <a:off x="0" y="476672"/>
            <a:ext cx="5364088" cy="6381328"/>
          </a:xfrm>
        </p:spPr>
        <p:txBody>
          <a:bodyPr>
            <a:normAutofit/>
          </a:bodyPr>
          <a:lstStyle/>
          <a:p>
            <a:r>
              <a:rPr lang="ru-RU" sz="1600" b="1" i="1" dirty="0" smtClean="0">
                <a:solidFill>
                  <a:schemeClr val="bg1"/>
                </a:solidFill>
              </a:rPr>
              <a:t>Говоров Леонид Александрович родился 22 февраля 1897 г. в селе </a:t>
            </a:r>
            <a:r>
              <a:rPr lang="ru-RU" sz="1600" b="1" i="1" dirty="0" err="1" smtClean="0">
                <a:solidFill>
                  <a:schemeClr val="bg1"/>
                </a:solidFill>
              </a:rPr>
              <a:t>Бутырки</a:t>
            </a:r>
            <a:r>
              <a:rPr lang="ru-RU" sz="1600" b="1" i="1" dirty="0" smtClean="0">
                <a:solidFill>
                  <a:schemeClr val="bg1"/>
                </a:solidFill>
              </a:rPr>
              <a:t> Вятской губернии. Его отец, как и множество других бедняков, надолго покидал родные края в поисках заработка. Ему пришлось и бурлачить, и поплавал матросом на пароходах компании купцов Стахеевых, а в зрелые годы, освоив грамоту, работать письмоводителем реального училища в городе Елабуге (ныне – районный центр Республики Татарстан). В семье Леонид был старшим из четырёх сыновей. Отец старался дать образование своим детям. После окончания начальной сельской школы Леонид Говоров поступил в </a:t>
            </a:r>
            <a:r>
              <a:rPr lang="ru-RU" sz="1600" b="1" i="1" dirty="0" err="1" smtClean="0">
                <a:solidFill>
                  <a:schemeClr val="bg1"/>
                </a:solidFill>
              </a:rPr>
              <a:t>Елабужское</a:t>
            </a:r>
            <a:r>
              <a:rPr lang="ru-RU" sz="1600" b="1" i="1" dirty="0" smtClean="0">
                <a:solidFill>
                  <a:schemeClr val="bg1"/>
                </a:solidFill>
              </a:rPr>
              <a:t> реальное училище. Но за обучение надо было платить, и 14-летний подросток стал репетитором у тех, кто плохо учился. В 1916 г. Леонид блестяще окончил реальное училище и поступил на кораблестроительное отделение Петроградского политехнического института. Учиться в институте ему пришлось недолго, уже в декабре 1916 г. Говоров был мобилизован в армию и направлен в </a:t>
            </a:r>
            <a:r>
              <a:rPr lang="ru-RU" sz="1600" b="1" i="1" dirty="0" err="1" smtClean="0">
                <a:solidFill>
                  <a:schemeClr val="bg1"/>
                </a:solidFill>
              </a:rPr>
              <a:t>Константиновское</a:t>
            </a:r>
            <a:r>
              <a:rPr lang="ru-RU" sz="1600" b="1" i="1" dirty="0" smtClean="0">
                <a:solidFill>
                  <a:schemeClr val="bg1"/>
                </a:solidFill>
              </a:rPr>
              <a:t> артиллерийское училище. Жуков Г.К. в аттестации на командующего 5-й армией Говорова Л.А. написал: "Можайскую и </a:t>
            </a:r>
            <a:r>
              <a:rPr lang="ru-RU" sz="1600" b="1" i="1" dirty="0" err="1" smtClean="0">
                <a:solidFill>
                  <a:schemeClr val="bg1"/>
                </a:solidFill>
              </a:rPr>
              <a:t>Звенигородскую</a:t>
            </a:r>
            <a:r>
              <a:rPr lang="ru-RU" sz="1600" b="1" i="1" dirty="0" smtClean="0">
                <a:solidFill>
                  <a:schemeClr val="bg1"/>
                </a:solidFill>
              </a:rPr>
              <a:t> операции провёл успешно. Хорошо ведёт наступательные операции по разгрому </a:t>
            </a:r>
            <a:r>
              <a:rPr lang="ru-RU" sz="1600" b="1" i="1" dirty="0" err="1" smtClean="0">
                <a:solidFill>
                  <a:schemeClr val="bg1"/>
                </a:solidFill>
              </a:rPr>
              <a:t>Можайско-Гжатской</a:t>
            </a:r>
            <a:r>
              <a:rPr lang="ru-RU" sz="1600" b="1" i="1" dirty="0" smtClean="0">
                <a:solidFill>
                  <a:schemeClr val="bg1"/>
                </a:solidFill>
              </a:rPr>
              <a:t> группировки противника". </a:t>
            </a:r>
            <a:endParaRPr lang="ru-RU" sz="1600" b="1" i="1" dirty="0">
              <a:solidFill>
                <a:schemeClr val="bg1"/>
              </a:solidFill>
            </a:endParaRPr>
          </a:p>
        </p:txBody>
      </p:sp>
      <p:pic>
        <p:nvPicPr>
          <p:cNvPr id="5" name="Содержимое 4" descr="image.php.jpeg"/>
          <p:cNvPicPr>
            <a:picLocks noGrp="1" noChangeAspect="1"/>
          </p:cNvPicPr>
          <p:nvPr>
            <p:ph sz="half" idx="1"/>
          </p:nvPr>
        </p:nvPicPr>
        <p:blipFill>
          <a:blip r:embed="rId2" cstate="print"/>
          <a:stretch>
            <a:fillRect/>
          </a:stretch>
        </p:blipFill>
        <p:spPr>
          <a:xfrm>
            <a:off x="5436096" y="1052736"/>
            <a:ext cx="3431274" cy="4713288"/>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wipe(down)">
                                      <p:cBhvr>
                                        <p:cTn id="18"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2"/>
          </p:nvPr>
        </p:nvSpPr>
        <p:spPr>
          <a:xfrm>
            <a:off x="0" y="0"/>
            <a:ext cx="4932040" cy="6858000"/>
          </a:xfrm>
        </p:spPr>
        <p:txBody>
          <a:bodyPr>
            <a:normAutofit/>
          </a:bodyPr>
          <a:lstStyle/>
          <a:p>
            <a:r>
              <a:rPr lang="ru-RU" b="1" i="1" dirty="0" smtClean="0">
                <a:solidFill>
                  <a:schemeClr val="bg1"/>
                </a:solidFill>
              </a:rPr>
              <a:t>В июле 1941 г. – начальника артиллерии Западного направления, затем Резервного фронта, зам. командующего войсками Можайской линии обороны. В октябре 1941 г. – начальник артиллерии Западного фронта. Под Москвой командовал 5-й армией. В апреле 1942 г. командующий группой войск Ленинградского фронта. С июля 1942 г. – командующий Ленинградским фронтом. С октября 1944 г. одновременно координировал действия Ленинградского, 2-го и 3-го Прибалтийских фронтов. С февраля 1945 г. – командующий 2-м Прибалтийским и Ленинградским фронтами. После упразднения управления 2-го Прибалтийского фронта, командовал общим фронтом – Ленинградским. </a:t>
            </a:r>
          </a:p>
          <a:p>
            <a:r>
              <a:rPr lang="ru-RU" b="1" i="1" dirty="0" smtClean="0">
                <a:solidFill>
                  <a:schemeClr val="bg1"/>
                </a:solidFill>
              </a:rPr>
              <a:t>Боевые операции: В 1941 г. успешно провёл Можайскую, </a:t>
            </a:r>
            <a:r>
              <a:rPr lang="ru-RU" b="1" i="1" dirty="0" err="1" smtClean="0">
                <a:solidFill>
                  <a:schemeClr val="bg1"/>
                </a:solidFill>
              </a:rPr>
              <a:t>Звенигородскую</a:t>
            </a:r>
            <a:r>
              <a:rPr lang="ru-RU" b="1" i="1" dirty="0" smtClean="0">
                <a:solidFill>
                  <a:schemeClr val="bg1"/>
                </a:solidFill>
              </a:rPr>
              <a:t> оборонительные операции, операции по освобождению Бородино. 670 из 900 блокадных дней руководил обороной Ленинграда. В январе 1943 г. руководил операциями по прорыву блокады Ленинграда (совместно с войсками </a:t>
            </a:r>
            <a:r>
              <a:rPr lang="ru-RU" b="1" i="1" dirty="0" err="1" smtClean="0">
                <a:solidFill>
                  <a:schemeClr val="bg1"/>
                </a:solidFill>
              </a:rPr>
              <a:t>Волховского</a:t>
            </a:r>
            <a:r>
              <a:rPr lang="ru-RU" b="1" i="1" dirty="0" smtClean="0">
                <a:solidFill>
                  <a:schemeClr val="bg1"/>
                </a:solidFill>
              </a:rPr>
              <a:t> фронта), в 1944 г. по снятию блокады. В 1944 г провёл </a:t>
            </a:r>
            <a:r>
              <a:rPr lang="ru-RU" b="1" i="1" dirty="0" err="1" smtClean="0">
                <a:solidFill>
                  <a:schemeClr val="bg1"/>
                </a:solidFill>
              </a:rPr>
              <a:t>Красносельско-Ропшинскую</a:t>
            </a:r>
            <a:r>
              <a:rPr lang="ru-RU" b="1" i="1" dirty="0" smtClean="0">
                <a:solidFill>
                  <a:schemeClr val="bg1"/>
                </a:solidFill>
              </a:rPr>
              <a:t>, </a:t>
            </a:r>
            <a:r>
              <a:rPr lang="ru-RU" b="1" i="1" dirty="0" err="1" smtClean="0">
                <a:solidFill>
                  <a:schemeClr val="bg1"/>
                </a:solidFill>
              </a:rPr>
              <a:t>Мгинскую</a:t>
            </a:r>
            <a:r>
              <a:rPr lang="ru-RU" b="1" i="1" dirty="0" smtClean="0">
                <a:solidFill>
                  <a:schemeClr val="bg1"/>
                </a:solidFill>
              </a:rPr>
              <a:t>, </a:t>
            </a:r>
            <a:r>
              <a:rPr lang="ru-RU" b="1" i="1" dirty="0" err="1" smtClean="0">
                <a:solidFill>
                  <a:schemeClr val="bg1"/>
                </a:solidFill>
              </a:rPr>
              <a:t>Новгородско-Лужскую</a:t>
            </a:r>
            <a:r>
              <a:rPr lang="ru-RU" b="1" i="1" dirty="0" smtClean="0">
                <a:solidFill>
                  <a:schemeClr val="bg1"/>
                </a:solidFill>
              </a:rPr>
              <a:t>, Выборгскую, Таллиннскую, </a:t>
            </a:r>
            <a:r>
              <a:rPr lang="ru-RU" b="1" i="1" dirty="0" err="1" smtClean="0">
                <a:solidFill>
                  <a:schemeClr val="bg1"/>
                </a:solidFill>
              </a:rPr>
              <a:t>Моонзундскую</a:t>
            </a:r>
            <a:r>
              <a:rPr lang="ru-RU" b="1" i="1" dirty="0" smtClean="0">
                <a:solidFill>
                  <a:schemeClr val="bg1"/>
                </a:solidFill>
              </a:rPr>
              <a:t> наступательные операции. Руководил окружением Курляндской группировки немцев и 8 мая 1945 г. принял её капитуляцию. </a:t>
            </a:r>
          </a:p>
          <a:p>
            <a:r>
              <a:rPr lang="ru-RU" b="1" i="1" dirty="0" err="1" smtClean="0">
                <a:solidFill>
                  <a:schemeClr val="bg1"/>
                </a:solidFill>
              </a:rPr>
              <a:t>Награды:Награждён</a:t>
            </a:r>
            <a:r>
              <a:rPr lang="ru-RU" b="1" i="1" dirty="0" smtClean="0">
                <a:solidFill>
                  <a:schemeClr val="bg1"/>
                </a:solidFill>
              </a:rPr>
              <a:t> 5 орденами Ленина, 3 орденами Красного Знамени, 2 орденами Суворова 1-й степени, орденами Кутузова 1-й степени, Красной Звезды, медалями и иностранными орденами. В 1945 г. присвоено звание Героя Советского Союза и награжден орденом «Победа». В 1944 г. присвоено звание Маршала Советского Союза. </a:t>
            </a:r>
            <a:endParaRPr lang="ru-RU" b="1" i="1" dirty="0">
              <a:solidFill>
                <a:schemeClr val="bg1"/>
              </a:solidFill>
            </a:endParaRPr>
          </a:p>
        </p:txBody>
      </p:sp>
      <p:pic>
        <p:nvPicPr>
          <p:cNvPr id="5" name="Содержимое 4" descr="pk000079.jpg"/>
          <p:cNvPicPr>
            <a:picLocks noGrp="1" noChangeAspect="1"/>
          </p:cNvPicPr>
          <p:nvPr>
            <p:ph sz="half" idx="1"/>
          </p:nvPr>
        </p:nvPicPr>
        <p:blipFill>
          <a:blip r:embed="rId2" cstate="print"/>
          <a:stretch>
            <a:fillRect/>
          </a:stretch>
        </p:blipFill>
        <p:spPr>
          <a:xfrm>
            <a:off x="4967971" y="0"/>
            <a:ext cx="4176029" cy="6858000"/>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2000"/>
                                        <p:tgtEl>
                                          <p:spTgt spid="3">
                                            <p:txEl>
                                              <p:pRg st="1" end="1"/>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16632"/>
            <a:ext cx="8363272" cy="779686"/>
          </a:xfrm>
        </p:spPr>
        <p:txBody>
          <a:bodyPr>
            <a:normAutofit fontScale="90000"/>
          </a:bodyPr>
          <a:lstStyle/>
          <a:p>
            <a:r>
              <a:rPr lang="ru-RU" sz="2400" b="1" dirty="0" smtClean="0">
                <a:solidFill>
                  <a:schemeClr val="bg1"/>
                </a:solidFill>
              </a:rPr>
              <a:t>           Мерецков Кирилл </a:t>
            </a:r>
            <a:r>
              <a:rPr lang="ru-RU" sz="2400" b="1" dirty="0" err="1" smtClean="0">
                <a:solidFill>
                  <a:schemeClr val="bg1"/>
                </a:solidFill>
              </a:rPr>
              <a:t>Афонасьевич</a:t>
            </a:r>
            <a:r>
              <a:rPr lang="ru-RU" sz="2400" b="1" dirty="0" smtClean="0">
                <a:solidFill>
                  <a:schemeClr val="bg1"/>
                </a:solidFill>
              </a:rPr>
              <a:t> (1897-1968)</a:t>
            </a:r>
            <a:br>
              <a:rPr lang="ru-RU" sz="2400" b="1" dirty="0" smtClean="0">
                <a:solidFill>
                  <a:schemeClr val="bg1"/>
                </a:solidFill>
              </a:rPr>
            </a:br>
            <a:endParaRPr lang="ru-RU" dirty="0"/>
          </a:p>
        </p:txBody>
      </p:sp>
      <p:sp>
        <p:nvSpPr>
          <p:cNvPr id="3" name="Текст 2"/>
          <p:cNvSpPr>
            <a:spLocks noGrp="1"/>
          </p:cNvSpPr>
          <p:nvPr>
            <p:ph type="body" idx="2"/>
          </p:nvPr>
        </p:nvSpPr>
        <p:spPr>
          <a:xfrm>
            <a:off x="0" y="764704"/>
            <a:ext cx="5004048" cy="6093296"/>
          </a:xfrm>
        </p:spPr>
        <p:txBody>
          <a:bodyPr/>
          <a:lstStyle/>
          <a:p>
            <a:r>
              <a:rPr lang="ru-RU" b="1" i="1" dirty="0" smtClean="0">
                <a:solidFill>
                  <a:schemeClr val="bg1"/>
                </a:solidFill>
              </a:rPr>
              <a:t>Мерецков Кирилл Афанасьевич родился 7 июня 1897 г. в деревне </a:t>
            </a:r>
            <a:r>
              <a:rPr lang="ru-RU" b="1" i="1" dirty="0" err="1" smtClean="0">
                <a:solidFill>
                  <a:schemeClr val="bg1"/>
                </a:solidFill>
              </a:rPr>
              <a:t>Назарьево</a:t>
            </a:r>
            <a:r>
              <a:rPr lang="ru-RU" b="1" i="1" dirty="0" smtClean="0">
                <a:solidFill>
                  <a:schemeClr val="bg1"/>
                </a:solidFill>
              </a:rPr>
              <a:t> Московской губернии в семье малоимущего крестьянина. Окончил 4 класса земской начальной школы. С девяти лет помогал отцу во всех сельскохозяйственных работах. С пятнадцати лет Кирилл работал слесарем в мастерских, на заводах и фабриках Москвы. Одновременно он продолжал учиться в вечерних и воскресных классах для рабочих. Книги и театр помогли Кириллу расширить кругозор. В Москве он вступил на путь революционной борьбы, участвовал в забастовках, начал выполнять поручения большевиков-подпольщиков. В 1916 г. во время Первой мировой войны он был призван в армию и принимал участие в боевых действиях на различных фронтах. 1 мая 1917 г. Кирилл Мерецков вступил в партию большевиков и стал одним из организаторов </a:t>
            </a:r>
            <a:r>
              <a:rPr lang="ru-RU" b="1" i="1" dirty="0" err="1" smtClean="0">
                <a:solidFill>
                  <a:schemeClr val="bg1"/>
                </a:solidFill>
              </a:rPr>
              <a:t>Судогодского</a:t>
            </a:r>
            <a:r>
              <a:rPr lang="ru-RU" b="1" i="1" dirty="0" smtClean="0">
                <a:solidFill>
                  <a:schemeClr val="bg1"/>
                </a:solidFill>
              </a:rPr>
              <a:t> уездного комитета РСДРП, в мае он был избран секретарем комитета, а в июле стал начальником штаба уездной Красной гвардии. Затем он был назначен уездным военкомом и принимал активное участие в создании первых отрядов Красной Армии, участвовал в подавлении кулацких выступлений, ликвидации белогвардейского мятежа в Муроме. В аттестационной характеристике на Мерецкова К.А. 1922 г. написано: "Пользуется авторитетом среди начальствующего состава и красноармейцев. Дисциплинированный и усидчивый. Имеет боевой опыт гражданской войны, умело применяет его в практической работе". </a:t>
            </a:r>
            <a:endParaRPr lang="ru-RU" b="1" i="1" dirty="0">
              <a:solidFill>
                <a:schemeClr val="bg1"/>
              </a:solidFill>
            </a:endParaRPr>
          </a:p>
        </p:txBody>
      </p:sp>
      <p:pic>
        <p:nvPicPr>
          <p:cNvPr id="5" name="Содержимое 4" descr="КОМБРИГ.jpg"/>
          <p:cNvPicPr>
            <a:picLocks noGrp="1" noChangeAspect="1"/>
          </p:cNvPicPr>
          <p:nvPr>
            <p:ph sz="half" idx="1"/>
          </p:nvPr>
        </p:nvPicPr>
        <p:blipFill>
          <a:blip r:embed="rId2" cstate="print"/>
          <a:stretch>
            <a:fillRect/>
          </a:stretch>
        </p:blipFill>
        <p:spPr>
          <a:xfrm>
            <a:off x="5004048" y="764704"/>
            <a:ext cx="3910698" cy="5689682"/>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2"/>
          </p:nvPr>
        </p:nvSpPr>
        <p:spPr>
          <a:xfrm>
            <a:off x="0" y="0"/>
            <a:ext cx="4427984" cy="6858000"/>
          </a:xfrm>
        </p:spPr>
        <p:txBody>
          <a:bodyPr/>
          <a:lstStyle/>
          <a:p>
            <a:r>
              <a:rPr lang="ru-RU" b="1" i="1" dirty="0" smtClean="0">
                <a:solidFill>
                  <a:schemeClr val="bg1"/>
                </a:solidFill>
              </a:rPr>
              <a:t>С января 1941 г. – заместитель наркома обороны СССР. В августе – сентябре 1941 г. – представитель Ставки Северо-Западном и Карельском фронтах. С сентября 1941 г. командовал 7-й отд. армией, с ноября 1941 г. – 4-й армией. В мае – июне 1942 г. командовал 33-й армией. С декабря 1941 г. по февраль 1944 г. командовал войсками </a:t>
            </a:r>
            <a:r>
              <a:rPr lang="ru-RU" b="1" i="1" dirty="0" err="1" smtClean="0">
                <a:solidFill>
                  <a:schemeClr val="bg1"/>
                </a:solidFill>
              </a:rPr>
              <a:t>Волховского</a:t>
            </a:r>
            <a:r>
              <a:rPr lang="ru-RU" b="1" i="1" dirty="0" smtClean="0">
                <a:solidFill>
                  <a:schemeClr val="bg1"/>
                </a:solidFill>
              </a:rPr>
              <a:t>, в феврале – ноябре 1944 г. – Карельского фронтов, с апреля 1945 г. – Приморской группой войск. В августе 1945 г. – командующий войсками 1-го Дальневосточного фронта, участвовавшего в разгроме японских войск в Маньчжурии и Северной Корее. </a:t>
            </a:r>
          </a:p>
          <a:p>
            <a:r>
              <a:rPr lang="ru-RU" b="1" i="1" dirty="0" smtClean="0">
                <a:solidFill>
                  <a:schemeClr val="bg1"/>
                </a:solidFill>
              </a:rPr>
              <a:t>Боевые операции: В 1941 г. – разгром немцев под Тихвином. В 1942 г во взаимодействии с Ленинградским фронтом осуществили </a:t>
            </a:r>
            <a:r>
              <a:rPr lang="ru-RU" b="1" i="1" dirty="0" err="1" smtClean="0">
                <a:solidFill>
                  <a:schemeClr val="bg1"/>
                </a:solidFill>
              </a:rPr>
              <a:t>Любанскую</a:t>
            </a:r>
            <a:r>
              <a:rPr lang="ru-RU" b="1" i="1" dirty="0" smtClean="0">
                <a:solidFill>
                  <a:schemeClr val="bg1"/>
                </a:solidFill>
              </a:rPr>
              <a:t> и </a:t>
            </a:r>
            <a:r>
              <a:rPr lang="ru-RU" b="1" i="1" dirty="0" err="1" smtClean="0">
                <a:solidFill>
                  <a:schemeClr val="bg1"/>
                </a:solidFill>
              </a:rPr>
              <a:t>Синявинскую</a:t>
            </a:r>
            <a:r>
              <a:rPr lang="ru-RU" b="1" i="1" dirty="0" smtClean="0">
                <a:solidFill>
                  <a:schemeClr val="bg1"/>
                </a:solidFill>
              </a:rPr>
              <a:t> операции, в январе 1943 г. – прорыв блокады Ленинграда, в 1944 г. – </a:t>
            </a:r>
            <a:r>
              <a:rPr lang="ru-RU" b="1" i="1" dirty="0" err="1" smtClean="0">
                <a:solidFill>
                  <a:schemeClr val="bg1"/>
                </a:solidFill>
              </a:rPr>
              <a:t>Новгородско-Лужскую</a:t>
            </a:r>
            <a:r>
              <a:rPr lang="ru-RU" b="1" i="1" dirty="0" smtClean="0">
                <a:solidFill>
                  <a:schemeClr val="bg1"/>
                </a:solidFill>
              </a:rPr>
              <a:t> операцию. В июне – августе 1944 г. командовал </a:t>
            </a:r>
            <a:r>
              <a:rPr lang="ru-RU" b="1" i="1" dirty="0" err="1" smtClean="0">
                <a:solidFill>
                  <a:schemeClr val="bg1"/>
                </a:solidFill>
              </a:rPr>
              <a:t>Свирско-Петрозаводскую</a:t>
            </a:r>
            <a:r>
              <a:rPr lang="ru-RU" b="1" i="1" dirty="0" smtClean="0">
                <a:solidFill>
                  <a:schemeClr val="bg1"/>
                </a:solidFill>
              </a:rPr>
              <a:t> операцией – освобождена </a:t>
            </a:r>
            <a:r>
              <a:rPr lang="ru-RU" b="1" i="1" dirty="0" err="1" smtClean="0">
                <a:solidFill>
                  <a:schemeClr val="bg1"/>
                </a:solidFill>
              </a:rPr>
              <a:t>Юж</a:t>
            </a:r>
            <a:r>
              <a:rPr lang="ru-RU" b="1" i="1" dirty="0" smtClean="0">
                <a:solidFill>
                  <a:schemeClr val="bg1"/>
                </a:solidFill>
              </a:rPr>
              <a:t>. Карелия, в октябре 1944 г. – </a:t>
            </a:r>
            <a:r>
              <a:rPr lang="ru-RU" b="1" i="1" dirty="0" err="1" smtClean="0">
                <a:solidFill>
                  <a:schemeClr val="bg1"/>
                </a:solidFill>
              </a:rPr>
              <a:t>Петсамо-Киркенесской</a:t>
            </a:r>
            <a:r>
              <a:rPr lang="ru-RU" b="1" i="1" dirty="0" smtClean="0">
                <a:solidFill>
                  <a:schemeClr val="bg1"/>
                </a:solidFill>
              </a:rPr>
              <a:t> – освобождены Заполярье и сев. часть Норвегии. В августе – сентябре 1945 г. – наступательная операция в Вост. Маньчжурии и Сев. Корее. </a:t>
            </a:r>
          </a:p>
          <a:p>
            <a:r>
              <a:rPr lang="ru-RU" b="1" i="1" dirty="0" smtClean="0">
                <a:solidFill>
                  <a:schemeClr val="bg1"/>
                </a:solidFill>
              </a:rPr>
              <a:t>Награды: 7 орденов Ленина, 4 ордена Красного Знамени, 2 ордена Суворова 1 степени, Орден Кутузова 1 степени, Орден Октябрьской Революции, Орден «Победа», иностранные ордена, медали, почетное оружие. Герой Советского Союза (21 марта 1940 г.). В 1944 г. присвоено звание Маршала Советского Союза. </a:t>
            </a:r>
          </a:p>
        </p:txBody>
      </p:sp>
      <p:pic>
        <p:nvPicPr>
          <p:cNvPr id="5" name="Содержимое 4" descr="0d01c1ca1fbft.jpg"/>
          <p:cNvPicPr>
            <a:picLocks noGrp="1" noChangeAspect="1"/>
          </p:cNvPicPr>
          <p:nvPr>
            <p:ph sz="half" idx="1"/>
          </p:nvPr>
        </p:nvPicPr>
        <p:blipFill>
          <a:blip r:embed="rId2" cstate="print"/>
          <a:stretch>
            <a:fillRect/>
          </a:stretch>
        </p:blipFill>
        <p:spPr>
          <a:xfrm>
            <a:off x="4449625" y="188640"/>
            <a:ext cx="4694375" cy="6480279"/>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2000"/>
                                        <p:tgtEl>
                                          <p:spTgt spid="3">
                                            <p:txEl>
                                              <p:pRg st="1" end="1"/>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16632"/>
            <a:ext cx="8075240" cy="707678"/>
          </a:xfrm>
        </p:spPr>
        <p:txBody>
          <a:bodyPr>
            <a:normAutofit fontScale="90000"/>
          </a:bodyPr>
          <a:lstStyle/>
          <a:p>
            <a:r>
              <a:rPr lang="ru-RU" sz="2400" b="1" dirty="0" smtClean="0">
                <a:solidFill>
                  <a:schemeClr val="bg1"/>
                </a:solidFill>
              </a:rPr>
              <a:t>                     </a:t>
            </a:r>
            <a:r>
              <a:rPr lang="ru-RU" sz="2400" b="1" dirty="0" err="1" smtClean="0">
                <a:solidFill>
                  <a:schemeClr val="bg1"/>
                </a:solidFill>
              </a:rPr>
              <a:t>Толбухин</a:t>
            </a:r>
            <a:r>
              <a:rPr lang="ru-RU" sz="2400" b="1" dirty="0" smtClean="0">
                <a:solidFill>
                  <a:schemeClr val="bg1"/>
                </a:solidFill>
              </a:rPr>
              <a:t> Фёдр Иванович (1894-1949)</a:t>
            </a:r>
            <a:br>
              <a:rPr lang="ru-RU" sz="2400" b="1" dirty="0" smtClean="0">
                <a:solidFill>
                  <a:schemeClr val="bg1"/>
                </a:solidFill>
              </a:rPr>
            </a:br>
            <a:endParaRPr lang="ru-RU" dirty="0"/>
          </a:p>
        </p:txBody>
      </p:sp>
      <p:sp>
        <p:nvSpPr>
          <p:cNvPr id="3" name="Текст 2"/>
          <p:cNvSpPr>
            <a:spLocks noGrp="1"/>
          </p:cNvSpPr>
          <p:nvPr>
            <p:ph type="body" idx="2"/>
          </p:nvPr>
        </p:nvSpPr>
        <p:spPr>
          <a:xfrm>
            <a:off x="0" y="620688"/>
            <a:ext cx="4860032" cy="6237312"/>
          </a:xfrm>
        </p:spPr>
        <p:txBody>
          <a:bodyPr>
            <a:noAutofit/>
          </a:bodyPr>
          <a:lstStyle/>
          <a:p>
            <a:r>
              <a:rPr lang="ru-RU" b="1" i="1" dirty="0" err="1" smtClean="0">
                <a:solidFill>
                  <a:schemeClr val="bg1"/>
                </a:solidFill>
              </a:rPr>
              <a:t>Толбухин</a:t>
            </a:r>
            <a:r>
              <a:rPr lang="ru-RU" b="1" i="1" dirty="0" smtClean="0">
                <a:solidFill>
                  <a:schemeClr val="bg1"/>
                </a:solidFill>
              </a:rPr>
              <a:t> Федор Иванович родился 16 июня 1894 г. в деревне </a:t>
            </a:r>
            <a:r>
              <a:rPr lang="ru-RU" b="1" i="1" dirty="0" err="1" smtClean="0">
                <a:solidFill>
                  <a:schemeClr val="bg1"/>
                </a:solidFill>
              </a:rPr>
              <a:t>Андроники</a:t>
            </a:r>
            <a:r>
              <a:rPr lang="ru-RU" b="1" i="1" dirty="0" smtClean="0">
                <a:solidFill>
                  <a:schemeClr val="bg1"/>
                </a:solidFill>
              </a:rPr>
              <a:t> Даниловского уезда Ярославской губернии, в многодетной крестьянской семье. Окончил церковно-приходскую школу, потом учился в земском училище в соседнем селе </a:t>
            </a:r>
            <a:r>
              <a:rPr lang="ru-RU" b="1" i="1" dirty="0" err="1" smtClean="0">
                <a:solidFill>
                  <a:schemeClr val="bg1"/>
                </a:solidFill>
              </a:rPr>
              <a:t>Давыдково</a:t>
            </a:r>
            <a:r>
              <a:rPr lang="ru-RU" b="1" i="1" dirty="0" smtClean="0">
                <a:solidFill>
                  <a:schemeClr val="bg1"/>
                </a:solidFill>
              </a:rPr>
              <a:t> (ныне </a:t>
            </a:r>
            <a:r>
              <a:rPr lang="ru-RU" b="1" i="1" dirty="0" err="1" smtClean="0">
                <a:solidFill>
                  <a:schemeClr val="bg1"/>
                </a:solidFill>
              </a:rPr>
              <a:t>Толбухино</a:t>
            </a:r>
            <a:r>
              <a:rPr lang="ru-RU" b="1" i="1" dirty="0" smtClean="0">
                <a:solidFill>
                  <a:schemeClr val="bg1"/>
                </a:solidFill>
              </a:rPr>
              <a:t>), которое окончил в 1907 г. После смерти отца, Фёдор переехал в Петербург к старшему брату, где поступил в торговую школу, которую окончил в 1910 г. Фёдор очень хотел учиться и продолжил своё образование в Петербургском коммерческом училище, но приходилось одновременно и работать. Он поступил работать бухгалтером в </a:t>
            </a:r>
            <a:r>
              <a:rPr lang="ru-RU" b="1" i="1" dirty="0" err="1" smtClean="0">
                <a:solidFill>
                  <a:schemeClr val="bg1"/>
                </a:solidFill>
              </a:rPr>
              <a:t>Мариинское</a:t>
            </a:r>
            <a:r>
              <a:rPr lang="ru-RU" b="1" i="1" dirty="0" smtClean="0">
                <a:solidFill>
                  <a:schemeClr val="bg1"/>
                </a:solidFill>
              </a:rPr>
              <a:t> товарищество «</a:t>
            </a:r>
            <a:r>
              <a:rPr lang="ru-RU" b="1" i="1" dirty="0" err="1" smtClean="0">
                <a:solidFill>
                  <a:schemeClr val="bg1"/>
                </a:solidFill>
              </a:rPr>
              <a:t>Колчакова</a:t>
            </a:r>
            <a:r>
              <a:rPr lang="ru-RU" b="1" i="1" dirty="0" smtClean="0">
                <a:solidFill>
                  <a:schemeClr val="bg1"/>
                </a:solidFill>
              </a:rPr>
              <a:t> и К». В 1912 г. Фёдор </a:t>
            </a:r>
            <a:r>
              <a:rPr lang="ru-RU" b="1" i="1" dirty="0" err="1" smtClean="0">
                <a:solidFill>
                  <a:schemeClr val="bg1"/>
                </a:solidFill>
              </a:rPr>
              <a:t>Толбухин</a:t>
            </a:r>
            <a:r>
              <a:rPr lang="ru-RU" b="1" i="1" dirty="0" smtClean="0">
                <a:solidFill>
                  <a:schemeClr val="bg1"/>
                </a:solidFill>
              </a:rPr>
              <a:t> сдал экстерном экзамены за курс Коммерческого училища. Однако коммерция мало интересовала будущего маршала. Начавшаяся Первая мировая война резко изменила его жизнь. В 1938 г. в его аттестации было записано: "Любит и знает штабную работу. Обладает достаточными навыками в организации и методике оперативно-тактической подготовки. Решения настойчиво проводит в жизнь. В дальнейшей работе т. </a:t>
            </a:r>
            <a:r>
              <a:rPr lang="ru-RU" b="1" i="1" dirty="0" err="1" smtClean="0">
                <a:solidFill>
                  <a:schemeClr val="bg1"/>
                </a:solidFill>
              </a:rPr>
              <a:t>Толбухину</a:t>
            </a:r>
            <a:r>
              <a:rPr lang="ru-RU" b="1" i="1" dirty="0" smtClean="0">
                <a:solidFill>
                  <a:schemeClr val="bg1"/>
                </a:solidFill>
              </a:rPr>
              <a:t> необходимо обратить внимание на усиление контроля в работе и проявлении большей инициативы". </a:t>
            </a:r>
            <a:endParaRPr lang="ru-RU" b="1" i="1" dirty="0">
              <a:solidFill>
                <a:schemeClr val="bg1"/>
              </a:solidFill>
            </a:endParaRPr>
          </a:p>
        </p:txBody>
      </p:sp>
      <p:pic>
        <p:nvPicPr>
          <p:cNvPr id="5" name="Содержимое 4" descr="6.htm7.jpg"/>
          <p:cNvPicPr>
            <a:picLocks noGrp="1" noChangeAspect="1"/>
          </p:cNvPicPr>
          <p:nvPr>
            <p:ph sz="half" idx="1"/>
          </p:nvPr>
        </p:nvPicPr>
        <p:blipFill>
          <a:blip r:embed="rId2" cstate="print"/>
          <a:stretch>
            <a:fillRect/>
          </a:stretch>
        </p:blipFill>
        <p:spPr>
          <a:xfrm>
            <a:off x="4860032" y="980728"/>
            <a:ext cx="3992761" cy="4956531"/>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2"/>
          </p:nvPr>
        </p:nvSpPr>
        <p:spPr>
          <a:xfrm>
            <a:off x="0" y="0"/>
            <a:ext cx="4355976" cy="6858000"/>
          </a:xfrm>
        </p:spPr>
        <p:txBody>
          <a:bodyPr>
            <a:normAutofit lnSpcReduction="10000"/>
          </a:bodyPr>
          <a:lstStyle/>
          <a:p>
            <a:r>
              <a:rPr lang="ru-RU" b="1" i="1" dirty="0" smtClean="0">
                <a:solidFill>
                  <a:schemeClr val="bg1"/>
                </a:solidFill>
              </a:rPr>
              <a:t>Август – декабрь 1941 г. – начальник штаба Закавказского, декабрь 1941 г. – январь 1942 г. – Кавказского, январь – март 1942 г. – Крымского фронтов. Май – июль 1942 г. – заместитель командующего войсками Сталинградского военного округа. Июль 1942 г. – февраль 1943 г. – командующий войсками 57-й армии на Сталинградском фронте, февраля 1943 г. – март 1943 г. – командующий 68-й армий на Северо-Западном фронте. С марта 1943 г. – командующий Южным (с октября 1943 г. 4-м Украинским), с мая 1944 г. по июнь 1945 г. – 3-м Украинским фронтами. </a:t>
            </a:r>
          </a:p>
          <a:p>
            <a:r>
              <a:rPr lang="ru-RU" b="1" i="1" dirty="0" smtClean="0">
                <a:solidFill>
                  <a:schemeClr val="bg1"/>
                </a:solidFill>
              </a:rPr>
              <a:t>Боевые операции: Готовил план </a:t>
            </a:r>
            <a:r>
              <a:rPr lang="ru-RU" b="1" i="1" dirty="0" err="1" smtClean="0">
                <a:solidFill>
                  <a:schemeClr val="bg1"/>
                </a:solidFill>
              </a:rPr>
              <a:t>Керченско-Феодосийской</a:t>
            </a:r>
            <a:r>
              <a:rPr lang="ru-RU" b="1" i="1" dirty="0" smtClean="0">
                <a:solidFill>
                  <a:schemeClr val="bg1"/>
                </a:solidFill>
              </a:rPr>
              <a:t> десантной операции. Войска </a:t>
            </a:r>
            <a:r>
              <a:rPr lang="ru-RU" b="1" i="1" dirty="0" err="1" smtClean="0">
                <a:solidFill>
                  <a:schemeClr val="bg1"/>
                </a:solidFill>
              </a:rPr>
              <a:t>Толбухина</a:t>
            </a:r>
            <a:r>
              <a:rPr lang="ru-RU" b="1" i="1" dirty="0" smtClean="0">
                <a:solidFill>
                  <a:schemeClr val="bg1"/>
                </a:solidFill>
              </a:rPr>
              <a:t> участвовали : июль – август в 1943 г. </a:t>
            </a:r>
            <a:r>
              <a:rPr lang="ru-RU" b="1" i="1" dirty="0" err="1" smtClean="0">
                <a:solidFill>
                  <a:schemeClr val="bg1"/>
                </a:solidFill>
              </a:rPr>
              <a:t>Миусской</a:t>
            </a:r>
            <a:r>
              <a:rPr lang="ru-RU" b="1" i="1" dirty="0" smtClean="0">
                <a:solidFill>
                  <a:schemeClr val="bg1"/>
                </a:solidFill>
              </a:rPr>
              <a:t> операции, август – сентябрь 1943 г. в и, сентябрь – ноябрь 1943 г. в Мелитопольской операции, апрель – май 1944 г. в Крымской операции, август 1944 г. в Ясско-Кишинёвской операции, сентябрь 1944 г. в Румынской операции, октябрь 1944 г. в Белградской операции, октябрь 1944 г. – февраль 1945 г. в Будапештской операции, март 1945 г. в </a:t>
            </a:r>
            <a:r>
              <a:rPr lang="ru-RU" b="1" i="1" dirty="0" err="1" smtClean="0">
                <a:solidFill>
                  <a:schemeClr val="bg1"/>
                </a:solidFill>
              </a:rPr>
              <a:t>Балатонской</a:t>
            </a:r>
            <a:r>
              <a:rPr lang="ru-RU" b="1" i="1" dirty="0" smtClean="0">
                <a:solidFill>
                  <a:schemeClr val="bg1"/>
                </a:solidFill>
              </a:rPr>
              <a:t> операции, март – апрель 1945 г. в Венской операции. </a:t>
            </a:r>
          </a:p>
          <a:p>
            <a:r>
              <a:rPr lang="ru-RU" b="1" i="1" dirty="0" smtClean="0">
                <a:solidFill>
                  <a:schemeClr val="bg1"/>
                </a:solidFill>
              </a:rPr>
              <a:t>Награды: Награжден 2 орденами Ленина, орденом "Победа", 3 орденами Красного Знамени, 2 орденами Суворова 1-й степени, орденом Кутузова 1-й степени, орденом Красной Звезды и медалями, а также иностранными орденами и медалями. С сентября 1944 г. – Маршал Советского Союза. Звание Герой Советского Союза присвоено в 1965 г., посмертно. </a:t>
            </a:r>
            <a:endParaRPr lang="ru-RU" b="1" i="1" dirty="0">
              <a:solidFill>
                <a:schemeClr val="bg1"/>
              </a:solidFill>
            </a:endParaRPr>
          </a:p>
        </p:txBody>
      </p:sp>
      <p:pic>
        <p:nvPicPr>
          <p:cNvPr id="5" name="Содержимое 4" descr="1234266610.jpg"/>
          <p:cNvPicPr>
            <a:picLocks noGrp="1" noChangeAspect="1"/>
          </p:cNvPicPr>
          <p:nvPr>
            <p:ph sz="half" idx="1"/>
          </p:nvPr>
        </p:nvPicPr>
        <p:blipFill>
          <a:blip r:embed="rId2" cstate="print"/>
          <a:stretch>
            <a:fillRect/>
          </a:stretch>
        </p:blipFill>
        <p:spPr>
          <a:xfrm>
            <a:off x="4344543" y="0"/>
            <a:ext cx="4799457" cy="6858000"/>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2000"/>
                                        <p:tgtEl>
                                          <p:spTgt spid="3">
                                            <p:txEl>
                                              <p:pRg st="1" end="1"/>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188640"/>
            <a:ext cx="8291264" cy="635670"/>
          </a:xfrm>
        </p:spPr>
        <p:txBody>
          <a:bodyPr/>
          <a:lstStyle/>
          <a:p>
            <a:r>
              <a:rPr lang="ru-RU" dirty="0" smtClean="0"/>
              <a:t>        </a:t>
            </a:r>
            <a:r>
              <a:rPr lang="ru-RU" dirty="0" smtClean="0">
                <a:solidFill>
                  <a:schemeClr val="bg1"/>
                </a:solidFill>
              </a:rPr>
              <a:t>Черняховский Иван Данилович (1906-1945)</a:t>
            </a:r>
            <a:endParaRPr lang="ru-RU" dirty="0">
              <a:solidFill>
                <a:schemeClr val="bg1"/>
              </a:solidFill>
            </a:endParaRPr>
          </a:p>
        </p:txBody>
      </p:sp>
      <p:sp>
        <p:nvSpPr>
          <p:cNvPr id="3" name="Текст 2"/>
          <p:cNvSpPr>
            <a:spLocks noGrp="1"/>
          </p:cNvSpPr>
          <p:nvPr>
            <p:ph type="body" idx="2"/>
          </p:nvPr>
        </p:nvSpPr>
        <p:spPr>
          <a:xfrm>
            <a:off x="0" y="980728"/>
            <a:ext cx="5364088" cy="5877272"/>
          </a:xfrm>
        </p:spPr>
        <p:txBody>
          <a:bodyPr>
            <a:normAutofit lnSpcReduction="10000"/>
          </a:bodyPr>
          <a:lstStyle/>
          <a:p>
            <a:r>
              <a:rPr lang="ru-RU" b="1" i="1" dirty="0" smtClean="0">
                <a:solidFill>
                  <a:schemeClr val="bg1"/>
                </a:solidFill>
              </a:rPr>
              <a:t>Черняховский Иван Данилович родился 29 июня 1906 г. в селе Оксанино Уманского уезда Киевской губернии (ныне Черкасская область Украины) в семье железнодорожника. Иван был четвёртым ребёнком, а всего в семье было шестеро детей. Отец служил железнодорожным стрелочником на станции Умань. Иван Черняховский рано лишился родителей, они умерли в 1918 г. от свирепствовавшего в Украине сыпного тифа. Иван вынужден был самостоятельно добывать себе и младшим брату и сестре кусок хлеба: батрачил, пас хозяйский скот, потом был разнорабочим, подмастерьем. Но, несмотря на все трудности, сумел окончить начальную школу и железнодорожное училище. С детства Иван Черняховский любил музыку, научился играть на разных музыкальных инструментах, очень любил гитару и мандолину. В 1920 г. Иван поступил рабочим на железнодорожную станцию Вапнярка, затем работал проводником грузов на участке железной дороги Вапнярка – Одесса. В 1921-1922 гг. в Украине был сильный голод, который подтолкнул Черняховского перебраться в Новороссийск, где он устроился рабочим на 1-й государственный цементный завод «Пролетарий». Здесь Иван освоил сначала специальность станкового бондаря, а затем шофера. В 1922 г., Иван Черняховский вступил в Коммунистический союз молодежи и вскоре стал активистом комсомольской ячейки. Трудясь без устали, он упорно стремился к знаниям, с ранних лет мечтал стать кадровым командиром и настойчиво шёл к поставленной цели. Надо учитывать и тот факт, что служба в армии в то время была не только престижной, но и высокооплачиваемой. </a:t>
            </a:r>
            <a:endParaRPr lang="ru-RU" b="1" i="1" dirty="0">
              <a:solidFill>
                <a:schemeClr val="bg1"/>
              </a:solidFill>
            </a:endParaRPr>
          </a:p>
        </p:txBody>
      </p:sp>
      <p:pic>
        <p:nvPicPr>
          <p:cNvPr id="5" name="Содержимое 4" descr="Chernyahovsky_ID.jpg"/>
          <p:cNvPicPr>
            <a:picLocks noGrp="1" noChangeAspect="1"/>
          </p:cNvPicPr>
          <p:nvPr>
            <p:ph sz="half" idx="1"/>
          </p:nvPr>
        </p:nvPicPr>
        <p:blipFill>
          <a:blip r:embed="rId2" cstate="print"/>
          <a:stretch>
            <a:fillRect/>
          </a:stretch>
        </p:blipFill>
        <p:spPr>
          <a:xfrm>
            <a:off x="5436096" y="1052736"/>
            <a:ext cx="3237433" cy="5240252"/>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2"/>
          </p:nvPr>
        </p:nvSpPr>
        <p:spPr>
          <a:xfrm>
            <a:off x="0" y="0"/>
            <a:ext cx="5004048" cy="6858000"/>
          </a:xfrm>
        </p:spPr>
        <p:txBody>
          <a:bodyPr>
            <a:normAutofit/>
          </a:bodyPr>
          <a:lstStyle/>
          <a:p>
            <a:r>
              <a:rPr lang="ru-RU" sz="1600" b="1" i="1" dirty="0" smtClean="0">
                <a:solidFill>
                  <a:schemeClr val="bg1"/>
                </a:solidFill>
              </a:rPr>
              <a:t>С марта 1941 г. командир 28-й танковой дивизии (в декабре 1941 г. переформирована в 241-ю стрелковую) Прибалтийского Особого военного округа. Июнь – июль 1942 г. – командир 18-го танкового корпуса на Воронежском фронте. Июль 1942 г. – апрель 1944 г. – командующий войсками 60-й армии на Воронежском, Центральном и 1-м Украинском фронтах. С 15 апреля 1944 г. – командующий войсками Западного, а с 24 апреля 1944 г. – 3-го Белорусского фронтов. </a:t>
            </a:r>
          </a:p>
          <a:p>
            <a:r>
              <a:rPr lang="ru-RU" sz="1600" b="1" i="1" dirty="0" smtClean="0">
                <a:solidFill>
                  <a:schemeClr val="bg1"/>
                </a:solidFill>
              </a:rPr>
              <a:t>Боевые операции: В 1941 г. оборонительные бои юго-западнее Шяуляя, на Западной Двине, под </a:t>
            </a:r>
            <a:r>
              <a:rPr lang="ru-RU" sz="1600" b="1" i="1" dirty="0" err="1" smtClean="0">
                <a:solidFill>
                  <a:schemeClr val="bg1"/>
                </a:solidFill>
              </a:rPr>
              <a:t>Сольцами</a:t>
            </a:r>
            <a:r>
              <a:rPr lang="ru-RU" sz="1600" b="1" i="1" dirty="0" smtClean="0">
                <a:solidFill>
                  <a:schemeClr val="bg1"/>
                </a:solidFill>
              </a:rPr>
              <a:t> и Новгородом. Начало 1942 г. – успешные бои на подступах к Воронежу. В 1943 г. – участие в </a:t>
            </a:r>
            <a:r>
              <a:rPr lang="ru-RU" sz="1600" b="1" i="1" dirty="0" err="1" smtClean="0">
                <a:solidFill>
                  <a:schemeClr val="bg1"/>
                </a:solidFill>
              </a:rPr>
              <a:t>Воронежско-Харьковской</a:t>
            </a:r>
            <a:r>
              <a:rPr lang="ru-RU" sz="1600" b="1" i="1" dirty="0" smtClean="0">
                <a:solidFill>
                  <a:schemeClr val="bg1"/>
                </a:solidFill>
              </a:rPr>
              <a:t> операции, Курской битве, форсировании рек Десна и Днепр, в Киевской, </a:t>
            </a:r>
            <a:r>
              <a:rPr lang="ru-RU" sz="1600" b="1" i="1" dirty="0" err="1" smtClean="0">
                <a:solidFill>
                  <a:schemeClr val="bg1"/>
                </a:solidFill>
              </a:rPr>
              <a:t>Житомирско-Бердичевской</a:t>
            </a:r>
            <a:r>
              <a:rPr lang="ru-RU" sz="1600" b="1" i="1" dirty="0" smtClean="0">
                <a:solidFill>
                  <a:schemeClr val="bg1"/>
                </a:solidFill>
              </a:rPr>
              <a:t> операциях. В 1944 г. – участие в Ровно-Луцкой, </a:t>
            </a:r>
            <a:r>
              <a:rPr lang="ru-RU" sz="1600" b="1" i="1" dirty="0" err="1" smtClean="0">
                <a:solidFill>
                  <a:schemeClr val="bg1"/>
                </a:solidFill>
              </a:rPr>
              <a:t>Черниговско-Припятской</a:t>
            </a:r>
            <a:r>
              <a:rPr lang="ru-RU" sz="1600" b="1" i="1" dirty="0" smtClean="0">
                <a:solidFill>
                  <a:schemeClr val="bg1"/>
                </a:solidFill>
              </a:rPr>
              <a:t>, Белорусской, Вильнюсской, Каунасской, Прибалтийской, </a:t>
            </a:r>
            <a:r>
              <a:rPr lang="ru-RU" sz="1600" b="1" i="1" dirty="0" err="1" smtClean="0">
                <a:solidFill>
                  <a:schemeClr val="bg1"/>
                </a:solidFill>
              </a:rPr>
              <a:t>Мемельской</a:t>
            </a:r>
            <a:r>
              <a:rPr lang="ru-RU" sz="1600" b="1" i="1" dirty="0" smtClean="0">
                <a:solidFill>
                  <a:schemeClr val="bg1"/>
                </a:solidFill>
              </a:rPr>
              <a:t>, </a:t>
            </a:r>
            <a:r>
              <a:rPr lang="ru-RU" sz="1600" b="1" i="1" dirty="0" err="1" smtClean="0">
                <a:solidFill>
                  <a:schemeClr val="bg1"/>
                </a:solidFill>
              </a:rPr>
              <a:t>Гумбинненской</a:t>
            </a:r>
            <a:r>
              <a:rPr lang="ru-RU" sz="1600" b="1" i="1" dirty="0" smtClean="0">
                <a:solidFill>
                  <a:schemeClr val="bg1"/>
                </a:solidFill>
              </a:rPr>
              <a:t> операциях. 1945 г. – Восточно-Прусская операция. </a:t>
            </a:r>
          </a:p>
          <a:p>
            <a:r>
              <a:rPr lang="ru-RU" sz="1600" b="1" i="1" dirty="0" smtClean="0">
                <a:solidFill>
                  <a:schemeClr val="bg1"/>
                </a:solidFill>
              </a:rPr>
              <a:t>Награды: Награжден орденом Ленина, 4 орденами Красного Знамени, 2 орденами Суворова 1-й степени, орденами Кутузова 1-й степени, Богдана Хмельницкого 1-й степени и медалями. Дважды Герой Советского Союза. Умер 18 февраля 1945 г., после смертельного ранения. </a:t>
            </a:r>
            <a:endParaRPr lang="ru-RU" sz="1600" b="1" i="1" dirty="0">
              <a:solidFill>
                <a:schemeClr val="bg1"/>
              </a:solidFill>
            </a:endParaRPr>
          </a:p>
        </p:txBody>
      </p:sp>
      <p:pic>
        <p:nvPicPr>
          <p:cNvPr id="5" name="Содержимое 4" descr="a_9013.jpg"/>
          <p:cNvPicPr>
            <a:picLocks noGrp="1" noChangeAspect="1"/>
          </p:cNvPicPr>
          <p:nvPr>
            <p:ph sz="half" idx="1"/>
          </p:nvPr>
        </p:nvPicPr>
        <p:blipFill>
          <a:blip r:embed="rId2" cstate="print"/>
          <a:stretch>
            <a:fillRect/>
          </a:stretch>
        </p:blipFill>
        <p:spPr>
          <a:xfrm>
            <a:off x="5076056" y="1412776"/>
            <a:ext cx="3780313" cy="4743450"/>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2000"/>
                                        <p:tgtEl>
                                          <p:spTgt spid="3">
                                            <p:txEl>
                                              <p:pRg st="1" end="1"/>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88640"/>
            <a:ext cx="8075240" cy="635670"/>
          </a:xfrm>
        </p:spPr>
        <p:txBody>
          <a:bodyPr>
            <a:normAutofit fontScale="90000"/>
          </a:bodyPr>
          <a:lstStyle/>
          <a:p>
            <a:r>
              <a:rPr lang="ru-RU" sz="2400" b="1" dirty="0" smtClean="0">
                <a:solidFill>
                  <a:schemeClr val="bg1"/>
                </a:solidFill>
              </a:rPr>
              <a:t>              Ватутин Николай Фёдорович (1901-1944)</a:t>
            </a:r>
            <a:br>
              <a:rPr lang="ru-RU" sz="2400" b="1" dirty="0" smtClean="0">
                <a:solidFill>
                  <a:schemeClr val="bg1"/>
                </a:solidFill>
              </a:rPr>
            </a:br>
            <a:endParaRPr lang="ru-RU" dirty="0"/>
          </a:p>
        </p:txBody>
      </p:sp>
      <p:sp>
        <p:nvSpPr>
          <p:cNvPr id="3" name="Текст 2"/>
          <p:cNvSpPr>
            <a:spLocks noGrp="1"/>
          </p:cNvSpPr>
          <p:nvPr>
            <p:ph type="body" idx="2"/>
          </p:nvPr>
        </p:nvSpPr>
        <p:spPr>
          <a:xfrm>
            <a:off x="0" y="620688"/>
            <a:ext cx="5652120" cy="6237312"/>
          </a:xfrm>
        </p:spPr>
        <p:txBody>
          <a:bodyPr>
            <a:normAutofit/>
          </a:bodyPr>
          <a:lstStyle/>
          <a:p>
            <a:r>
              <a:rPr lang="ru-RU" sz="1600" b="1" i="1" dirty="0" smtClean="0">
                <a:solidFill>
                  <a:schemeClr val="bg1"/>
                </a:solidFill>
              </a:rPr>
              <a:t>Ватутин Николай Фёдорович родился 16 декабря 1901 г. в селе </a:t>
            </a:r>
            <a:r>
              <a:rPr lang="ru-RU" sz="1600" b="1" i="1" dirty="0" err="1" smtClean="0">
                <a:solidFill>
                  <a:schemeClr val="bg1"/>
                </a:solidFill>
              </a:rPr>
              <a:t>Чепухино</a:t>
            </a:r>
            <a:r>
              <a:rPr lang="ru-RU" sz="1600" b="1" i="1" dirty="0" smtClean="0">
                <a:solidFill>
                  <a:schemeClr val="bg1"/>
                </a:solidFill>
              </a:rPr>
              <a:t> (ныне село Ватутино </a:t>
            </a:r>
            <a:r>
              <a:rPr lang="ru-RU" sz="1600" b="1" i="1" dirty="0" err="1" smtClean="0">
                <a:solidFill>
                  <a:schemeClr val="bg1"/>
                </a:solidFill>
              </a:rPr>
              <a:t>Валуйского</a:t>
            </a:r>
            <a:r>
              <a:rPr lang="ru-RU" sz="1600" b="1" i="1" dirty="0" smtClean="0">
                <a:solidFill>
                  <a:schemeClr val="bg1"/>
                </a:solidFill>
              </a:rPr>
              <a:t> района Белгородской области) Воронежской губернии в многодетной крестьянской семье. Кроме Николая, в семье было ещё 8 детей. С детства будущий генерал стремился к знаниям и настойчиво овладевал ими. Николай окончил сельскую школу первым учеником, затем с отличием двухклассное земское училище в г. Валуйки. Успешно сдал вступительные экзамены и поступил в коммерческое училище в городе Уразово, учился прилежно, получая от земства небольшую стипендию. В коммерческом училище Николай Ватутин смог учиться только четыре года, потом стипендию выплачивать перестали, и он был вынужден вернуться в родное село. Вернувшись домой, Николай устроился работать в волостное правление. После установления советской власти в селе, Николай, подросток 16-ти лет, как один из самых грамотных, помогал крестьянам в разделе помещичьей собственности. Николаю Ватутину еще не исполнилось и девятнадцати лет, когда он вступил в ряды Красной Армии. </a:t>
            </a:r>
            <a:endParaRPr lang="ru-RU" sz="1600" b="1" i="1" dirty="0">
              <a:solidFill>
                <a:schemeClr val="bg1"/>
              </a:solidFill>
            </a:endParaRPr>
          </a:p>
        </p:txBody>
      </p:sp>
      <p:pic>
        <p:nvPicPr>
          <p:cNvPr id="5" name="Содержимое 4" descr="vatutin_1929.jpg"/>
          <p:cNvPicPr>
            <a:picLocks noGrp="1" noChangeAspect="1"/>
          </p:cNvPicPr>
          <p:nvPr>
            <p:ph sz="half" idx="1"/>
          </p:nvPr>
        </p:nvPicPr>
        <p:blipFill>
          <a:blip r:embed="rId2" cstate="print"/>
          <a:stretch>
            <a:fillRect/>
          </a:stretch>
        </p:blipFill>
        <p:spPr>
          <a:xfrm>
            <a:off x="5652120" y="1268760"/>
            <a:ext cx="3184333" cy="4568825"/>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2"/>
          </p:nvPr>
        </p:nvSpPr>
        <p:spPr>
          <a:xfrm>
            <a:off x="0" y="0"/>
            <a:ext cx="4427984" cy="6858000"/>
          </a:xfrm>
        </p:spPr>
        <p:txBody>
          <a:bodyPr>
            <a:normAutofit fontScale="92500" lnSpcReduction="10000"/>
          </a:bodyPr>
          <a:lstStyle/>
          <a:p>
            <a:r>
              <a:rPr lang="ru-RU" b="1" i="1" dirty="0" smtClean="0">
                <a:solidFill>
                  <a:schemeClr val="bg1"/>
                </a:solidFill>
              </a:rPr>
              <a:t>В 1940 г. – заместитель начальника Генерального Штаба. 30 июня 1941 г. назначен начальником штаба Северо-Западного фронта. В мае – июле 1942 г. – зам. начальника Генштаба, представитель Ставки на Брянском фронте. С июля 1942 г. – командующий войсками Воронежского фронта. С октября 1942 г. – командующий войсками Юго-Западного фронта. В марте 1943 г. был вновь назначен командующим войсками Воронежского фронта. В октябре 1943 г. назначен командующим 1-м Украинским фронтом (бывший Воронежский). </a:t>
            </a:r>
          </a:p>
          <a:p>
            <a:r>
              <a:rPr lang="ru-RU" b="1" i="1" dirty="0" smtClean="0">
                <a:solidFill>
                  <a:schemeClr val="bg1"/>
                </a:solidFill>
              </a:rPr>
              <a:t>Боевые операции: В июне 1941 г. подготовил на Новгородском направлении контрудар под </a:t>
            </a:r>
            <a:r>
              <a:rPr lang="ru-RU" b="1" i="1" dirty="0" err="1" smtClean="0">
                <a:solidFill>
                  <a:schemeClr val="bg1"/>
                </a:solidFill>
              </a:rPr>
              <a:t>Сольцами</a:t>
            </a:r>
            <a:r>
              <a:rPr lang="ru-RU" b="1" i="1" dirty="0" smtClean="0">
                <a:solidFill>
                  <a:schemeClr val="bg1"/>
                </a:solidFill>
              </a:rPr>
              <a:t>. В октябре 1941 г. – контрудар в районе г. Калинина. Летом 1942 г. войска Воронежского фронта остановили немецкое наступление под Воронежем. В ноябре 1942 г. войска Юго-Западного фронта совместно со Сталинградским фронтом окружили немецкие дивизии в районе Калача и Советского. В декабре 1942 г. во взаимодействии с левым крылом Воронежского фронта войска Юго-Западного фронта провели успешную </a:t>
            </a:r>
            <a:r>
              <a:rPr lang="ru-RU" b="1" i="1" dirty="0" err="1" smtClean="0">
                <a:solidFill>
                  <a:schemeClr val="bg1"/>
                </a:solidFill>
              </a:rPr>
              <a:t>Среднедонскую</a:t>
            </a:r>
            <a:r>
              <a:rPr lang="ru-RU" b="1" i="1" dirty="0" smtClean="0">
                <a:solidFill>
                  <a:schemeClr val="bg1"/>
                </a:solidFill>
              </a:rPr>
              <a:t> операцию. Летом 1943 г. – оборонительные бои в Курской битве, большие потери. В августе 1943 г. в ходе </a:t>
            </a:r>
            <a:r>
              <a:rPr lang="ru-RU" b="1" i="1" dirty="0" err="1" smtClean="0">
                <a:solidFill>
                  <a:schemeClr val="bg1"/>
                </a:solidFill>
              </a:rPr>
              <a:t>Белгородско-Харьковской</a:t>
            </a:r>
            <a:r>
              <a:rPr lang="ru-RU" b="1" i="1" dirty="0" smtClean="0">
                <a:solidFill>
                  <a:schemeClr val="bg1"/>
                </a:solidFill>
              </a:rPr>
              <a:t> операции успешный прорыв глубоко эшелонированной обороны немцев. Осенью 1943 г. войска 1-го Украинского фронта, под командованием Ватутина, участвовали в битве за Днепр, освобождении Киева, Правобережной Украины. В январе – феврале 1944 г., совместно с войсками 2-го Украинского фронта, окружили и ликвидировали крупную группировку немцев в районе Корсунь-Шевченковского. </a:t>
            </a:r>
          </a:p>
          <a:p>
            <a:r>
              <a:rPr lang="ru-RU" b="1" i="1" dirty="0" smtClean="0">
                <a:solidFill>
                  <a:schemeClr val="bg1"/>
                </a:solidFill>
              </a:rPr>
              <a:t>Награды: Награжден орденом Ленина, орденами Красного Знамени, Суворова 1-й степени, Кутузова 1-й степени, чехословацким орденом. 6 мая 1965 г. присвоено звание Героя Советского Союза (посмертно). Умер 15 апреля 1944 г., после тяжёлого ранения. </a:t>
            </a:r>
            <a:endParaRPr lang="ru-RU" b="1" i="1" dirty="0">
              <a:solidFill>
                <a:schemeClr val="bg1"/>
              </a:solidFill>
            </a:endParaRPr>
          </a:p>
        </p:txBody>
      </p:sp>
      <p:pic>
        <p:nvPicPr>
          <p:cNvPr id="5" name="Содержимое 4" descr="vatutin.jpg"/>
          <p:cNvPicPr>
            <a:picLocks noGrp="1" noChangeAspect="1"/>
          </p:cNvPicPr>
          <p:nvPr>
            <p:ph sz="half" idx="1"/>
          </p:nvPr>
        </p:nvPicPr>
        <p:blipFill>
          <a:blip r:embed="rId2" cstate="print"/>
          <a:stretch>
            <a:fillRect/>
          </a:stretch>
        </p:blipFill>
        <p:spPr>
          <a:xfrm>
            <a:off x="4477881" y="332656"/>
            <a:ext cx="4666119" cy="6336704"/>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2000"/>
                                        <p:tgtEl>
                                          <p:spTgt spid="3">
                                            <p:txEl>
                                              <p:pRg st="1" end="1"/>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19256" cy="707678"/>
          </a:xfrm>
        </p:spPr>
        <p:txBody>
          <a:bodyPr>
            <a:normAutofit fontScale="90000"/>
          </a:bodyPr>
          <a:lstStyle/>
          <a:p>
            <a:r>
              <a:rPr lang="ru-RU" sz="2400" b="1" dirty="0" smtClean="0">
                <a:solidFill>
                  <a:schemeClr val="bg1"/>
                </a:solidFill>
              </a:rPr>
              <a:t>           Жуков Георгий Константинович ( 1896-1974)</a:t>
            </a:r>
            <a:br>
              <a:rPr lang="ru-RU" sz="2400" b="1" dirty="0" smtClean="0">
                <a:solidFill>
                  <a:schemeClr val="bg1"/>
                </a:solidFill>
              </a:rPr>
            </a:br>
            <a:endParaRPr lang="ru-RU" dirty="0"/>
          </a:p>
        </p:txBody>
      </p:sp>
      <p:sp>
        <p:nvSpPr>
          <p:cNvPr id="3" name="Текст 2"/>
          <p:cNvSpPr>
            <a:spLocks noGrp="1"/>
          </p:cNvSpPr>
          <p:nvPr>
            <p:ph type="body" idx="2"/>
          </p:nvPr>
        </p:nvSpPr>
        <p:spPr>
          <a:xfrm>
            <a:off x="0" y="692696"/>
            <a:ext cx="6228184" cy="6165304"/>
          </a:xfrm>
        </p:spPr>
        <p:txBody>
          <a:bodyPr>
            <a:normAutofit/>
          </a:bodyPr>
          <a:lstStyle/>
          <a:p>
            <a:r>
              <a:rPr lang="ru-RU" sz="1600" b="1" i="1" dirty="0" smtClean="0">
                <a:solidFill>
                  <a:schemeClr val="bg1"/>
                </a:solidFill>
              </a:rPr>
              <a:t>Будущий прославленный маршал Георгий Константинович Жуков родился 19 ноября (1 декабря) 1896 г. в деревне </a:t>
            </a:r>
            <a:r>
              <a:rPr lang="ru-RU" sz="1600" b="1" i="1" dirty="0" err="1" smtClean="0">
                <a:solidFill>
                  <a:schemeClr val="bg1"/>
                </a:solidFill>
              </a:rPr>
              <a:t>Стрелковке</a:t>
            </a:r>
            <a:r>
              <a:rPr lang="ru-RU" sz="1600" b="1" i="1" dirty="0" smtClean="0">
                <a:solidFill>
                  <a:schemeClr val="bg1"/>
                </a:solidFill>
              </a:rPr>
              <a:t> Калужской губернии. Отец его был деревенским сапожником. Жила семья Жуковых очень бедно. "Какая бывала радость, – вспоминал позднее Г. Жуков, – когда из Малоярославца привозили нам по баранке или прянику! Если же удавалось скопить немного денег к Рождеству или Пасхе на пироги с начинкой, тогда нашим восторгам не было границ". Закончил церковно-приходскую школу с "похвальным листом", затем работал учеником в скорняжной мастерской в Москве, одновременно занимался самостоятельно, поступил на вечерние образовательные курсы и сдал экзамены за полный курс городского училища. Только после четырёх лет ученичества его на десять дней отпустили домой, в деревню. Как раз в это время в соседнем селе случился сильный пожар. 14-летний Георгий услышал крики, доносившиеся из горящей избы: "Спасите, горим!". Он вошёл туда и вытащил из огня двух перепуганных детей и больную женщину. В 1911 г. закончилось ученичество Жукова. Теперь он стал самостоятельным человеком – подмастерьем, в политических вопросах, по его собственным воспоминаниям, разбирался слабо. 7 августа 1915 г. Георгий Жуков был призван на фронт кавалеристом в драгунский полк.</a:t>
            </a:r>
            <a:endParaRPr lang="ru-RU" sz="1600" b="1" i="1" dirty="0">
              <a:solidFill>
                <a:schemeClr val="bg1"/>
              </a:solidFill>
            </a:endParaRPr>
          </a:p>
        </p:txBody>
      </p:sp>
      <p:pic>
        <p:nvPicPr>
          <p:cNvPr id="5" name="Содержимое 4" descr="56291815.jpg"/>
          <p:cNvPicPr>
            <a:picLocks noGrp="1" noChangeAspect="1"/>
          </p:cNvPicPr>
          <p:nvPr>
            <p:ph sz="half" idx="1"/>
          </p:nvPr>
        </p:nvPicPr>
        <p:blipFill>
          <a:blip r:embed="rId2" cstate="print"/>
          <a:stretch>
            <a:fillRect/>
          </a:stretch>
        </p:blipFill>
        <p:spPr>
          <a:xfrm>
            <a:off x="6228184" y="1196752"/>
            <a:ext cx="2662219" cy="4568825"/>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2"/>
          </p:nvPr>
        </p:nvSpPr>
        <p:spPr>
          <a:xfrm>
            <a:off x="0" y="332656"/>
            <a:ext cx="4427984" cy="6858000"/>
          </a:xfrm>
        </p:spPr>
        <p:txBody>
          <a:bodyPr>
            <a:normAutofit/>
          </a:bodyPr>
          <a:lstStyle/>
          <a:p>
            <a:r>
              <a:rPr lang="ru-RU" sz="1600" b="1" i="1" dirty="0" smtClean="0">
                <a:solidFill>
                  <a:schemeClr val="bg1"/>
                </a:solidFill>
              </a:rPr>
              <a:t>С 1940 г. назначен командующим войсками Киевского военного округа. С июля 1941 – начальник Генштаба. В 1941 ген. армии, командующий Западным фронтом. В 1942 г. – представитель Ставки ВГК на Западном и Калининском фронтах. В январе 1943 г. присвоено звание маршала Советского Союза. В октябре 1944 г. назначен командующим 1-м Белорусским фронтом. С июня 1946 г. – командует военным Одесским округом, с 1948 г. – Уральским военным округом. </a:t>
            </a:r>
          </a:p>
          <a:p>
            <a:r>
              <a:rPr lang="ru-RU" sz="1600" b="1" i="1" dirty="0" smtClean="0">
                <a:solidFill>
                  <a:schemeClr val="bg1"/>
                </a:solidFill>
              </a:rPr>
              <a:t>Боевые операции: 1941-1942 гг. – Ленинградская и Московская битвы. 1942–1943 гг. – Сталинградская и Курская битвы. 1944 г. – Белорусская операция. 1944–1945 гг. – </a:t>
            </a:r>
            <a:r>
              <a:rPr lang="ru-RU" sz="1600" b="1" i="1" dirty="0" err="1" smtClean="0">
                <a:solidFill>
                  <a:schemeClr val="bg1"/>
                </a:solidFill>
              </a:rPr>
              <a:t>Висло-Одерская</a:t>
            </a:r>
            <a:r>
              <a:rPr lang="ru-RU" sz="1600" b="1" i="1" dirty="0" smtClean="0">
                <a:solidFill>
                  <a:schemeClr val="bg1"/>
                </a:solidFill>
              </a:rPr>
              <a:t> и Берлинская операции. </a:t>
            </a:r>
          </a:p>
          <a:p>
            <a:r>
              <a:rPr lang="ru-RU" sz="1600" b="1" i="1" dirty="0" smtClean="0">
                <a:solidFill>
                  <a:schemeClr val="bg1"/>
                </a:solidFill>
              </a:rPr>
              <a:t>Награды: Трижды Герой Советского Союза, два ордена "Победы", орден Суворова 1-й степени. 1943 г – присвоено звание Маршала Советского Союза. 1939, 1944, 1945, 1974 гг. – присвоены звания Героя Советского Союза. </a:t>
            </a:r>
            <a:endParaRPr lang="ru-RU" sz="1600" b="1" i="1" dirty="0">
              <a:solidFill>
                <a:schemeClr val="bg1"/>
              </a:solidFill>
            </a:endParaRPr>
          </a:p>
        </p:txBody>
      </p:sp>
      <p:pic>
        <p:nvPicPr>
          <p:cNvPr id="5" name="Содержимое 4" descr="tmp2697-9.jpg"/>
          <p:cNvPicPr>
            <a:picLocks noGrp="1" noChangeAspect="1"/>
          </p:cNvPicPr>
          <p:nvPr>
            <p:ph sz="half" idx="1"/>
          </p:nvPr>
        </p:nvPicPr>
        <p:blipFill>
          <a:blip r:embed="rId2" cstate="print"/>
          <a:stretch>
            <a:fillRect/>
          </a:stretch>
        </p:blipFill>
        <p:spPr>
          <a:xfrm>
            <a:off x="4407983" y="0"/>
            <a:ext cx="4736017" cy="6858000"/>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2000"/>
                                        <p:tgtEl>
                                          <p:spTgt spid="3">
                                            <p:txEl>
                                              <p:pRg st="1" end="1"/>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435280" cy="635670"/>
          </a:xfrm>
        </p:spPr>
        <p:txBody>
          <a:bodyPr>
            <a:normAutofit fontScale="90000"/>
          </a:bodyPr>
          <a:lstStyle/>
          <a:p>
            <a:r>
              <a:rPr lang="ru-RU" sz="2400" b="1" dirty="0" smtClean="0">
                <a:solidFill>
                  <a:schemeClr val="bg1"/>
                </a:solidFill>
              </a:rPr>
              <a:t>                     Мы их помним…и любим…</a:t>
            </a:r>
            <a:br>
              <a:rPr lang="ru-RU" sz="2400" b="1" dirty="0" smtClean="0">
                <a:solidFill>
                  <a:schemeClr val="bg1"/>
                </a:solidFill>
              </a:rPr>
            </a:br>
            <a:endParaRPr lang="ru-RU" dirty="0"/>
          </a:p>
        </p:txBody>
      </p:sp>
      <p:sp>
        <p:nvSpPr>
          <p:cNvPr id="3" name="Текст 2"/>
          <p:cNvSpPr>
            <a:spLocks noGrp="1"/>
          </p:cNvSpPr>
          <p:nvPr>
            <p:ph type="body" idx="2"/>
          </p:nvPr>
        </p:nvSpPr>
        <p:spPr>
          <a:xfrm>
            <a:off x="0" y="3356992"/>
            <a:ext cx="9144000" cy="3672408"/>
          </a:xfrm>
        </p:spPr>
        <p:txBody>
          <a:bodyPr>
            <a:normAutofit/>
          </a:bodyPr>
          <a:lstStyle/>
          <a:p>
            <a:r>
              <a:rPr lang="ru-RU" b="1" i="1" dirty="0" smtClean="0">
                <a:solidFill>
                  <a:schemeClr val="bg1"/>
                </a:solidFill>
              </a:rPr>
              <a:t>В годы Великой Отечественной войны проявились многие замечательные полководческие качества у наших военачальников, что позволило обеспечить превосходство их военного искусства над военным искусством гитлеровцев. Важнейшим источником победы советского народа в Великой Отечественной войне явилась несокрушимая мощь Вооруженных Сил, которые выдержали тяжелейшее испытание в единоборстве с гитлеровской армией и превзошли ее. В первый период войны советские войска были вынуждены отступать в глубь страны под воздействием численно превосходящего противника, имевшего перевес и в боевой технике. Тем не менее наши войска защищали Родину с величайшей самоотверженностью и своей стойкостью и мужеством сорвали стратегические планы врага. Важнейшим аргументом превосходства военного искусства советских полководцев является победа в войне, капитуляция фашистской Германии. Полный разгром гитлеровской военной машины убедительнейшее тому подтверждение. Существенным аргументом в пользу превосходства советского военного искусства над немецким является и тот факт, что наши войска вели стратегическую оборону всего лишь около 12 месяцев, а наступательные операции - в течение 34 месяцев. Из 9 кампаний, проведенных в годы войны, 7 осуществля­лись с наступательными целями. Наши полководцы и военачальники осуществили 51 стратегическую операцию, из них 35 наступательных. Было проведено около 250 фронтовых и около 1000 армейских операций. Все это говорит о том, что стратегическая инициатива на фронтах войны в основном находилась в руках советских военачальников и они диктовали ход событий.</a:t>
            </a:r>
            <a:endParaRPr lang="ru-RU" b="1" i="1" dirty="0">
              <a:solidFill>
                <a:schemeClr val="bg1"/>
              </a:solidFill>
            </a:endParaRPr>
          </a:p>
        </p:txBody>
      </p:sp>
      <p:pic>
        <p:nvPicPr>
          <p:cNvPr id="5" name="Содержимое 4" descr="40-1.jpg"/>
          <p:cNvPicPr>
            <a:picLocks noGrp="1" noChangeAspect="1"/>
          </p:cNvPicPr>
          <p:nvPr>
            <p:ph sz="half" idx="1"/>
          </p:nvPr>
        </p:nvPicPr>
        <p:blipFill>
          <a:blip r:embed="rId2" cstate="print"/>
          <a:stretch>
            <a:fillRect/>
          </a:stretch>
        </p:blipFill>
        <p:spPr>
          <a:xfrm>
            <a:off x="1835696" y="548680"/>
            <a:ext cx="4762500" cy="2790825"/>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Содержимое 8" descr="images_130058.jpg"/>
          <p:cNvPicPr>
            <a:picLocks noGrp="1" noChangeAspect="1"/>
          </p:cNvPicPr>
          <p:nvPr>
            <p:ph sz="half" idx="1"/>
          </p:nvPr>
        </p:nvPicPr>
        <p:blipFill>
          <a:blip r:embed="rId2" cstate="print"/>
          <a:stretch>
            <a:fillRect/>
          </a:stretch>
        </p:blipFill>
        <p:spPr>
          <a:xfrm>
            <a:off x="395536" y="3645024"/>
            <a:ext cx="4038600" cy="3028950"/>
          </a:xfrm>
        </p:spPr>
      </p:pic>
      <p:pic>
        <p:nvPicPr>
          <p:cNvPr id="10" name="Содержимое 9" descr="victory_29.jpg"/>
          <p:cNvPicPr>
            <a:picLocks noGrp="1" noChangeAspect="1"/>
          </p:cNvPicPr>
          <p:nvPr>
            <p:ph sz="half" idx="2"/>
          </p:nvPr>
        </p:nvPicPr>
        <p:blipFill>
          <a:blip r:embed="rId3" cstate="print"/>
          <a:stretch>
            <a:fillRect/>
          </a:stretch>
        </p:blipFill>
        <p:spPr>
          <a:xfrm>
            <a:off x="4644008" y="3645024"/>
            <a:ext cx="4038600" cy="3032621"/>
          </a:xfrm>
        </p:spPr>
      </p:pic>
      <p:sp>
        <p:nvSpPr>
          <p:cNvPr id="11" name="Заголовок 10"/>
          <p:cNvSpPr>
            <a:spLocks noGrp="1"/>
          </p:cNvSpPr>
          <p:nvPr>
            <p:ph type="title"/>
          </p:nvPr>
        </p:nvSpPr>
        <p:spPr>
          <a:xfrm>
            <a:off x="467544" y="0"/>
            <a:ext cx="8229600" cy="3645024"/>
          </a:xfrm>
        </p:spPr>
        <p:txBody>
          <a:bodyPr>
            <a:noAutofit/>
          </a:bodyPr>
          <a:lstStyle/>
          <a:p>
            <a:r>
              <a:rPr lang="ru-RU" sz="1600" i="1" dirty="0" smtClean="0">
                <a:solidFill>
                  <a:schemeClr val="bg1"/>
                </a:solidFill>
                <a:latin typeface="+mn-lt"/>
              </a:rPr>
              <a:t>Боевые потери фашистской Германии составили 7,4 млн. человек, а с учетом возвращенных пленных безвозвратные потери не превышали 5,5 млн. человек, ее союзников - 1,2 млн. человек. Превышение безвозвратных потерь Советских Вооруженных Сил над соответствующими германскими потерями обусловлено фашистскими злодеяниями над советскими военнопленными. Из 4,5 млн. наших военнопленных после войны в страну возвратились только 2 млн. человек, остальные погибли в плену. В то же время из СССР подавляющее большинство из 2 млн. немецких военнопленных возвратились в Германию. В этих фактах также видится превосходство советских военачальников над гитлеровскими в их гуманности, в нравственном плане. На Нюрнбергском процессе была убедительно доказана жестокость большинства военачальников вермахта как по отношению к населению оккупированных стран, военнопленным, так и к своим солдатам и офицерам. Например, </a:t>
            </a:r>
            <a:r>
              <a:rPr lang="ru-RU" sz="1600" i="1" dirty="0" err="1" smtClean="0">
                <a:solidFill>
                  <a:schemeClr val="bg1"/>
                </a:solidFill>
                <a:latin typeface="+mn-lt"/>
              </a:rPr>
              <a:t>Кейтель</a:t>
            </a:r>
            <a:r>
              <a:rPr lang="ru-RU" sz="1600" i="1" dirty="0" smtClean="0">
                <a:solidFill>
                  <a:schemeClr val="bg1"/>
                </a:solidFill>
                <a:latin typeface="+mn-lt"/>
              </a:rPr>
              <a:t>, </a:t>
            </a:r>
            <a:r>
              <a:rPr lang="ru-RU" sz="1600" i="1" dirty="0" err="1" smtClean="0">
                <a:solidFill>
                  <a:schemeClr val="bg1"/>
                </a:solidFill>
                <a:latin typeface="+mn-lt"/>
              </a:rPr>
              <a:t>Манштейн</a:t>
            </a:r>
            <a:r>
              <a:rPr lang="ru-RU" sz="1600" i="1" dirty="0" smtClean="0">
                <a:solidFill>
                  <a:schemeClr val="bg1"/>
                </a:solidFill>
                <a:latin typeface="+mn-lt"/>
              </a:rPr>
              <a:t> и </a:t>
            </a:r>
            <a:r>
              <a:rPr lang="ru-RU" sz="1600" i="1" dirty="0" err="1" smtClean="0">
                <a:solidFill>
                  <a:schemeClr val="bg1"/>
                </a:solidFill>
                <a:latin typeface="+mn-lt"/>
              </a:rPr>
              <a:t>Шернер</a:t>
            </a:r>
            <a:r>
              <a:rPr lang="ru-RU" sz="1600" i="1" dirty="0" smtClean="0">
                <a:solidFill>
                  <a:schemeClr val="bg1"/>
                </a:solidFill>
                <a:latin typeface="+mn-lt"/>
              </a:rPr>
              <a:t> подписывали приказы о массовых расстрелах. После войны союз возвратившихся военнопленных предъявил некоторым гитлеровским генералам обвинение в массовых казнях тысяч немецких солдат.</a:t>
            </a:r>
            <a:endParaRPr lang="ru-RU" sz="1600" i="1" dirty="0">
              <a:solidFill>
                <a:schemeClr val="bg1"/>
              </a:solidFill>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7"/>
          <p:cNvSpPr>
            <a:spLocks noGrp="1"/>
          </p:cNvSpPr>
          <p:nvPr>
            <p:ph type="title"/>
          </p:nvPr>
        </p:nvSpPr>
        <p:spPr>
          <a:xfrm>
            <a:off x="1115616" y="0"/>
            <a:ext cx="7086600" cy="881608"/>
          </a:xfrm>
        </p:spPr>
        <p:txBody>
          <a:bodyPr/>
          <a:lstStyle/>
          <a:p>
            <a:r>
              <a:rPr lang="ru-RU" dirty="0" smtClean="0"/>
              <a:t>       </a:t>
            </a:r>
            <a:r>
              <a:rPr lang="ru-RU" dirty="0" smtClean="0">
                <a:solidFill>
                  <a:schemeClr val="bg1"/>
                </a:solidFill>
              </a:rPr>
              <a:t>Вывод.</a:t>
            </a:r>
            <a:endParaRPr lang="ru-RU" dirty="0">
              <a:solidFill>
                <a:schemeClr val="bg1"/>
              </a:solidFill>
            </a:endParaRPr>
          </a:p>
        </p:txBody>
      </p:sp>
      <p:sp>
        <p:nvSpPr>
          <p:cNvPr id="9" name="Текст 8"/>
          <p:cNvSpPr>
            <a:spLocks noGrp="1"/>
          </p:cNvSpPr>
          <p:nvPr>
            <p:ph type="body" idx="1"/>
          </p:nvPr>
        </p:nvSpPr>
        <p:spPr>
          <a:xfrm>
            <a:off x="251520" y="836712"/>
            <a:ext cx="8435280" cy="5760640"/>
          </a:xfrm>
        </p:spPr>
        <p:txBody>
          <a:bodyPr/>
          <a:lstStyle/>
          <a:p>
            <a:r>
              <a:rPr lang="ru-RU" dirty="0" smtClean="0">
                <a:solidFill>
                  <a:schemeClr val="bg1"/>
                </a:solidFill>
              </a:rPr>
              <a:t>Наши «прославленные военачальники – выходцы из гущи народа. Жуков – из беднейшей крестьянской семьи. Конев – из крестьян, работал на лесопильном заводе. Рокоссовский – сын машиниста, трудиться начал на чулочной фабрике. Еременко – из крестьян-бедняков, был пастухом. Баграмян – сын железнодорожного рабочего. Ватутин – из крестьян. Черняховский – сын рабочего. Так перечислять можно долго. В начале 30-х годов эти люди командовали полками, учились потом в военных академиях, сидели, что называется, "за одной партой", хорошо знали друг друга. Это воспитанные нашей партией люди. Знающие, преданные Родине, смелые и талантливые. Их приход к высоким командным постам был закономерен. Сталь эта ковалась до войны. В огне она закалилась и беспощадно разила врага. Операции, проведенные в минувшей войне нашими военачальниками, изучают сейчас во всех военных академиях мира. И если говорить об оценке их мужества и таланта, то вот одна из них, краткая, но выразительная. "Как солдат, наблюдавший кампанию Красной Армии, я проникся глубочайшим восхищением к мастерству ее руководителей". Это сказал </a:t>
            </a:r>
            <a:r>
              <a:rPr lang="ru-RU" dirty="0" err="1" smtClean="0">
                <a:solidFill>
                  <a:schemeClr val="bg1"/>
                </a:solidFill>
              </a:rPr>
              <a:t>Дуайт</a:t>
            </a:r>
            <a:r>
              <a:rPr lang="ru-RU" dirty="0" smtClean="0">
                <a:solidFill>
                  <a:schemeClr val="bg1"/>
                </a:solidFill>
              </a:rPr>
              <a:t> Эйзенхауэр, человек, понимавший толк в военном искусстве», – говорил маршал Василевский А.М.</a:t>
            </a:r>
            <a:endParaRPr lang="ru-RU"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20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allAtOnce"/>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0"/>
            <a:ext cx="7086600" cy="737592"/>
          </a:xfrm>
        </p:spPr>
        <p:txBody>
          <a:bodyPr/>
          <a:lstStyle/>
          <a:p>
            <a:r>
              <a:rPr lang="ru-RU" sz="3200" dirty="0" smtClean="0">
                <a:solidFill>
                  <a:schemeClr val="bg1"/>
                </a:solidFill>
              </a:rPr>
              <a:t>Использованный материал.</a:t>
            </a:r>
            <a:endParaRPr lang="ru-RU" sz="3200" dirty="0">
              <a:solidFill>
                <a:schemeClr val="bg1"/>
              </a:solidFill>
            </a:endParaRPr>
          </a:p>
        </p:txBody>
      </p:sp>
      <p:sp>
        <p:nvSpPr>
          <p:cNvPr id="3" name="Текст 2"/>
          <p:cNvSpPr>
            <a:spLocks noGrp="1"/>
          </p:cNvSpPr>
          <p:nvPr>
            <p:ph type="body" idx="1"/>
          </p:nvPr>
        </p:nvSpPr>
        <p:spPr>
          <a:xfrm>
            <a:off x="251520" y="764704"/>
            <a:ext cx="8435280" cy="3252794"/>
          </a:xfrm>
        </p:spPr>
        <p:txBody>
          <a:bodyPr>
            <a:normAutofit/>
          </a:bodyPr>
          <a:lstStyle/>
          <a:p>
            <a:r>
              <a:rPr lang="en-US" dirty="0" smtClean="0">
                <a:hlinkClick r:id="rId2"/>
              </a:rPr>
              <a:t>http://alexandrkandry.narod.ru</a:t>
            </a:r>
            <a:endParaRPr lang="ru-RU" dirty="0" smtClean="0"/>
          </a:p>
          <a:p>
            <a:r>
              <a:rPr lang="en-US" dirty="0" smtClean="0">
                <a:hlinkClick r:id="rId3"/>
              </a:rPr>
              <a:t>http://www.hrono.info</a:t>
            </a:r>
            <a:endParaRPr lang="ru-RU" dirty="0" smtClean="0"/>
          </a:p>
          <a:p>
            <a:r>
              <a:rPr lang="en-US" dirty="0" smtClean="0">
                <a:hlinkClick r:id="rId4"/>
              </a:rPr>
              <a:t>http://ogp.sv3.net.ua/ogp/ogp2005/polkovod.htm</a:t>
            </a:r>
            <a:endParaRPr lang="ru-RU" dirty="0" smtClean="0"/>
          </a:p>
          <a:p>
            <a:r>
              <a:rPr lang="en-US" dirty="0" smtClean="0">
                <a:hlinkClick r:id="rId5"/>
              </a:rPr>
              <a:t>http://www.otvoyna.ru</a:t>
            </a:r>
            <a:endParaRPr lang="ru-RU" dirty="0" smtClean="0"/>
          </a:p>
          <a:p>
            <a:r>
              <a:rPr lang="en-US" dirty="0" smtClean="0">
                <a:hlinkClick r:id="rId6"/>
              </a:rPr>
              <a:t>http://images.yandex.ru</a:t>
            </a:r>
            <a:endParaRPr lang="ru-RU" dirty="0" smtClean="0"/>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57200" y="274638"/>
            <a:ext cx="8229600" cy="6583362"/>
          </a:xfrm>
        </p:spPr>
        <p:txBody>
          <a:bodyPr>
            <a:normAutofit/>
          </a:bodyPr>
          <a:lstStyle/>
          <a:p>
            <a:endParaRPr lang="ru-RU" sz="9600" dirty="0">
              <a:solidFill>
                <a:srgbClr val="C00000"/>
              </a:solidFill>
            </a:endParaRPr>
          </a:p>
        </p:txBody>
      </p:sp>
      <p:sp>
        <p:nvSpPr>
          <p:cNvPr id="5" name="Прямоугольник 4"/>
          <p:cNvSpPr/>
          <p:nvPr/>
        </p:nvSpPr>
        <p:spPr>
          <a:xfrm>
            <a:off x="624316" y="2967335"/>
            <a:ext cx="7895368" cy="923330"/>
          </a:xfrm>
          <a:prstGeom prst="rect">
            <a:avLst/>
          </a:prstGeom>
          <a:noFill/>
        </p:spPr>
        <p:txBody>
          <a:bodyPr wrap="none" lIns="91440" tIns="45720" rIns="91440" bIns="45720">
            <a:prstTxWarp prst="textChevron">
              <a:avLst/>
            </a:prstTxWarp>
            <a:spAutoFit/>
          </a:bodyPr>
          <a:lstStyle/>
          <a:p>
            <a:pPr algn="ctr"/>
            <a:r>
              <a:rPr lang="ru-RU" sz="54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Благодарю за внимание!</a:t>
            </a:r>
            <a:endParaRPr lang="ru-RU"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екс">
  <a:themeElements>
    <a:clrScheme name="Апекс">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Апекс">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241</TotalTime>
  <Words>6085</Words>
  <Application>Microsoft Office PowerPoint</Application>
  <PresentationFormat>Экран (4:3)</PresentationFormat>
  <Paragraphs>102</Paragraphs>
  <Slides>32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32</vt:i4>
      </vt:variant>
    </vt:vector>
  </HeadingPairs>
  <TitlesOfParts>
    <vt:vector size="33" baseType="lpstr">
      <vt:lpstr>Апекс</vt:lpstr>
      <vt:lpstr>Презентация по теме: Полководцы Великой Отечественной войны.</vt:lpstr>
      <vt:lpstr>План</vt:lpstr>
      <vt:lpstr>1.Полководцы Великой Отечественной Войны. </vt:lpstr>
      <vt:lpstr>                        Василевский Александр Михайлович (1977-1985) </vt:lpstr>
      <vt:lpstr>Слайд 5</vt:lpstr>
      <vt:lpstr>                Конев Иван Степанович (1897-1973) </vt:lpstr>
      <vt:lpstr>Слайд 7</vt:lpstr>
      <vt:lpstr>         Еременко Андрей Иванович (1892-1970) </vt:lpstr>
      <vt:lpstr>Слайд 9</vt:lpstr>
      <vt:lpstr>Рокоссовский Константин Константинович (1896-1968) </vt:lpstr>
      <vt:lpstr>Слайд 11</vt:lpstr>
      <vt:lpstr>               Малиновский Родион Яковлевич (1898-1967) </vt:lpstr>
      <vt:lpstr>Слайд 13</vt:lpstr>
      <vt:lpstr>            Багромян Иван Христофорович(1897-1982) </vt:lpstr>
      <vt:lpstr>Слайд 15</vt:lpstr>
      <vt:lpstr>Говоров Леонид Александрович(1897-1955) </vt:lpstr>
      <vt:lpstr>Слайд 17</vt:lpstr>
      <vt:lpstr>           Мерецков Кирилл Афонасьевич (1897-1968) </vt:lpstr>
      <vt:lpstr>Слайд 19</vt:lpstr>
      <vt:lpstr>                     Толбухин Фёдр Иванович (1894-1949) </vt:lpstr>
      <vt:lpstr>Слайд 21</vt:lpstr>
      <vt:lpstr>        Черняховский Иван Данилович (1906-1945)</vt:lpstr>
      <vt:lpstr>Слайд 23</vt:lpstr>
      <vt:lpstr>              Ватутин Николай Фёдорович (1901-1944) </vt:lpstr>
      <vt:lpstr>Слайд 25</vt:lpstr>
      <vt:lpstr>           Жуков Георгий Константинович ( 1896-1974) </vt:lpstr>
      <vt:lpstr>Слайд 27</vt:lpstr>
      <vt:lpstr>                     Мы их помним…и любим… </vt:lpstr>
      <vt:lpstr>Боевые потери фашистской Германии составили 7,4 млн. человек, а с учетом возвращенных пленных безвозвратные потери не превышали 5,5 млн. человек, ее союзников - 1,2 млн. человек. Превышение безвозвратных потерь Советских Вооруженных Сил над соответствующими германскими потерями обусловлено фашистскими злодеяниями над советскими военнопленными. Из 4,5 млн. наших военнопленных после войны в страну возвратились только 2 млн. человек, остальные погибли в плену. В то же время из СССР подавляющее большинство из 2 млн. немецких военнопленных возвратились в Германию. В этих фактах также видится превосходство советских военачальников над гитлеровскими в их гуманности, в нравственном плане. На Нюрнбергском процессе была убедительно доказана жестокость большинства военачальников вермахта как по отношению к населению оккупированных стран, военнопленным, так и к своим солдатам и офицерам. Например, Кейтель, Манштейн и Шернер подписывали приказы о массовых расстрелах. После войны союз возвратившихся военнопленных предъявил некоторым гитлеровским генералам обвинение в массовых казнях тысяч немецких солдат.</vt:lpstr>
      <vt:lpstr>       Вывод.</vt:lpstr>
      <vt:lpstr>Использованный материал.</vt:lpstr>
      <vt:lpstr>Слайд 32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по теме: Полководцы Великой Отечественной войны.</dc:title>
  <cp:lastModifiedBy>777</cp:lastModifiedBy>
  <cp:revision>26</cp:revision>
  <dcterms:modified xsi:type="dcterms:W3CDTF">2011-10-30T16:25:23Z</dcterms:modified>
</cp:coreProperties>
</file>