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4" r:id="rId4"/>
    <p:sldId id="270" r:id="rId5"/>
    <p:sldId id="274" r:id="rId6"/>
    <p:sldId id="257" r:id="rId7"/>
    <p:sldId id="261" r:id="rId8"/>
    <p:sldId id="275" r:id="rId9"/>
    <p:sldId id="263" r:id="rId10"/>
    <p:sldId id="276" r:id="rId11"/>
    <p:sldId id="265" r:id="rId12"/>
    <p:sldId id="277" r:id="rId13"/>
    <p:sldId id="266" r:id="rId14"/>
    <p:sldId id="278" r:id="rId15"/>
    <p:sldId id="279" r:id="rId16"/>
    <p:sldId id="262" r:id="rId17"/>
    <p:sldId id="280" r:id="rId18"/>
    <p:sldId id="268" r:id="rId19"/>
    <p:sldId id="281" r:id="rId20"/>
    <p:sldId id="267" r:id="rId21"/>
    <p:sldId id="269" r:id="rId22"/>
    <p:sldId id="282" r:id="rId23"/>
    <p:sldId id="271" r:id="rId24"/>
    <p:sldId id="272" r:id="rId25"/>
    <p:sldId id="273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tsad-27.nnov@yandex.ru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658" autoAdjust="0"/>
  </p:normalViewPr>
  <p:slideViewPr>
    <p:cSldViewPr snapToGrid="0">
      <p:cViewPr varScale="1">
        <p:scale>
          <a:sx n="64" d="100"/>
          <a:sy n="64" d="100"/>
        </p:scale>
        <p:origin x="91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commentAuthors" Target="commentAuthors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C7158-EF90-43E7-9B6C-9166814AFCFB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81447-0DC6-4BCA-B8FF-FA00F36FA537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jpeg"/><Relationship Id="rId8" Type="http://schemas.openxmlformats.org/officeDocument/2006/relationships/image" Target="../media/image12.jpeg"/><Relationship Id="rId7" Type="http://schemas.openxmlformats.org/officeDocument/2006/relationships/image" Target="../media/image11.jpeg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0" Type="http://schemas.openxmlformats.org/officeDocument/2006/relationships/slideLayout" Target="../slideLayouts/slideLayout6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5.jpeg"/><Relationship Id="rId7" Type="http://schemas.openxmlformats.org/officeDocument/2006/relationships/image" Target="../media/image24.jpeg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37.jpeg"/><Relationship Id="rId7" Type="http://schemas.openxmlformats.org/officeDocument/2006/relationships/image" Target="../media/image36.jpeg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hemeOverride" Target="../theme/themeOverride1.xml"/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hemeOverride" Target="../theme/themeOverride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4.jpeg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701530" cy="5662295"/>
          </a:xfrm>
        </p:spPr>
        <p:txBody>
          <a:bodyPr>
            <a:normAutofit/>
          </a:bodyPr>
          <a:lstStyle/>
          <a:p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Моя семья.</a:t>
            </a:r>
            <a:b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Традиции, как основа в воспитании нравственно- патриотических чувств детей.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52905" y="5832475"/>
            <a:ext cx="9144000" cy="1608455"/>
          </a:xfrm>
        </p:spPr>
        <p:txBody>
          <a:bodyPr>
            <a:normAutofit/>
          </a:bodyPr>
          <a:lstStyle/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35579"/>
            <a:ext cx="12192000" cy="685800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06824"/>
            <a:ext cx="10515600" cy="433823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«Семья - это совокупность близких родственников, живущих вместе: родители с детьми» - определение Владимира Ивановича Даля.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«Семья» - это группа живущих вместе близких родственников 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(Толковый словарь Ожегова)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«Семья» - это основанное на кровном родстве объединение людей, связанных общностью быта, взаимной моральной ответственностью и взаимопомощью».</a:t>
            </a:r>
            <a:endParaRPr lang="ru-RU" sz="26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Толковый словарь Ушакова).</a:t>
            </a:r>
            <a:endParaRPr lang="ru-RU" sz="26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lnSpc>
                <a:spcPct val="170000"/>
              </a:lnSpc>
              <a:spcAft>
                <a:spcPts val="225"/>
              </a:spcAft>
              <a:buNone/>
            </a:pP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7300" y="905847"/>
            <a:ext cx="10515600" cy="477777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ребёнка «семья»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это среда, в которой складываются условия его физического, психического, эмоционального и интеллектуального развития.</a:t>
            </a:r>
            <a:b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взрослого человека семья является источником удовлетворения ряда его потребностей и малым коллективом, предъявляющим к нему разнообразные и достаточно сложные требования. На стадиях жизненного цикла человека последовательно меняются его функции и статус в семье.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«Семейные традиции»- это принятые в семье нормы, </a:t>
            </a: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манеры поведения, обычаи и взгляды, которые </a:t>
            </a: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передаются из поколения в поколение.</a:t>
            </a:r>
            <a:endParaRPr lang="ru-RU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br>
              <a:rPr lang="ru-RU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7300" y="0"/>
            <a:ext cx="10515600" cy="568362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же дают семейные традиции людям?!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ctr">
              <a:lnSpc>
                <a:spcPct val="120000"/>
              </a:lnSpc>
              <a:spcBef>
                <a:spcPts val="0"/>
              </a:spcBef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Способствуют гармоничному развитию ребенка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ctr">
              <a:lnSpc>
                <a:spcPct val="120000"/>
              </a:lnSpc>
              <a:spcBef>
                <a:spcPts val="0"/>
              </a:spcBef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Дают ощущение единства со своей родней.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ctr">
              <a:lnSpc>
                <a:spcPct val="120000"/>
              </a:lnSpc>
              <a:spcBef>
                <a:spcPts val="0"/>
              </a:spcBef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Культурное обогащение семьи.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153" y="2841812"/>
            <a:ext cx="5880482" cy="391879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41960" y="32449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Семейные традиции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4094" y="1438348"/>
            <a:ext cx="6660777" cy="5168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1.Семейные праздники или празднование дней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рождений.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Составление родословной своей семьи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(генеалогическое древо, герб семьи).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Семейные архивы.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Семейные альбомы, фотосессии.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Семейный отдых на природе (пикник, рыбалка и т.п.).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Семейный обед (ужин).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Семейное посещение театров, цирка.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Совместное приготовление пищи.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Игры с ребенком.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Дни памяти (посещение некрополя).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2"/>
          <a:stretch>
            <a:fillRect/>
          </a:stretch>
        </p:blipFill>
        <p:spPr>
          <a:xfrm>
            <a:off x="8052511" y="395156"/>
            <a:ext cx="3827966" cy="259106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666" y="3135743"/>
            <a:ext cx="4508334" cy="318810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0618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1. Семейные праздники(дни рождения)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spcAft>
                <a:spcPts val="225"/>
              </a:spcAf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None/>
            </a:pPr>
            <a:r>
              <a:rPr lang="ru-RU" sz="26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Праздник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это событие в детской жизни, и ребенок считает свои дни от праздника до праздника, как и мы, свои годы от о важного события до другого. И наоборот, «тускло и серо было бы это детство, если бы из него выбросить праздники», - писал Константин Ушинский.</a:t>
            </a:r>
            <a:endParaRPr lang="ru-RU" sz="2600" dirty="0">
              <a:solidFill>
                <a:srgbClr val="333333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None/>
            </a:pP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таким обычаям и дети и взрослые получают множество «бонусов»: предвкушение праздника, хорошее настроение, радость общения с семьей.</a:t>
            </a:r>
            <a:endParaRPr lang="ru-RU" sz="2600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Bef>
                <a:spcPts val="0"/>
              </a:spcBef>
              <a:spcAft>
                <a:spcPts val="225"/>
              </a:spcAft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Празднование дня – это одна из самых теплых, веселых и ожидаемых у детей!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858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4" y="3108513"/>
            <a:ext cx="2786903" cy="37158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01153" cy="320936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659" y="-12954"/>
            <a:ext cx="2783586" cy="360381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171" y="-12954"/>
            <a:ext cx="2297751" cy="386378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279" y="3087027"/>
            <a:ext cx="2783586" cy="371144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213" y="3157296"/>
            <a:ext cx="2501153" cy="361830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0849" y="-12954"/>
            <a:ext cx="2501152" cy="34419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536" y="3006419"/>
            <a:ext cx="2844042" cy="379205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96819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6818"/>
            <a:ext cx="10515600" cy="1642335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2. Составление родословной </a:t>
            </a:r>
            <a:b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своей семьи (генеалогическое древо, герб семьи)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32965"/>
            <a:ext cx="10515600" cy="456303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Родословная</a:t>
            </a:r>
            <a:r>
              <a:rPr lang="ru-RU" sz="2600" b="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 это перечень поколений одного рода, устанавливающий происхождение и степень родства. Родословное древо соединяет нас с историческим процессом, позволяя почувствовать себя неотъемлемой частью единого потока сменяющих друг друга поколений.</a:t>
            </a:r>
            <a:endParaRPr lang="ru-RU" sz="2600" b="0" i="0" dirty="0">
              <a:solidFill>
                <a:srgbClr val="2021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Генеалогическое древо- </a:t>
            </a:r>
            <a:r>
              <a:rPr lang="ru-RU" sz="26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схематичное изображение родственных связей. По форме схема напоминает дерево, которое растет по мере того, как вы собираете и изучаете данные о все более древних предках.</a:t>
            </a:r>
            <a:endParaRPr lang="ru-RU" sz="2600" dirty="0">
              <a:solidFill>
                <a:srgbClr val="2021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b="1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Герб семьи- </a:t>
            </a:r>
            <a:r>
              <a:rPr lang="ru-RU" sz="2600" i="0" dirty="0">
                <a:solidFill>
                  <a:srgbClr val="20212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набор геральдических символов, которые олицетворяют основные черты семейного рода. </a:t>
            </a:r>
            <a:endParaRPr lang="ru-RU" sz="2600" i="0" dirty="0">
              <a:solidFill>
                <a:srgbClr val="20212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96819"/>
            <a:ext cx="12192000" cy="6858001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629"/>
            <a:ext cx="3994672" cy="5682246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1821" y="-96820"/>
            <a:ext cx="3994673" cy="47285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456" y="1771425"/>
            <a:ext cx="5427233" cy="383976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720128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3. Семейные архивы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5777" y="2159112"/>
            <a:ext cx="10515600" cy="4351338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Семья должна иметь свой архив – почетные грамоты дедов и отцов, медали, ордена, историю их заслуг, их труда, историю рода и фамилии. Ведь с годами и наши внуки захотят знать, как мы жили. А ведь жизнь, отпущенная нам, по природе своей коротка, но в наших силах оставить память о ней.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441064"/>
            <a:ext cx="4834050" cy="475488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546" y="1183341"/>
            <a:ext cx="5330700" cy="514215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1382" y="130846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4. Семейный альбом (фотосессии)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4815" y="1141243"/>
            <a:ext cx="11081273" cy="584760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Семейный фотоальбом</a:t>
            </a:r>
            <a:r>
              <a:rPr lang="ru-RU" sz="24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собрание семейных </a:t>
            </a:r>
            <a:r>
              <a:rPr lang="ru-RU" sz="2400" b="0" i="0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фотографий</a:t>
            </a:r>
            <a:r>
              <a:rPr lang="ru-RU" sz="24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сгруппированных по тематическому признаку и соединяющих отдельные разобщённые моменты жизни в цельную историю. Представляя собой часть семейного богатства, служит сохранению фамильной памяти, созданию чувства принадлежности к </a:t>
            </a:r>
            <a:r>
              <a:rPr lang="ru-RU" sz="24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семье</a:t>
            </a:r>
            <a:r>
              <a:rPr lang="ru-RU" sz="2400" b="0" i="0" dirty="0">
                <a:solidFill>
                  <a:srgbClr val="2021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и её объединении.</a:t>
            </a:r>
            <a:endParaRPr lang="ru-RU" sz="2400" b="0" i="0" dirty="0">
              <a:solidFill>
                <a:srgbClr val="2021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фотосессии отличная традиция, очень популярная в наше время.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причин семейной фотосессии: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традиции.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время на съемке, где все в одном месте, сплачивает семью.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Заряд радости.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вашей семьи.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образ.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Профессиональный взгляд!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r>
              <a:rPr lang="ru-RU" sz="2400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Наследие.</a:t>
            </a:r>
            <a:endParaRPr lang="ru-RU" sz="2400" b="1" dirty="0">
              <a:solidFill>
                <a:srgbClr val="2021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  <a:spcBef>
                <a:spcPts val="0"/>
              </a:spcBef>
              <a:buAutoNum type="arabicPeriod"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110855" cy="4669202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81985"/>
            <a:ext cx="4608262" cy="30760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55" y="-1"/>
            <a:ext cx="2735859" cy="40986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622" y="3781984"/>
            <a:ext cx="4608263" cy="3072175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966" y="3841"/>
            <a:ext cx="2735859" cy="3934064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902" y="0"/>
            <a:ext cx="3045318" cy="3934064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7176" y="3934064"/>
            <a:ext cx="3801527" cy="292009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0826" y="132998"/>
            <a:ext cx="4301174" cy="60405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53264"/>
            <a:ext cx="2469823" cy="37047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13280"/>
            <a:ext cx="2908995" cy="4144720"/>
          </a:xfrm>
          <a:prstGeom prst="rect">
            <a:avLst/>
          </a:prstGeom>
        </p:spPr>
      </p:pic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052" y="0"/>
            <a:ext cx="4301174" cy="3239322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273" y="4042611"/>
            <a:ext cx="4005265" cy="281538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7593" y="185952"/>
            <a:ext cx="10515600" cy="132556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5. Семейный отдых на природе (пикник, рыбалка)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5009" y="1409928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оказывает огромное влияние на развитие личности дошкольника, дает возможность хорошего общения с ребенком, а прогулки на природу благоприятно влияют на здоровье человека.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Пикник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трапеза на природе, устраиваемая на траве на открытом воздухе в местах с красивыми пейзажами (сад, парк, берег озера, пляж или лес).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Рыбалка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для детей такая это не просто традиция, а целое приключение! Такой активный отдых- это возможность привлечь своих детей к своему хобби( увлечению), любовь к отдыху на природе. Ведь совместное времяпрепровождение и организация рыбалки с ребенком сплотят родителей и детей, укрепят связь между ними!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pic>
        <p:nvPicPr>
          <p:cNvPr id="26" name="Объект 2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064856" cy="4548952"/>
          </a:xfr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9" y="3484260"/>
            <a:ext cx="3418609" cy="337374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9572" y="-20782"/>
            <a:ext cx="3327689" cy="443691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8784" y="3176772"/>
            <a:ext cx="2776508" cy="3702011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883" y="0"/>
            <a:ext cx="3520786" cy="4694381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640" y="3155989"/>
            <a:ext cx="2459300" cy="3702011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276" y="3269588"/>
            <a:ext cx="2456816" cy="360919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171" y="124692"/>
            <a:ext cx="10352565" cy="1257300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</a:t>
            </a:r>
            <a: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Семейный обед (ужин)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39091"/>
            <a:ext cx="11963400" cy="581891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Значение семейного обеда (ужина), когда все члены семьи собирались за одним столом, подчеркивалось многими культурами по всему миру. Помните убранство традиционной русской избы?! Большой стол, лавки, чтобы все- семья, и гости- могли уместиться.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Увы в наше время традиция семейных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посиделок стремительно умирает.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 только,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проходят обеды.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 в телефоне, кто в телевизоре, кто в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комнате с тарелкой. При этом теряется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только обед (ужин) как совместное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потребление пищи, а нечто гораздо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большее-как традиция, делающая семейные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узы более крепкими.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797" y="2052204"/>
            <a:ext cx="2482606" cy="29146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694" y="2052205"/>
            <a:ext cx="3089306" cy="468110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257" y="160257"/>
            <a:ext cx="10624008" cy="1021179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7. Семейное посещение </a:t>
            </a:r>
            <a: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театра</a:t>
            </a: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цирка (кино)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414" y="1181436"/>
            <a:ext cx="12116586" cy="5676564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Музея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Выставки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комнат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Парков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Храмов (поездки по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святым местам)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Совместная деятельность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 систему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ценностей семьи, положительно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эмоционально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окрашивает познавательную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деятельность,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способствует духовному общению.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099" y="3429000"/>
            <a:ext cx="2571750" cy="3429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957" y="997526"/>
            <a:ext cx="2222549" cy="33562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245" y="924732"/>
            <a:ext cx="2222549" cy="395119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9180" y="4340389"/>
            <a:ext cx="3302820" cy="247711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914" y="924732"/>
            <a:ext cx="2379086" cy="315895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5082"/>
            <a:ext cx="10515600" cy="1070263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8. Совместное п</a:t>
            </a:r>
            <a: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риготовление пищи.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863" y="862445"/>
            <a:ext cx="11856027" cy="59955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готовит- это радость для всех.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 радуется детвора.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пусть потом пол дня приходится убирать.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Радость принесенная от совместного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времяпрепровождения гораздо приятнее.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Семейная традиция готовить вкусности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(пироги, пельмешки, печенье и т.п.)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на выходных, всегда будет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предвкушением чего-то особенного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теплого, а то что сделано своими руками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в тысячу раз вкуснее и полезнее.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145" y="3160861"/>
            <a:ext cx="2772855" cy="369714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943" y="1023236"/>
            <a:ext cx="1954490" cy="321265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984" y="862444"/>
            <a:ext cx="2734905" cy="337344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968" y="3211461"/>
            <a:ext cx="2734905" cy="364654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9712" y="-21595"/>
            <a:ext cx="9403383" cy="1135485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</a:t>
            </a:r>
            <a: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Игры с ребенком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40787" y="757989"/>
            <a:ext cx="5372024" cy="5649797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Детство – это игра,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это детство.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это жизнь ребенка,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не подготовка к жизни.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должна стать традиционной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каждой семье.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6" y="852155"/>
            <a:ext cx="3045387" cy="227928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66" y="3304349"/>
            <a:ext cx="2268885" cy="345059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237" y="195688"/>
            <a:ext cx="3176337" cy="423511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635" y="2987326"/>
            <a:ext cx="2734176" cy="364556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62232" y="3729014"/>
            <a:ext cx="2093495" cy="279132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83247" y="3909488"/>
            <a:ext cx="2142986" cy="284545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9712" y="-21595"/>
            <a:ext cx="9403383" cy="1135485"/>
          </a:xfrm>
        </p:spPr>
        <p:txBody>
          <a:bodyPr>
            <a:normAutofit/>
          </a:bodyPr>
          <a:lstStyle/>
          <a:p>
            <a:pPr algn="ctr">
              <a:lnSpc>
                <a:spcPct val="107000"/>
              </a:lnSpc>
              <a:spcAft>
                <a:spcPts val="225"/>
              </a:spcAft>
            </a:pPr>
            <a:r>
              <a:rPr lang="ru-RU" sz="32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Традиция 10. </a:t>
            </a:r>
            <a: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Посещение некрополя.</a:t>
            </a:r>
            <a:b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Дни памяти. Бессмертный полк.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0631" y="1229799"/>
            <a:ext cx="11153274" cy="5649797"/>
          </a:xfrm>
        </p:spPr>
        <p:txBody>
          <a:bodyPr>
            <a:normAutofit fontScale="85000" lnSpcReduction="20000"/>
          </a:bodyPr>
          <a:lstStyle/>
          <a:p>
            <a:pPr algn="just" fontAlgn="base"/>
            <a:r>
              <a:rPr lang="ru-RU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Семь раз в году православные христиане специально находят время, чтобы побывать на богослужении, съездить на кладбище и помянуть своих умерших родных — это родительские субботы, дни, когда мы особо поминаем усопших. Традиция, вновь ожившая в Русской Церкви в 1990-е.</a:t>
            </a:r>
            <a:endParaRPr lang="ru-RU" b="0" i="0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Есть для семей и особенные дни, дни памяти, известные и понятные возможно только им.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algn="just" fontAlgn="base"/>
            <a:r>
              <a:rPr lang="ru-RU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Посещение мемориалов, известных памятников героям.</a:t>
            </a:r>
            <a:endParaRPr lang="ru-RU" b="0" i="0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  <a:p>
            <a:pPr algn="just" fontAlgn="base"/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Бессмертный полк-это общественная акция, 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0" indent="0" algn="just" fontAlgn="base">
              <a:buNone/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которая проходит в России и др. 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0" indent="0" algn="just" fontAlgn="base">
              <a:buNone/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странах мира в день победы. 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0" indent="0" algn="just" fontAlgn="base">
              <a:buNone/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Ее участники идут колонной и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0" indent="0" algn="just" fontAlgn="base">
              <a:buNone/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 несут транспаранты с 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0" indent="0" algn="just" fontAlgn="base">
              <a:buNone/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фотографиями своих родственников, 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0" indent="0" algn="just" fontAlgn="base">
              <a:buNone/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участвовавших в ВОВ. Впервые акция </a:t>
            </a:r>
            <a:endParaRPr lang="ru-RU" dirty="0">
              <a:solidFill>
                <a:srgbClr val="000000"/>
              </a:solidFill>
              <a:latin typeface="Georgia" panose="02040502050405020303" pitchFamily="18" charset="0"/>
            </a:endParaRPr>
          </a:p>
          <a:p>
            <a:pPr marL="0" indent="0" algn="just" fontAlgn="base">
              <a:buNone/>
            </a:pPr>
            <a:r>
              <a:rPr lang="ru-RU" dirty="0">
                <a:solidFill>
                  <a:srgbClr val="000000"/>
                </a:solidFill>
                <a:latin typeface="Georgia" panose="02040502050405020303" pitchFamily="18" charset="0"/>
              </a:rPr>
              <a:t>прошла 9 мая 2012 года в Томске.</a:t>
            </a:r>
            <a:endParaRPr lang="ru-RU" b="0" i="0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9844" y="3831200"/>
            <a:ext cx="2206934" cy="29425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737" y="3395796"/>
            <a:ext cx="2339632" cy="337798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21199" y="-3320"/>
            <a:ext cx="5891742" cy="3624825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</a:pP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- это первая и самая важная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 в жизни человека.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является традиционно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главным институтом воспитания.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То, что ребенок в детские годы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приобретет в семье, он сохраняет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течение всей последующей жизни.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 закладываются основы </a:t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 ребенка.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31" y="3912401"/>
            <a:ext cx="4613065" cy="29116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185" y="0"/>
            <a:ext cx="3268815" cy="46217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351" y="3824676"/>
            <a:ext cx="4027650" cy="303332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8" y="-4687"/>
            <a:ext cx="3239503" cy="431933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40" y="3511883"/>
            <a:ext cx="2744203" cy="3346117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8791" y="433633"/>
            <a:ext cx="11403105" cy="6230514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семейных традиций: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ощущает стабильность, ведь традиции будут выполнены не потому, что так надо, а потому, что так хочется всем членом семьи, так принято;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гордятся своей семьей;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Детские воспоминания, которые передаются в следующее поколение;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воспитывают уважение к старшим;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прививают тягу к труду и порядку;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сплачивают и объединяют родных;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почувствовать себя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неотъемлемой частью чего-то большого,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крепкого, того, что мы называем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ячейкой общества- «Семья».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802" y="2656023"/>
            <a:ext cx="2750819" cy="34468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3621" y="2935706"/>
            <a:ext cx="2868380" cy="372844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70933" y="2093495"/>
            <a:ext cx="8252012" cy="277929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«Красен обед пирогами, река берегами, а семья-традициями»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рус.нар.поговорка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«Счастлив тот, кто счастлив у себя дома»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Л.Н.Толстой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7358</Words>
  <Application>WPS Presentation</Application>
  <PresentationFormat>Широкоэкранный</PresentationFormat>
  <Paragraphs>174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Calibri Light</vt:lpstr>
      <vt:lpstr>Georgia</vt:lpstr>
      <vt:lpstr>Тема Office</vt:lpstr>
      <vt:lpstr> Моя семья. Традиции, как основа в воспитании нравственно- патриотических чувств детей.</vt:lpstr>
      <vt:lpstr>PowerPoint 演示文稿</vt:lpstr>
      <vt:lpstr> </vt:lpstr>
      <vt:lpstr> </vt:lpstr>
      <vt:lpstr>Семейные традиции</vt:lpstr>
      <vt:lpstr>Традиция 1. Семейные праздники(дни рождения)</vt:lpstr>
      <vt:lpstr>PowerPoint 演示文稿</vt:lpstr>
      <vt:lpstr>Традиция 2. Составление родословной  своей семьи (генеалогическое древо, герб семьи)</vt:lpstr>
      <vt:lpstr>PowerPoint 演示文稿</vt:lpstr>
      <vt:lpstr>Традиция 3. Семейные архивы</vt:lpstr>
      <vt:lpstr>PowerPoint 演示文稿</vt:lpstr>
      <vt:lpstr>Традиция 4. Семейный альбом (фотосессии)</vt:lpstr>
      <vt:lpstr>PowerPoint 演示文稿</vt:lpstr>
      <vt:lpstr>PowerPoint 演示文稿</vt:lpstr>
      <vt:lpstr>Традиция 5. Семейный отдых на природе (пикник, рыбалка)</vt:lpstr>
      <vt:lpstr>PowerPoint 演示文稿</vt:lpstr>
      <vt:lpstr>Традиция 6. Семейный обед (ужин)</vt:lpstr>
      <vt:lpstr>Традиция 7. Семейное посещение театра, цирка (кино)</vt:lpstr>
      <vt:lpstr>Традиция 8. Совместное приготовление пищи.</vt:lpstr>
      <vt:lpstr>Традиция 9. Игры с ребенком</vt:lpstr>
      <vt:lpstr>Традиция 10. Посещение некрополя. Дни памяти. Бессмертный полк.</vt:lpstr>
      <vt:lpstr>  Семья - это первая и самая важная  ступень в жизни человека. Семья является традиционно  главным институтом воспитания. То, что ребенок в детские годы  приобретет в семье, он сохраняет  в течение всей последующей жизни. В семье закладываются основы  личности ребенка. </vt:lpstr>
      <vt:lpstr>PowerPoint 演示文稿</vt:lpstr>
      <vt:lpstr>PowerPoint 演示文稿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Семейные традиции</dc:title>
  <dc:creator>Компик</dc:creator>
  <cp:lastModifiedBy>User</cp:lastModifiedBy>
  <cp:revision>52</cp:revision>
  <dcterms:created xsi:type="dcterms:W3CDTF">2022-01-20T07:59:00Z</dcterms:created>
  <dcterms:modified xsi:type="dcterms:W3CDTF">2026-03-16T06:36:01Z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3CF6F331F56845E7A38DB3739C5A0221_12</vt:lpwstr>
  </property>
  <property fmtid="{D5CDD505-2E9C-101B-9397-08002B2CF9AE}" pid="3" name="KSOProductBuildVer">
    <vt:lpwstr>1049-12.2.0.23196</vt:lpwstr>
  </property>
</Properties>
</file>