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92" r:id="rId22"/>
    <p:sldId id="280" r:id="rId23"/>
    <p:sldId id="281" r:id="rId24"/>
    <p:sldId id="295" r:id="rId25"/>
    <p:sldId id="286" r:id="rId26"/>
    <p:sldId id="284" r:id="rId27"/>
    <p:sldId id="282" r:id="rId28"/>
    <p:sldId id="277" r:id="rId29"/>
    <p:sldId id="283" r:id="rId30"/>
    <p:sldId id="293" r:id="rId31"/>
    <p:sldId id="302" r:id="rId32"/>
    <p:sldId id="288" r:id="rId33"/>
    <p:sldId id="291" r:id="rId34"/>
    <p:sldId id="290" r:id="rId35"/>
    <p:sldId id="287" r:id="rId36"/>
    <p:sldId id="303" r:id="rId37"/>
    <p:sldId id="305" r:id="rId38"/>
    <p:sldId id="296" r:id="rId39"/>
    <p:sldId id="289" r:id="rId40"/>
    <p:sldId id="298" r:id="rId41"/>
    <p:sldId id="300" r:id="rId42"/>
    <p:sldId id="301" r:id="rId43"/>
    <p:sldId id="304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745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552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53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25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013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68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456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54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000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210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082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4786F-7114-47F0-9BBD-FC449117D6AD}" type="datetimeFigureOut">
              <a:rPr lang="ru-RU" smtClean="0"/>
              <a:pPr/>
              <a:t>15.04.2026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DAC98-7E01-46E8-8E7C-569E6BC4DF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63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" y="13433"/>
            <a:ext cx="9138818" cy="6844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0"/>
            <a:ext cx="8877300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27784" y="297295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/>
                <a:ea typeface="Times New Roman"/>
              </a:rPr>
              <a:t>Э</a:t>
            </a:r>
            <a:r>
              <a:rPr lang="ru-RU" sz="32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кологический проект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«</a:t>
            </a:r>
            <a:r>
              <a:rPr lang="ru-RU" sz="3200" b="1" dirty="0" err="1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Эколята</a:t>
            </a:r>
            <a:r>
              <a:rPr lang="ru-RU" sz="32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– дошколята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друзья и защитники природы»</a:t>
            </a:r>
            <a:endParaRPr lang="ru-RU" sz="3200" b="1" dirty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5019907"/>
            <a:ext cx="4572000" cy="85767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</a:t>
            </a:r>
            <a:r>
              <a:rPr lang="ru-RU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Подготовила </a:t>
            </a:r>
            <a:r>
              <a:rPr lang="ru-RU" b="1" dirty="0">
                <a:latin typeface="Times New Roman" pitchFamily="18" charset="0"/>
                <a:ea typeface="Times New Roman"/>
                <a:cs typeface="Times New Roman" pitchFamily="18" charset="0"/>
              </a:rPr>
              <a:t>воспитатель: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Смирнова </a:t>
            </a:r>
            <a:r>
              <a:rPr lang="ru-RU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Ирина Викторовна</a:t>
            </a:r>
            <a:endParaRPr lang="ru-RU" b="1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188640"/>
            <a:ext cx="5256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№6</a:t>
            </a:r>
          </a:p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Нелидово, Тверская область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485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1490008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познавательно-исследовательский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количеству учащихся: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групповой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срокам реализации: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долгосрочный (1 учебный год)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Участники: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средней группы, воспитатель, родители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978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5516" y="520511"/>
            <a:ext cx="871296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Проблема:</a:t>
            </a:r>
            <a:r>
              <a:rPr lang="ru-RU" sz="3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2000" dirty="0" smtClean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Большинство детей имеют разрозненные и неполные знания о природном мире, отсутствуют чувства непримиримости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к фактам безответственного поведения людей.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Актуальность: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этом возрасте ребенок начинает выделять себя из окружающей среды, развивается эмоционально-ценностное отношение к окружающему, формируются основы нравственно - экологических позиций личности, которые проявляются во взаимодействиях ребенка с природой, в осознании неразрывности с ней. Поэтому очень важно разбудить у дошкольников интерес к живой природе, воспитывать любовь к ней, научить беречь окружающий мир.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113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82103" y="188640"/>
            <a:ext cx="8964488" cy="6890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формирование системы экологических представлений о природе у детей среднего  дошкольного возраста.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Задачи: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наблюдательность и любознательность детей в процессе ознакомления их с явлениями природы;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Воспитывать любовь к природе, интерес и заботливое отношение к растительному и животному миру родного края;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 детей воображение, речь, фантазию, мышление, умение анализировать, сравнивать и обобщать;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накоплению у детей представлений об  окружающем мире;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способности детей в различных видах художественно-эстетической деятельности;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Повышение интереса и знаний родителей в экологическом развитии детей.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51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9513" y="332656"/>
            <a:ext cx="8784975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Ожидаемый результат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- расширение кругозора детей, систематизация знаний о природе и месте человека в ней;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 проявление интереса к объектам и явлениям природы;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бережное отношение к природе, стремление к правильному поведению по отношению к миру природы;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стремление детей к исследованию объектов природы, умение делать выводы, устанавливать причинно-следственные связи; 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</a:rPr>
              <a:t>умение вести наблюдения за объектами живой и неживой природы, объяснять связи и цепочки в природе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 - повышение экологической компетентности родителей, их социальной активности; </a:t>
            </a:r>
          </a:p>
          <a:p>
            <a:endParaRPr lang="ru-RU" sz="24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939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612845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Этап (информационный) подготовительный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Провести опрос с детьми, выявить проблему;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Составление перспективного плана работы по проведению проекта;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Подбор методической и художественной литературы, открыток, энциклопедий стихотворений, наглядных пособий, игр.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Создание  предметно – развивающей среды.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148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99592" y="476672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Подбор наглядных пособий, дидактических игр.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6-WA003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7544" y="1268760"/>
            <a:ext cx="3321334" cy="397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4" y="1500174"/>
            <a:ext cx="4413830" cy="3311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1261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95736" y="548679"/>
            <a:ext cx="6102424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20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2этап: Основной (практический)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85623" y="1196752"/>
            <a:ext cx="3972754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solidFill>
                  <a:srgbClr val="010101"/>
                </a:solidFill>
                <a:latin typeface="Times New Roman"/>
                <a:ea typeface="Times New Roman"/>
                <a:cs typeface="Times New Roman"/>
              </a:rPr>
              <a:t>Реализация образовательных областей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948352"/>
              </p:ext>
            </p:extLst>
          </p:nvPr>
        </p:nvGraphicFramePr>
        <p:xfrm>
          <a:off x="272152" y="1556792"/>
          <a:ext cx="8548320" cy="5112569"/>
        </p:xfrm>
        <a:graphic>
          <a:graphicData uri="http://schemas.openxmlformats.org/drawingml/2006/table">
            <a:tbl>
              <a:tblPr firstRow="1" bandRow="1"/>
              <a:tblGrid>
                <a:gridCol w="2065844"/>
                <a:gridCol w="6482476"/>
              </a:tblGrid>
              <a:tr h="1169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Познавательное развитие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b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Наблюдения</a:t>
                      </a: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рассматривания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альбомов</a:t>
                      </a:r>
                      <a:endParaRPr lang="ru-RU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1169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Речи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Беседы, чтение художественной литературы, пальчиковые игры, речевые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игры</a:t>
                      </a: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10482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 коммуникативное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Игры-лото, разрезные картинки, акции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1024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Художественно-эстетическое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Рисование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700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Физическое развитие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Подвижные игры, игры с мячом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1913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79712" y="28877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73553"/>
            <a:ext cx="8568952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Изготовление стенда «</a:t>
            </a:r>
            <a:r>
              <a:rPr lang="ru-RU" sz="20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Эколята</a:t>
            </a: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– защитники природы» и знакомство с сказочными героями </a:t>
            </a:r>
            <a:r>
              <a:rPr lang="ru-RU" sz="20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эколятами</a:t>
            </a: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(Тихоня, Умница, </a:t>
            </a:r>
            <a:r>
              <a:rPr lang="ru-RU" sz="20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Елочка,Шалун</a:t>
            </a: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)    Рассматривание альбома «</a:t>
            </a:r>
            <a:r>
              <a:rPr lang="ru-RU" sz="2000" b="1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Эколята</a:t>
            </a:r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»</a:t>
            </a:r>
            <a:endParaRPr lang="ru-RU" sz="2000" b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pic>
        <p:nvPicPr>
          <p:cNvPr id="7" name="Рисунок 6" descr="C:\Users\FFF7289\AppData\Local\Microsoft\Windows\Temporary Internet Files\Content.Word\IMG-20250506-WA0025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5786" y="2285992"/>
            <a:ext cx="2874875" cy="4429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FFF7289\AppData\Local\Microsoft\Windows\Temporary Internet Files\Content.Word\IMG-20250506-WA0028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000496" y="2643182"/>
            <a:ext cx="4105895" cy="307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8771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3528" y="431749"/>
            <a:ext cx="4068452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Беседа «Что такое природа?»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Знакомство с правилами поведения в природе.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00694" y="1714488"/>
            <a:ext cx="29016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Разрезные картинки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«</a:t>
            </a:r>
            <a:r>
              <a:rPr lang="ru-RU" sz="2400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Эколята</a:t>
            </a:r>
            <a:r>
              <a:rPr lang="ru-RU" sz="2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»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C:\Users\FFF7289\AppData\Local\Microsoft\Windows\Temporary Internet Files\Content.Word\IMG-20250506-WA002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714488"/>
            <a:ext cx="4363063" cy="3306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FFF7289\AppData\Local\Microsoft\Windows\Temporary Internet Files\Content.Word\IMG-20250506-WA0027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3071810"/>
            <a:ext cx="4558938" cy="341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8280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643042" y="285728"/>
            <a:ext cx="43544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 октября – день защиты животных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Акция «Помоги бездомным животным»</a:t>
            </a: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6-WA0038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43174" y="3643314"/>
            <a:ext cx="3912167" cy="300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FFF7289\AppData\Local\Microsoft\Windows\Temporary Internet Files\Content.Word\IMG-20250506-WA0040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00760" y="642918"/>
            <a:ext cx="2947191" cy="331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FFF7289\AppData\Local\Microsoft\Windows\Temporary Internet Files\Content.Word\IMG-20250506-WA0039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44" y="1000108"/>
            <a:ext cx="2885546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143240" y="1285860"/>
            <a:ext cx="2618423" cy="2101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7431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071802" y="500042"/>
            <a:ext cx="3429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Беседа: «Птицы нашего края» (зимующие, перелетные)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1428736"/>
            <a:ext cx="3673162" cy="4383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4682169" y="1318567"/>
            <a:ext cx="3526164" cy="488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FFF7289\AppData\Local\Microsoft\Windows\Temporary Internet Files\Content.Word\IMG-20250506-WA0045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1357298"/>
            <a:ext cx="3593274" cy="4625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FFF7289\AppData\Local\Microsoft\Windows\Temporary Internet Files\Content.Word\IMG-20250506-WA004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071934" y="2000240"/>
            <a:ext cx="4786346" cy="3708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00430" y="627529"/>
            <a:ext cx="30003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Вырезание «Птицы»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00100" y="571480"/>
            <a:ext cx="3374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Разрезные картинки «Птицы»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6-WA0047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1214422"/>
            <a:ext cx="3471739" cy="4701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FFF7289\AppData\Local\Microsoft\Windows\Temporary Internet Files\Content.Word\IMG-20250507-WA002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14876" y="1285860"/>
            <a:ext cx="3648491" cy="493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57818" y="714356"/>
            <a:ext cx="27370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– домино «Птицы»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86050" y="285728"/>
            <a:ext cx="3461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«Кормушка для птиц»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FFF7289\AppData\Local\Microsoft\Windows\Temporary Internet Files\Content.Word\IMG-20250506-WA0035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43174" y="642918"/>
            <a:ext cx="3714776" cy="281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857232"/>
            <a:ext cx="2089151" cy="4720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57950" y="1071546"/>
            <a:ext cx="250033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" name="Picture 1" descr="C:\Users\FFF7289\Documents\IMG_20250526_000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0364" y="2786058"/>
            <a:ext cx="2806589" cy="3857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FFF7289\AppData\Local\Microsoft\Windows\Temporary Internet Files\Content.Word\IMG-20250506-WA0034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71736" y="785794"/>
            <a:ext cx="428628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286116" y="357166"/>
            <a:ext cx="30688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 ноября – Синичкин день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428860" y="428604"/>
            <a:ext cx="4678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«Из чего можно сделать елку?»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Изготовление елок из бросового материала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FFF7289\AppData\Local\Microsoft\Windows\Temporary Internet Files\Content.Word\IMG-20250506-WA0043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86182" y="1142984"/>
            <a:ext cx="5055326" cy="378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2285992"/>
            <a:ext cx="3357245" cy="246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785794"/>
            <a:ext cx="3571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энциклопедии «Животные России»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7-WA0003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785926"/>
            <a:ext cx="4748764" cy="3614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214942" y="785794"/>
            <a:ext cx="36267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Д/игры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«Лесные животные. Кто что ест»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FFF7289\AppData\Local\Microsoft\Windows\Temporary Internet Files\Content.Word\IMG-20250507-WA002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2" y="1857364"/>
            <a:ext cx="4078006" cy="320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285984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15 января – День зимующих птиц 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FFF7289\AppData\Local\Microsoft\Windows\Temporary Internet Files\Content.Word\IMG-20250506-WA0048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4" y="1844824"/>
            <a:ext cx="4433146" cy="3661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572000" y="107154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альбома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«Зимующие птицы»</a:t>
            </a:r>
            <a:endParaRPr lang="ru-RU" dirty="0"/>
          </a:p>
        </p:txBody>
      </p:sp>
      <p:pic>
        <p:nvPicPr>
          <p:cNvPr id="10" name="Рисунок 9" descr="C:\Users\FFF7289\AppData\Local\Microsoft\Windows\Temporary Internet Files\Content.Word\IMG-20250506-WA0047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1646439"/>
            <a:ext cx="4006575" cy="4912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571472" y="10001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Разрезные картинки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«Зимующие птицы»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28794" y="500042"/>
            <a:ext cx="6072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игра с родителями «Путешествие в зимний лес»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6-WA004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1000108"/>
            <a:ext cx="4143372" cy="329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FFF7289\AppData\Local\Microsoft\Windows\Temporary Internet Files\Content.Word\IMG-20250506-WA0052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3504" y="1142984"/>
            <a:ext cx="3681537" cy="517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714356"/>
            <a:ext cx="3779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«Лес -  богатство нашей природы»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72066" y="714356"/>
            <a:ext cx="3429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 игра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 какого дерева листок»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FFF7289\AppData\Local\Microsoft\Windows\Temporary Internet Files\Content.Word\IMG-20250505-WA0000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0477" y="1500174"/>
            <a:ext cx="4022250" cy="459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2" y="1500174"/>
            <a:ext cx="3962720" cy="488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72066" y="714356"/>
            <a:ext cx="3429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 игра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«Лес – многоэтажный дом»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728" y="500042"/>
            <a:ext cx="28194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альбома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«Кому нужны деревья»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628" y="1556792"/>
            <a:ext cx="3747836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472" y="1357298"/>
            <a:ext cx="4071966" cy="479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86050" y="428604"/>
            <a:ext cx="42452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 апреля – Международный день птиц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5984" y="1357298"/>
            <a:ext cx="4728845" cy="4952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43108" y="428604"/>
            <a:ext cx="5047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 апреля – Всемирный день водных животных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66628" y="1142984"/>
            <a:ext cx="35323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Беседа, просмотр иллюстраций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«Водные животные»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43372" y="7143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Раскраски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П/игра «Море волнуется раз...» </a:t>
            </a:r>
          </a:p>
        </p:txBody>
      </p:sp>
      <p:pic>
        <p:nvPicPr>
          <p:cNvPr id="8" name="Рисунок 7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57224" y="1857364"/>
            <a:ext cx="3489014" cy="4727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3438" y="1428736"/>
            <a:ext cx="3772371" cy="4957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143240" y="357166"/>
            <a:ext cx="34344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 апреля – День </a:t>
            </a:r>
            <a:r>
              <a:rPr lang="ru-RU" sz="2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скоречника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56" y="785794"/>
            <a:ext cx="5715040" cy="580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071802" y="428604"/>
            <a:ext cx="29079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Викторина  «День Земли»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1357298"/>
            <a:ext cx="435771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29190" y="928670"/>
            <a:ext cx="3976998" cy="5362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14612" y="357166"/>
            <a:ext cx="4192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«25 апреля – Всемирный день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эколят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44" y="1643050"/>
            <a:ext cx="492922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628" y="2428868"/>
            <a:ext cx="3952247" cy="410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89889" y="928670"/>
            <a:ext cx="4467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защитники природы»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47827" y="1643050"/>
            <a:ext cx="3486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Д/игра «Назови одним словом»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(Мир животных и растений)</a:t>
            </a: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357422" y="469264"/>
            <a:ext cx="492922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Настольные игры «Уроки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эколят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«Идем в гости к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эколятам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FFF7289\AppData\Local\Microsoft\Windows\Temporary Internet Files\Content.Word\IMG-20250506-WA0055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1421362"/>
            <a:ext cx="4438726" cy="3309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FFF7289\AppData\Local\Microsoft\Windows\Temporary Internet Files\Content.Word\IMG-20250506-WA0057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83308" y="1183072"/>
            <a:ext cx="3909171" cy="505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357422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Трудовая деятельность на участке</a:t>
            </a:r>
          </a:p>
        </p:txBody>
      </p:sp>
      <p:pic>
        <p:nvPicPr>
          <p:cNvPr id="6" name="Рисунок 5" descr="C:\Users\FFF7289\AppData\Local\Microsoft\Windows\Temporary Internet Files\Content.Word\IMG-20250506-WA0068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357158" y="928670"/>
            <a:ext cx="385765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FFF7289\AppData\Local\Microsoft\Windows\Temporary Internet Files\Content.Word\IMG-20250506-WA006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3438" y="1000108"/>
            <a:ext cx="421484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285984" y="285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П/игры: 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Совушка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«Воробушки и кот», «У медведя во бору…»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3214686"/>
            <a:ext cx="428628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1000108"/>
            <a:ext cx="4858695" cy="3119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0" y="836712"/>
            <a:ext cx="3689479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6314" y="1142984"/>
            <a:ext cx="3572811" cy="5369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214678" y="357166"/>
            <a:ext cx="2878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Пальчиковая гимнастика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86050" y="428604"/>
            <a:ext cx="45766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 мая – Всемирный день одуванчика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071546"/>
            <a:ext cx="3071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«День одуванчика»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3438" y="1000108"/>
            <a:ext cx="3429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схем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«Рост одуванчика»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1928802"/>
            <a:ext cx="3714776" cy="46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1928802"/>
            <a:ext cx="4606802" cy="3732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86050" y="428604"/>
            <a:ext cx="45766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 мая – Всемирный день одуванчика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14678" y="1071546"/>
            <a:ext cx="3071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альбома 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«Первоцветы»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1857364"/>
            <a:ext cx="4471998" cy="437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628" y="1871694"/>
            <a:ext cx="3787125" cy="4093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643174" y="214290"/>
            <a:ext cx="45766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 мая – Всемирный день одуванчика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714356"/>
            <a:ext cx="49292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Раскраски  «Одуванчики»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9124" y="5714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на прогулке 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«Одуванчики»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1142984"/>
            <a:ext cx="4108140" cy="288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214422"/>
            <a:ext cx="4357686" cy="3101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0034" y="3714752"/>
            <a:ext cx="5930265" cy="3069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1571612"/>
            <a:ext cx="4300526" cy="366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956938" y="1000108"/>
            <a:ext cx="3461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поведения на природе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9124" y="2714620"/>
            <a:ext cx="4519930" cy="350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69258" y="2000240"/>
            <a:ext cx="4124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Изготовление запрещающих знаков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332502" y="785794"/>
            <a:ext cx="64353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Речевые игры с мячом: «Назови ласково», «Один – много»,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«Наоборот», «Назови одним словом» и т.д.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FFF7289\AppData\Local\Microsoft\Windows\Temporary Internet Files\Content.Word\IMG-20250527-WA0006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09952" y="1416958"/>
            <a:ext cx="5714376" cy="5252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2483768" y="554961"/>
            <a:ext cx="3906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Викторина для педагогов: </a:t>
            </a:r>
          </a:p>
        </p:txBody>
      </p:sp>
      <p:pic>
        <p:nvPicPr>
          <p:cNvPr id="7" name="Рисунок 6" descr="C:\Users\FFF7289\AppData\Local\Microsoft\Windows\Temporary Internet Files\Content.Word\IMG_20250123_13294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3211" y="1268760"/>
            <a:ext cx="4000527" cy="345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FFF7289\AppData\Local\Microsoft\Windows\Temporary Internet Files\Content.Word\IMG_20250123_132813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3840" y="2132856"/>
            <a:ext cx="4616734" cy="389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571604" y="214290"/>
            <a:ext cx="6788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Наглядные консультации для родителей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714356"/>
            <a:ext cx="3930001" cy="3837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6314" y="785794"/>
            <a:ext cx="364333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728" y="4286256"/>
            <a:ext cx="6715172" cy="225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642918"/>
            <a:ext cx="4787257" cy="3740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357290" y="285728"/>
            <a:ext cx="668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Итоговое занятие с родителями «Юные защитники природы»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28992" y="3571876"/>
            <a:ext cx="550072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285984" y="28572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Акция «Посади дерево»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714356"/>
            <a:ext cx="5943600" cy="4075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2" y="2571744"/>
            <a:ext cx="4014774" cy="414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57224" y="428604"/>
            <a:ext cx="80010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у большинства детей систематизировались знания о природе и месте человека в ней;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повысился интерес к объектам и явлениям природы;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 появилось стремление к правильному поведению по отношению к миру природы;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появился интерес к исследованию объектов природы, умение делать выводы, устанавливать причинно-следственные связи;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повысилась экологическая компетентность родителей, их социальная активность. </a:t>
            </a:r>
          </a:p>
          <a:p>
            <a:endParaRPr lang="ru-RU" sz="2400" dirty="0" smtClean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85918" y="1714488"/>
            <a:ext cx="61680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Перспективы: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Продолжать использовать проектную деятельность с детьми и родителями по экологическому воспитанию. </a:t>
            </a: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785786" y="2571744"/>
            <a:ext cx="76438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2469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897</Words>
  <Application>Microsoft Office PowerPoint</Application>
  <PresentationFormat>Экран (4:3)</PresentationFormat>
  <Paragraphs>133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ira</dc:creator>
  <cp:lastModifiedBy>ira</cp:lastModifiedBy>
  <cp:revision>54</cp:revision>
  <dcterms:created xsi:type="dcterms:W3CDTF">2025-05-25T19:38:57Z</dcterms:created>
  <dcterms:modified xsi:type="dcterms:W3CDTF">2026-04-15T16:09:41Z</dcterms:modified>
</cp:coreProperties>
</file>