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2"/>
  </p:notesMasterIdLst>
  <p:sldIdLst>
    <p:sldId id="278" r:id="rId2"/>
    <p:sldId id="257" r:id="rId3"/>
    <p:sldId id="258" r:id="rId4"/>
    <p:sldId id="259" r:id="rId5"/>
    <p:sldId id="261" r:id="rId6"/>
    <p:sldId id="262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6B36D-AF27-4F3B-B448-FEF4AC1755FB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C65B6A-B56D-4208-8B9E-E63F4790E9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EF21C1-FE6F-4C25-99D2-4844B222E2F1}" type="datetimeFigureOut">
              <a:rPr lang="ru-RU" smtClean="0"/>
              <a:pPr/>
              <a:t>13.05.2017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22782A3-ECBE-4FC3-9EE7-449167E62AC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714356"/>
            <a:ext cx="7851648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effectLst/>
                <a:latin typeface="+mn-lt"/>
              </a:rPr>
              <a:t>ПРЕЗЕНТАЦИЯ НА ТЕМУ: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+mn-lt"/>
              </a:rPr>
              <a:t>Комплекс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  <a:latin typeface="+mn-lt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effectLst/>
                <a:latin typeface="+mn-lt"/>
              </a:rPr>
              <a:t>тренинговых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+mn-lt"/>
              </a:rPr>
              <a:t> занятий для родителей дошкольников по формированию этики межнационального общения, толерантности, уважения и доброжелательности к другим народам.</a:t>
            </a:r>
            <a:r>
              <a:rPr lang="ru-RU" sz="1800" dirty="0" smtClean="0">
                <a:solidFill>
                  <a:srgbClr val="FF0000"/>
                </a:solidFill>
              </a:rPr>
              <a:t/>
            </a:r>
            <a:br>
              <a:rPr lang="ru-RU" sz="1800" dirty="0" smtClean="0">
                <a:solidFill>
                  <a:srgbClr val="FF0000"/>
                </a:solidFill>
              </a:rPr>
            </a:b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4500570"/>
            <a:ext cx="7854696" cy="1785950"/>
          </a:xfrm>
        </p:spPr>
        <p:txBody>
          <a:bodyPr>
            <a:normAutofit fontScale="92500" lnSpcReduction="20000"/>
          </a:bodyPr>
          <a:lstStyle/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r>
              <a:rPr lang="ru-RU" sz="1400" dirty="0" smtClean="0"/>
              <a:t>Подготовила:</a:t>
            </a:r>
          </a:p>
          <a:p>
            <a:r>
              <a:rPr lang="ru-RU" sz="1400" dirty="0" smtClean="0"/>
              <a:t>Воспитатель </a:t>
            </a:r>
            <a:br>
              <a:rPr lang="ru-RU" sz="1400" dirty="0" smtClean="0"/>
            </a:br>
            <a:r>
              <a:rPr lang="ru-RU" sz="1400" dirty="0" smtClean="0"/>
              <a:t>средней группы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Милюткина Т.Ю.</a:t>
            </a:r>
            <a:br>
              <a:rPr lang="ru-RU" sz="1400" dirty="0" smtClean="0"/>
            </a:br>
            <a:endParaRPr lang="ru-RU" sz="1400" dirty="0" smtClean="0"/>
          </a:p>
          <a:p>
            <a:pPr algn="l"/>
            <a:endParaRPr lang="ru-RU" sz="1400" dirty="0"/>
          </a:p>
        </p:txBody>
      </p:sp>
      <p:pic>
        <p:nvPicPr>
          <p:cNvPr id="1026" name="Picture 2" descr="D:\1планы\УНИВЕР - РАБОТЫ\Сессия  осень 2016\Толерантность\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643182"/>
            <a:ext cx="6135700" cy="36724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Тренинг для родителей «Будь толерантным!»</a:t>
            </a:r>
            <a:r>
              <a:rPr lang="ru-RU" sz="3200" dirty="0" smtClean="0">
                <a:solidFill>
                  <a:srgbClr val="0070C0"/>
                </a:solidFill>
              </a:rPr>
              <a:t/>
            </a:r>
            <a:br>
              <a:rPr lang="ru-RU" sz="3200" dirty="0" smtClean="0">
                <a:solidFill>
                  <a:srgbClr val="0070C0"/>
                </a:solidFill>
              </a:rPr>
            </a:b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1200" b="1" dirty="0" smtClean="0">
                <a:solidFill>
                  <a:srgbClr val="FF0000"/>
                </a:solidFill>
              </a:rPr>
              <a:t>Цели тренинга:</a:t>
            </a:r>
            <a:endParaRPr lang="ru-RU" sz="1200" dirty="0" smtClean="0">
              <a:solidFill>
                <a:srgbClr val="FF0000"/>
              </a:solidFill>
            </a:endParaRPr>
          </a:p>
          <a:p>
            <a:r>
              <a:rPr lang="ru-RU" sz="1200" dirty="0" smtClean="0"/>
              <a:t>обучение различным способам выхода из конфликтных ситуаций, выражению своих чувств и переживаний без конфликтов и насилия;</a:t>
            </a:r>
          </a:p>
          <a:p>
            <a:r>
              <a:rPr lang="ru-RU" sz="1200" dirty="0" smtClean="0"/>
              <a:t>развитие социальной восприимчивости, доверия, умения выслушивать другого человека, способности к сочувствию и сопереживанию;</a:t>
            </a:r>
          </a:p>
          <a:p>
            <a:r>
              <a:rPr lang="ru-RU" sz="1200" dirty="0" smtClean="0"/>
              <a:t>развитие коммуникативных навыков в процессе межличностного общения;</a:t>
            </a:r>
          </a:p>
          <a:p>
            <a:r>
              <a:rPr lang="ru-RU" sz="1200" dirty="0" smtClean="0"/>
              <a:t>обучение толерантному поведению в межэтнических отношениях.</a:t>
            </a:r>
          </a:p>
          <a:p>
            <a:pPr>
              <a:buNone/>
            </a:pPr>
            <a:r>
              <a:rPr lang="ru-RU" sz="1200" b="1" dirty="0" smtClean="0">
                <a:solidFill>
                  <a:srgbClr val="FF0000"/>
                </a:solidFill>
              </a:rPr>
              <a:t>Место проведения:</a:t>
            </a:r>
            <a:r>
              <a:rPr lang="en-US" sz="1200" dirty="0" smtClean="0">
                <a:solidFill>
                  <a:srgbClr val="FF0000"/>
                </a:solidFill>
              </a:rPr>
              <a:t> </a:t>
            </a:r>
            <a:r>
              <a:rPr lang="ru-RU" sz="1200" dirty="0" smtClean="0"/>
              <a:t>тренинг может проводиться на родительских собраниях, круглых столах в групповом помещении или актовом зале. </a:t>
            </a:r>
            <a:r>
              <a:rPr lang="en-US" sz="1200" dirty="0" smtClean="0"/>
              <a:t> </a:t>
            </a:r>
            <a:endParaRPr lang="ru-RU" sz="1200" dirty="0" smtClean="0"/>
          </a:p>
          <a:p>
            <a:pPr>
              <a:buNone/>
            </a:pPr>
            <a:r>
              <a:rPr lang="ru-RU" sz="1200" b="1" dirty="0" smtClean="0">
                <a:solidFill>
                  <a:srgbClr val="FF0000"/>
                </a:solidFill>
              </a:rPr>
              <a:t>Возраст участников:</a:t>
            </a:r>
            <a:r>
              <a:rPr lang="en-US" sz="1200" dirty="0" smtClean="0"/>
              <a:t> </a:t>
            </a:r>
            <a:r>
              <a:rPr lang="ru-RU" sz="1200" dirty="0" smtClean="0"/>
              <a:t>от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18 </a:t>
            </a:r>
            <a:r>
              <a:rPr lang="ru-RU" sz="1200" dirty="0" smtClean="0"/>
              <a:t>лет и более.</a:t>
            </a:r>
          </a:p>
          <a:p>
            <a:pPr>
              <a:buNone/>
            </a:pPr>
            <a:r>
              <a:rPr lang="ru-RU" sz="1200" b="1" dirty="0" smtClean="0">
                <a:solidFill>
                  <a:srgbClr val="FF0000"/>
                </a:solidFill>
              </a:rPr>
              <a:t>Продолжительность каждого занятия:</a:t>
            </a:r>
            <a:r>
              <a:rPr lang="en-US" sz="1200" b="1" dirty="0" smtClean="0">
                <a:solidFill>
                  <a:srgbClr val="FF0000"/>
                </a:solidFill>
              </a:rPr>
              <a:t> 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45-60</a:t>
            </a:r>
            <a:r>
              <a:rPr lang="ru-RU" sz="1200" dirty="0" smtClean="0"/>
              <a:t> минут (всего в тренинге 3 </a:t>
            </a:r>
            <a:r>
              <a:rPr lang="ru-RU" sz="1200" dirty="0" err="1" smtClean="0"/>
              <a:t>заняти</a:t>
            </a:r>
            <a:r>
              <a:rPr lang="ru-RU" sz="1200" dirty="0" smtClean="0"/>
              <a:t>).</a:t>
            </a:r>
          </a:p>
          <a:p>
            <a:pPr>
              <a:buNone/>
            </a:pPr>
            <a:r>
              <a:rPr lang="ru-RU" sz="1200" b="1" dirty="0" smtClean="0">
                <a:solidFill>
                  <a:srgbClr val="FF0000"/>
                </a:solidFill>
              </a:rPr>
              <a:t>Формы работы:</a:t>
            </a:r>
            <a:r>
              <a:rPr lang="en-US" sz="1200" b="1" dirty="0" smtClean="0"/>
              <a:t> </a:t>
            </a:r>
            <a:r>
              <a:rPr lang="ru-RU" sz="1200" dirty="0" smtClean="0"/>
              <a:t>игровые упражнения, дискуссии, рисование, ролевые ситуации и др.</a:t>
            </a:r>
          </a:p>
          <a:p>
            <a:pPr>
              <a:buNone/>
            </a:pPr>
            <a:r>
              <a:rPr lang="ru-RU" sz="1200" b="1" dirty="0" smtClean="0">
                <a:solidFill>
                  <a:srgbClr val="FF0000"/>
                </a:solidFill>
              </a:rPr>
              <a:t>Основные принципы групповой работы:</a:t>
            </a:r>
            <a:endParaRPr lang="ru-RU" sz="1200" dirty="0" smtClean="0">
              <a:solidFill>
                <a:srgbClr val="FF0000"/>
              </a:solidFill>
            </a:endParaRPr>
          </a:p>
          <a:p>
            <a:r>
              <a:rPr lang="ru-RU" sz="1200" b="1" i="1" dirty="0" smtClean="0">
                <a:solidFill>
                  <a:srgbClr val="0070C0"/>
                </a:solidFill>
              </a:rPr>
              <a:t>Информированность. </a:t>
            </a:r>
            <a:r>
              <a:rPr lang="ru-RU" sz="1200" dirty="0" smtClean="0"/>
              <a:t>Участники должны знать о целях, задачах </a:t>
            </a:r>
            <a:r>
              <a:rPr lang="en-US" sz="1200" dirty="0" smtClean="0"/>
              <a:t> </a:t>
            </a:r>
            <a:r>
              <a:rPr lang="ru-RU" sz="1200" dirty="0" smtClean="0"/>
              <a:t>работы, привалах всех упражнений.</a:t>
            </a:r>
          </a:p>
          <a:p>
            <a:r>
              <a:rPr lang="ru-RU" sz="1200" dirty="0" smtClean="0"/>
              <a:t>Конфиденциальность. Это этическое требование, которое является условием создания атмосферы доверия, безопасности и самораскрытия каждого участника.</a:t>
            </a:r>
          </a:p>
          <a:p>
            <a:r>
              <a:rPr lang="ru-RU" sz="1200" b="1" i="1" dirty="0" smtClean="0">
                <a:solidFill>
                  <a:srgbClr val="0070C0"/>
                </a:solidFill>
              </a:rPr>
              <a:t>Добровольность. </a:t>
            </a:r>
            <a:r>
              <a:rPr lang="ru-RU" sz="1200" dirty="0" smtClean="0"/>
              <a:t>Члены группы могут не принимать участие в тех или иных упражнениях. Также любой участник имеет право выйти из группы, заранее объявив о своем решении всем участникам.</a:t>
            </a:r>
          </a:p>
          <a:p>
            <a:r>
              <a:rPr lang="ru-RU" sz="1200" b="1" i="1" dirty="0" smtClean="0">
                <a:solidFill>
                  <a:srgbClr val="0070C0"/>
                </a:solidFill>
              </a:rPr>
              <a:t>Безопасность. </a:t>
            </a:r>
            <a:r>
              <a:rPr lang="ru-RU" sz="1200" dirty="0" smtClean="0"/>
              <a:t>В группе недопустимы физическая и вербальная агрессия как со стороны участников, так и со стороны ведущего. Возможно высказывать свои чувства, но недопустимо давать оценки (особенно негативные) поведения и высказываний других участников тренинга.</a:t>
            </a:r>
          </a:p>
          <a:p>
            <a:endParaRPr lang="ru-RU" sz="1200" dirty="0"/>
          </a:p>
        </p:txBody>
      </p:sp>
    </p:spTree>
  </p:cSld>
  <p:clrMapOvr>
    <a:masterClrMapping/>
  </p:clrMapOvr>
  <p:transition spd="slow" advClick="0" advTm="40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Занятие первое.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«Это сложное слово - толерантность».</a:t>
            </a:r>
            <a:endParaRPr lang="ru-RU" sz="3200" dirty="0"/>
          </a:p>
        </p:txBody>
      </p:sp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</p:spTree>
  </p:cSld>
  <p:clrMapOvr>
    <a:masterClrMapping/>
  </p:clrMapOvr>
  <p:transition spd="slow" advClick="0" advTm="11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28596" y="857232"/>
            <a:ext cx="8286808" cy="5391168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Цель занятия:</a:t>
            </a:r>
            <a:endParaRPr lang="ru-RU" sz="1600" dirty="0" smtClean="0">
              <a:solidFill>
                <a:srgbClr val="FF0000"/>
              </a:solidFill>
            </a:endParaRPr>
          </a:p>
          <a:p>
            <a:pPr lvl="0"/>
            <a:r>
              <a:rPr lang="ru-RU" sz="1600" dirty="0" smtClean="0"/>
              <a:t>познакомить участников с понятиями "толерантность", </a:t>
            </a:r>
            <a:r>
              <a:rPr lang="en-US" sz="1600" dirty="0" smtClean="0"/>
              <a:t> </a:t>
            </a:r>
            <a:r>
              <a:rPr lang="ru-RU" sz="1600" dirty="0" smtClean="0"/>
              <a:t>"толерантная личность", критериями и социальными проявлениями толерантности и нетерпимости,</a:t>
            </a:r>
          </a:p>
          <a:p>
            <a:pPr lvl="0"/>
            <a:r>
              <a:rPr lang="ru-RU" sz="1600" dirty="0" smtClean="0"/>
              <a:t>показать значение толерантного поведения при взаимодействии с другими людьми.</a:t>
            </a:r>
          </a:p>
          <a:p>
            <a:r>
              <a:rPr lang="ru-RU" sz="1600" b="1" dirty="0" smtClean="0">
                <a:solidFill>
                  <a:srgbClr val="FF0000"/>
                </a:solidFill>
              </a:rPr>
              <a:t>Вводный этап. </a:t>
            </a:r>
            <a:br>
              <a:rPr lang="ru-RU" sz="1600" b="1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0070C0"/>
                </a:solidFill>
              </a:rPr>
              <a:t>Упражнение «Чем мы похожи».</a:t>
            </a:r>
            <a:endParaRPr lang="ru-RU" sz="1600" dirty="0" smtClean="0">
              <a:solidFill>
                <a:srgbClr val="0070C0"/>
              </a:solidFill>
            </a:endParaRPr>
          </a:p>
          <a:p>
            <a:r>
              <a:rPr lang="ru-RU" sz="1600" i="1" dirty="0" smtClean="0"/>
              <a:t>Задача упражнения:</a:t>
            </a:r>
            <a:r>
              <a:rPr lang="en-US" sz="1600" i="1" dirty="0" smtClean="0"/>
              <a:t> </a:t>
            </a:r>
            <a:r>
              <a:rPr lang="en-US" sz="1600" dirty="0" smtClean="0"/>
              <a:t> </a:t>
            </a:r>
            <a:r>
              <a:rPr lang="ru-RU" sz="1600" dirty="0" smtClean="0"/>
              <a:t>создание атмосферы доброжелательности и доверия в группе. </a:t>
            </a:r>
            <a:r>
              <a:rPr lang="en-US" sz="1600" dirty="0" smtClean="0"/>
              <a:t> </a:t>
            </a:r>
            <a:endParaRPr lang="ru-RU" sz="1600" dirty="0" smtClean="0"/>
          </a:p>
          <a:p>
            <a:r>
              <a:rPr lang="ru-RU" sz="1600" dirty="0" smtClean="0"/>
              <a:t>Необходимое время: 5-10 </a:t>
            </a:r>
            <a:r>
              <a:rPr lang="en-US" sz="1600" dirty="0" smtClean="0"/>
              <a:t> </a:t>
            </a:r>
            <a:r>
              <a:rPr lang="ru-RU" sz="1600" dirty="0" smtClean="0"/>
              <a:t>минут.</a:t>
            </a:r>
          </a:p>
          <a:p>
            <a:r>
              <a:rPr lang="ru-RU" sz="1600" dirty="0" smtClean="0"/>
              <a:t>Участники </a:t>
            </a:r>
            <a:r>
              <a:rPr lang="en-US" sz="1600" dirty="0" smtClean="0"/>
              <a:t> </a:t>
            </a:r>
            <a:r>
              <a:rPr lang="ru-RU" sz="1600" dirty="0" smtClean="0"/>
              <a:t>сидят в кругу. Ведущий приглашает в круг одного из участников на основе какого-либо реального или воображаемого сходства с собой. Например: "Анна, выйди, пожалуйста, в центр круга, потому что у нас с тобой одинаковый цвет волос». Анна выходит в круг и приглашает выйти кого-нибудь из участников таким же образом (одинаковый рост, обувь, цвет глаз и т.д.) Упражнение </a:t>
            </a:r>
            <a:r>
              <a:rPr lang="en-US" sz="1600" dirty="0" smtClean="0"/>
              <a:t> </a:t>
            </a:r>
            <a:r>
              <a:rPr lang="ru-RU" sz="1600" dirty="0" smtClean="0"/>
              <a:t>продолжается до тех пор, пока все члены группы не окажутся в кругу.</a:t>
            </a:r>
          </a:p>
          <a:p>
            <a:r>
              <a:rPr lang="ru-RU" sz="1600" dirty="0" smtClean="0"/>
              <a:t>Как вариант этого упражнения можно использовать высказывание друг другу комплиментов. </a:t>
            </a:r>
            <a:r>
              <a:rPr lang="en-US" sz="1600" dirty="0" smtClean="0"/>
              <a:t> </a:t>
            </a:r>
            <a:r>
              <a:rPr lang="ru-RU" sz="1600" dirty="0" smtClean="0"/>
              <a:t>Ведущий предлагает участникам придумывать комплименты друг для друга. Он бросает мяч одному из участников и говорит ему комплимент. Например:</a:t>
            </a:r>
            <a:r>
              <a:rPr lang="en-US" sz="1600" dirty="0" smtClean="0"/>
              <a:t> </a:t>
            </a:r>
            <a:r>
              <a:rPr lang="ru-RU" sz="1600" i="1" dirty="0" smtClean="0"/>
              <a:t>"</a:t>
            </a:r>
            <a:r>
              <a:rPr lang="ru-RU" sz="1600" dirty="0" smtClean="0"/>
              <a:t>Дима, ты очень справедливый человек" или "Катя, у тебя замечательная прическа". Получивший мяч бросает его и также говорит комплимент другому участнику. </a:t>
            </a:r>
            <a:r>
              <a:rPr lang="en-US" sz="1600" dirty="0" smtClean="0"/>
              <a:t> </a:t>
            </a:r>
            <a:endParaRPr lang="ru-RU" sz="1600" dirty="0" smtClean="0"/>
          </a:p>
          <a:p>
            <a:endParaRPr lang="ru-RU" dirty="0"/>
          </a:p>
        </p:txBody>
      </p:sp>
    </p:spTree>
  </p:cSld>
  <p:clrMapOvr>
    <a:masterClrMapping/>
  </p:clrMapOvr>
  <p:transition spd="slow" advClick="0" advTm="2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4957770" cy="842946"/>
          </a:xfrm>
        </p:spPr>
        <p:txBody>
          <a:bodyPr/>
          <a:lstStyle/>
          <a:p>
            <a:pPr algn="ctr"/>
            <a:r>
              <a:rPr lang="ru-RU" sz="1800" b="1" dirty="0" smtClean="0">
                <a:solidFill>
                  <a:srgbClr val="FF0000"/>
                </a:solidFill>
              </a:rPr>
              <a:t>Обучающий этап. </a:t>
            </a:r>
            <a:r>
              <a:rPr lang="en-US" sz="1800" b="1" dirty="0" smtClean="0"/>
              <a:t> 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>Работа с термином «толерантность».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28736"/>
            <a:ext cx="5029208" cy="4929222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Задача работы:</a:t>
            </a:r>
            <a:r>
              <a:rPr lang="en-US" dirty="0" smtClean="0"/>
              <a:t> </a:t>
            </a:r>
            <a:r>
              <a:rPr lang="ru-RU" dirty="0" smtClean="0"/>
              <a:t>знакомство </a:t>
            </a:r>
            <a:r>
              <a:rPr lang="en-US" dirty="0" smtClean="0"/>
              <a:t> </a:t>
            </a:r>
            <a:r>
              <a:rPr lang="ru-RU" dirty="0" smtClean="0"/>
              <a:t>с определениями толерантности.</a:t>
            </a:r>
          </a:p>
          <a:p>
            <a:r>
              <a:rPr lang="ru-RU" dirty="0" smtClean="0"/>
              <a:t>Возможно использование приема рисования</a:t>
            </a:r>
            <a:br>
              <a:rPr lang="ru-RU" dirty="0" smtClean="0"/>
            </a:br>
            <a:r>
              <a:rPr lang="en-US" dirty="0" smtClean="0"/>
              <a:t> </a:t>
            </a:r>
            <a:r>
              <a:rPr lang="ru-RU" b="1" dirty="0" smtClean="0">
                <a:solidFill>
                  <a:srgbClr val="0070C0"/>
                </a:solidFill>
              </a:rPr>
              <a:t>"Эмблема толерантности".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i="1" dirty="0" smtClean="0"/>
              <a:t>Материалы: </a:t>
            </a:r>
            <a:r>
              <a:rPr lang="ru-RU" dirty="0" smtClean="0"/>
              <a:t>бумага, фломастеры, маркеры.</a:t>
            </a:r>
          </a:p>
          <a:p>
            <a:r>
              <a:rPr lang="ru-RU" i="1" dirty="0" smtClean="0"/>
              <a:t>Составляющие толерантности (написаны на доске, а участникам предлагается объяснить их значение):</a:t>
            </a:r>
            <a:endParaRPr lang="ru-RU" dirty="0" smtClean="0"/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Сотрудничество, партнерство.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Готовность мириться с мнением другого человека.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Уважение чувства человеческого достоинства.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Уважение прав других.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Принятие другого таким, какой он есть.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Способность поставить себя на место другого.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Уважение права быть другим.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Признание многообразия людей, мнений, религий и т.д..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Признание равенства других.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Терпимость к чужим мнениям, верованиям и поведению.</a:t>
            </a:r>
          </a:p>
          <a:p>
            <a:pPr lvl="0">
              <a:buFont typeface="Wingdings" pitchFamily="2" charset="2"/>
              <a:buChar char="Ø"/>
            </a:pPr>
            <a:r>
              <a:rPr lang="ru-RU" dirty="0" smtClean="0"/>
              <a:t>Отказ от насилия и жестокости по отношению друг к другу.</a:t>
            </a:r>
          </a:p>
          <a:p>
            <a:endParaRPr lang="ru-RU" dirty="0" smtClean="0"/>
          </a:p>
          <a:p>
            <a:pPr algn="just"/>
            <a:r>
              <a:rPr lang="ru-RU" dirty="0" smtClean="0"/>
              <a:t>Далее участникам предстоит пофантазировать и создать эмблему толерантности, которая могла бы печататься на обложках тетрадей, баннерах, буклетах. Процесс рисования занимает 5 мин. После ознакомления с результатами творчества других участники должны разбиться на группы на основе сходства между рисунками. Каждая из образовавшихся групп объясняет, что общего в их рисунках и придумывает лозунг толерантности.</a:t>
            </a:r>
          </a:p>
          <a:p>
            <a:endParaRPr lang="ru-RU" dirty="0"/>
          </a:p>
        </p:txBody>
      </p:sp>
      <p:pic>
        <p:nvPicPr>
          <p:cNvPr id="6" name="Содержимое 5" descr="8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143504" y="1857364"/>
            <a:ext cx="3714776" cy="2476518"/>
          </a:xfrm>
        </p:spPr>
      </p:pic>
    </p:spTree>
  </p:cSld>
  <p:clrMapOvr>
    <a:masterClrMapping/>
  </p:clrMapOvr>
  <p:transition spd="slow" advClick="0" advTm="25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7743852" cy="557194"/>
          </a:xfrm>
        </p:spPr>
        <p:txBody>
          <a:bodyPr/>
          <a:lstStyle/>
          <a:p>
            <a:pPr algn="ctr"/>
            <a:r>
              <a:rPr lang="ru-RU" b="1" dirty="0" smtClean="0"/>
              <a:t>Работа с понятием «толерантная личность».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071546"/>
            <a:ext cx="4243390" cy="517685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Задача работы:</a:t>
            </a:r>
            <a:r>
              <a:rPr lang="en-US" dirty="0" smtClean="0">
                <a:solidFill>
                  <a:srgbClr val="FF0000"/>
                </a:solidFill>
              </a:rPr>
              <a:t> </a:t>
            </a:r>
            <a:r>
              <a:rPr lang="ru-RU" dirty="0" smtClean="0"/>
              <a:t>знакомство </a:t>
            </a:r>
            <a:r>
              <a:rPr lang="en-US" dirty="0" smtClean="0"/>
              <a:t> </a:t>
            </a:r>
            <a:r>
              <a:rPr lang="ru-RU" dirty="0" smtClean="0"/>
              <a:t>со свойствами толерантной личности.</a:t>
            </a:r>
          </a:p>
          <a:p>
            <a:r>
              <a:rPr lang="ru-RU" dirty="0" smtClean="0"/>
              <a:t>Возможно использовать</a:t>
            </a:r>
            <a:r>
              <a:rPr lang="en-US" dirty="0" smtClean="0"/>
              <a:t> </a:t>
            </a:r>
            <a:r>
              <a:rPr lang="ru-RU" b="1" i="1" dirty="0" smtClean="0"/>
              <a:t>прием </a:t>
            </a:r>
            <a:r>
              <a:rPr lang="ru-RU" b="1" i="1" dirty="0" smtClean="0">
                <a:solidFill>
                  <a:srgbClr val="0070C0"/>
                </a:solidFill>
              </a:rPr>
              <a:t>«Мозговой штурм»</a:t>
            </a:r>
            <a:r>
              <a:rPr lang="ru-RU" b="1" dirty="0" smtClean="0"/>
              <a:t>,</a:t>
            </a:r>
            <a:r>
              <a:rPr lang="en-US" dirty="0" smtClean="0"/>
              <a:t> </a:t>
            </a:r>
            <a:r>
              <a:rPr lang="ru-RU" dirty="0" smtClean="0"/>
              <a:t>при котором на доску записываются свойства, предложенные участниками группы, вырабатывается итоговое определение толерантной личности.</a:t>
            </a:r>
          </a:p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Свойства толерантной личности:</a:t>
            </a:r>
            <a:endParaRPr lang="ru-RU" b="1" dirty="0" smtClean="0">
              <a:solidFill>
                <a:srgbClr val="0070C0"/>
              </a:solidFill>
            </a:endParaRPr>
          </a:p>
          <a:p>
            <a:pPr lvl="0">
              <a:buFont typeface="Wingdings" pitchFamily="2" charset="2"/>
              <a:buChar char="§"/>
            </a:pPr>
            <a:r>
              <a:rPr lang="ru-RU" dirty="0" smtClean="0"/>
              <a:t>признание равноправия всех людей (независимо от их пола, расы, национальности, религии, принадлежности к какой-либо другой группе);</a:t>
            </a:r>
          </a:p>
          <a:p>
            <a:pPr lvl="0">
              <a:buFont typeface="Wingdings" pitchFamily="2" charset="2"/>
              <a:buChar char="§"/>
            </a:pPr>
            <a:r>
              <a:rPr lang="ru-RU" dirty="0" smtClean="0"/>
              <a:t>доброжелательность и терпимое отношение к людям (инвалидам, беженцам и др.);</a:t>
            </a:r>
          </a:p>
          <a:p>
            <a:pPr lvl="0">
              <a:buFont typeface="Wingdings" pitchFamily="2" charset="2"/>
              <a:buChar char="§"/>
            </a:pPr>
            <a:r>
              <a:rPr lang="ru-RU" dirty="0" smtClean="0"/>
              <a:t>уважение </a:t>
            </a:r>
            <a:r>
              <a:rPr lang="en-US" dirty="0" smtClean="0"/>
              <a:t> </a:t>
            </a:r>
            <a:r>
              <a:rPr lang="ru-RU" dirty="0" smtClean="0"/>
              <a:t>культурной самобытности и языков других наций;</a:t>
            </a:r>
          </a:p>
          <a:p>
            <a:pPr lvl="0">
              <a:buFont typeface="Wingdings" pitchFamily="2" charset="2"/>
              <a:buChar char="§"/>
            </a:pPr>
            <a:r>
              <a:rPr lang="ru-RU" dirty="0" smtClean="0"/>
              <a:t>сотрудничество и солидарность в решении общих проблем;</a:t>
            </a:r>
          </a:p>
          <a:p>
            <a:pPr lvl="0">
              <a:buFont typeface="Wingdings" pitchFamily="2" charset="2"/>
              <a:buChar char="§"/>
            </a:pPr>
            <a:r>
              <a:rPr lang="ru-RU" dirty="0" smtClean="0"/>
              <a:t>позитивное отношение к людям других национальностей. </a:t>
            </a:r>
            <a:r>
              <a:rPr lang="en-US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" name="Содержимое 4" descr="13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000628" y="2285992"/>
            <a:ext cx="3648077" cy="2736058"/>
          </a:xfrm>
        </p:spPr>
      </p:pic>
    </p:spTree>
  </p:cSld>
  <p:clrMapOvr>
    <a:masterClrMapping/>
  </p:clrMapOvr>
  <p:transition spd="slow" advClick="0" advTm="19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dirty="0" smtClean="0">
                <a:solidFill>
                  <a:srgbClr val="7030A0"/>
                </a:solidFill>
                <a:latin typeface="+mn-lt"/>
              </a:rPr>
              <a:t>Необходимо также проговорить с участниками группы о противоположном типе поведения – </a:t>
            </a:r>
            <a:r>
              <a:rPr lang="ru-RU" sz="2000" dirty="0" err="1" smtClean="0">
                <a:solidFill>
                  <a:srgbClr val="7030A0"/>
                </a:solidFill>
                <a:latin typeface="+mn-lt"/>
              </a:rPr>
              <a:t>интолерантности</a:t>
            </a:r>
            <a:r>
              <a:rPr lang="ru-RU" sz="2000" dirty="0" smtClean="0">
                <a:solidFill>
                  <a:srgbClr val="7030A0"/>
                </a:solidFill>
                <a:latin typeface="+mn-lt"/>
              </a:rPr>
              <a:t> и сопоставить свойства двух типов личности.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8161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1400" b="1" i="1" dirty="0" smtClean="0">
                <a:solidFill>
                  <a:srgbClr val="0070C0"/>
                </a:solidFill>
              </a:rPr>
              <a:t>Свойства </a:t>
            </a:r>
            <a:r>
              <a:rPr lang="ru-RU" sz="1400" b="1" i="1" dirty="0" err="1" smtClean="0">
                <a:solidFill>
                  <a:srgbClr val="0070C0"/>
                </a:solidFill>
              </a:rPr>
              <a:t>интолерантной</a:t>
            </a:r>
            <a:r>
              <a:rPr lang="ru-RU" sz="1400" b="1" i="1" dirty="0" smtClean="0">
                <a:solidFill>
                  <a:srgbClr val="0070C0"/>
                </a:solidFill>
              </a:rPr>
              <a:t> личности:</a:t>
            </a:r>
            <a:endParaRPr lang="ru-RU" sz="1400" b="1" dirty="0" smtClean="0">
              <a:solidFill>
                <a:srgbClr val="0070C0"/>
              </a:solidFill>
            </a:endParaRPr>
          </a:p>
          <a:p>
            <a:pPr lvl="0"/>
            <a:r>
              <a:rPr lang="ru-RU" sz="1400" dirty="0" smtClean="0"/>
              <a:t>ставить себя выше остальных;</a:t>
            </a:r>
          </a:p>
          <a:p>
            <a:pPr lvl="0"/>
            <a:r>
              <a:rPr lang="ru-RU" sz="1400" dirty="0" smtClean="0"/>
              <a:t>отсутствие чувства солидарности;</a:t>
            </a:r>
          </a:p>
          <a:p>
            <a:pPr lvl="0"/>
            <a:r>
              <a:rPr lang="ru-RU" sz="1400" dirty="0" smtClean="0"/>
              <a:t>неприятие другого за то, что он выглядит иначе, думает иначе, поступает иначе;</a:t>
            </a:r>
          </a:p>
          <a:p>
            <a:pPr lvl="0"/>
            <a:r>
              <a:rPr lang="ru-RU" sz="1400" dirty="0" smtClean="0"/>
              <a:t>пренебрежительное отношение к другим людям</a:t>
            </a:r>
          </a:p>
          <a:p>
            <a:pPr algn="just">
              <a:buNone/>
            </a:pPr>
            <a:r>
              <a:rPr lang="ru-RU" sz="1400" dirty="0" smtClean="0"/>
              <a:t>Важно объяснить участникам, что нетерпимость может проявляться достаточно широко: от обычной невежливости или</a:t>
            </a:r>
          </a:p>
          <a:p>
            <a:pPr algn="just">
              <a:buNone/>
            </a:pPr>
            <a:r>
              <a:rPr lang="ru-RU" sz="1400" dirty="0" smtClean="0"/>
              <a:t>раздражения - до геноцида, умышленного уничтожения людей. Она способствует совершению таких преступлений, </a:t>
            </a:r>
          </a:p>
          <a:p>
            <a:pPr algn="just">
              <a:buNone/>
            </a:pPr>
            <a:r>
              <a:rPr lang="ru-RU" sz="1400" dirty="0" smtClean="0"/>
              <a:t>которые являются позором человечества. Необходимо понимать последствия нетерпимости для общества и уметь оценить</a:t>
            </a:r>
          </a:p>
          <a:p>
            <a:pPr algn="just">
              <a:buNone/>
            </a:pPr>
            <a:r>
              <a:rPr lang="ru-RU" sz="1400" dirty="0" smtClean="0"/>
              <a:t>ее проявления как нарушения прав человека.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0070C0"/>
                </a:solidFill>
              </a:rPr>
              <a:t>Дискуссия.</a:t>
            </a:r>
            <a:r>
              <a:rPr lang="en-US" sz="1400" i="1" dirty="0" smtClean="0"/>
              <a:t>  </a:t>
            </a:r>
            <a:r>
              <a:rPr lang="ru-RU" sz="1400" i="1" dirty="0" smtClean="0"/>
              <a:t>Какие проявления нетерпимости могут иметь место в отношениях не только между людьми, но и между государствами?</a:t>
            </a:r>
            <a:r>
              <a:rPr lang="en-US" sz="1400" dirty="0" smtClean="0"/>
              <a:t> </a:t>
            </a:r>
            <a:r>
              <a:rPr lang="ru-RU" sz="1400" dirty="0" smtClean="0"/>
              <a:t>(в этом случае необходима </a:t>
            </a:r>
            <a:r>
              <a:rPr lang="en-US" sz="1400" dirty="0" smtClean="0"/>
              <a:t> </a:t>
            </a:r>
            <a:r>
              <a:rPr lang="ru-RU" sz="1400" dirty="0" smtClean="0"/>
              <a:t>работа по трактовке того или иного понятия, они могут быть записаны на доске, а участники по очереди пробуют объяснить их значение).</a:t>
            </a:r>
          </a:p>
          <a:p>
            <a:r>
              <a:rPr lang="ru-RU" sz="1400" dirty="0" smtClean="0"/>
              <a:t>оскорбления, насмешки;</a:t>
            </a:r>
          </a:p>
          <a:p>
            <a:r>
              <a:rPr lang="ru-RU" sz="1400" dirty="0" smtClean="0"/>
              <a:t>игнорирование (отказ в беседе, в признании);</a:t>
            </a:r>
          </a:p>
          <a:p>
            <a:r>
              <a:rPr lang="ru-RU" sz="1400" dirty="0" smtClean="0"/>
              <a:t>негативные стереотипы и предрассудки (составление обобщенного мнения о человеке, принадлежащем к иной культуре, полу, расе, этнической группе, как правило, на основе отрицательных характеристик);</a:t>
            </a:r>
          </a:p>
          <a:p>
            <a:r>
              <a:rPr lang="ru-RU" sz="1400" dirty="0" smtClean="0"/>
              <a:t>преследования, запугивания, угрозы;</a:t>
            </a:r>
          </a:p>
          <a:p>
            <a:r>
              <a:rPr lang="ru-RU" sz="1400" dirty="0" smtClean="0"/>
              <a:t>дискриминация (отрицание прав человека, изоляция в обществе);</a:t>
            </a:r>
          </a:p>
          <a:p>
            <a:r>
              <a:rPr lang="ru-RU" sz="1400" dirty="0" smtClean="0"/>
              <a:t>расизм (дискриминация представителей определенной расы на основе предпосылки, что одни расы превосходят другие);</a:t>
            </a:r>
          </a:p>
          <a:p>
            <a:r>
              <a:rPr lang="ru-RU" sz="1400" dirty="0" err="1" smtClean="0"/>
              <a:t>мигрантофобия</a:t>
            </a:r>
            <a:r>
              <a:rPr lang="ru-RU" sz="1400" dirty="0" smtClean="0"/>
              <a:t> (неприязнь к представителям других культур и групп, убеждение в том, что "чужаки" вредны для общества, преследование "чужаков");</a:t>
            </a:r>
          </a:p>
          <a:p>
            <a:r>
              <a:rPr lang="ru-RU" sz="1400" dirty="0" smtClean="0"/>
              <a:t>национализм (убеждение в превосходстве своей нации над другими и в том, что своя нация обладает большим объемом прав);</a:t>
            </a:r>
          </a:p>
          <a:p>
            <a:r>
              <a:rPr lang="ru-RU" sz="1400" dirty="0" smtClean="0"/>
              <a:t>фашизм (реакционный антидемократический режим, для которого характерны крайние формы насилия и массовый террор);</a:t>
            </a:r>
          </a:p>
          <a:p>
            <a:r>
              <a:rPr lang="ru-RU" sz="1400" dirty="0" smtClean="0"/>
              <a:t>империализм (покорение одних народов другими с целью контроля богатств и ресурсов подчиненных народов);</a:t>
            </a:r>
          </a:p>
          <a:p>
            <a:r>
              <a:rPr lang="ru-RU" sz="1400" dirty="0" smtClean="0"/>
              <a:t>осквернение религиозных или культурных символов;</a:t>
            </a:r>
          </a:p>
          <a:p>
            <a:r>
              <a:rPr lang="ru-RU" sz="1400" dirty="0" smtClean="0"/>
              <a:t>религиозное преследование (насаждение конкретной веры, ее ценностей и обрядов);</a:t>
            </a:r>
          </a:p>
          <a:p>
            <a:r>
              <a:rPr lang="ru-RU" sz="1400" dirty="0" smtClean="0"/>
              <a:t>изгнание (официальное или насильственное);</a:t>
            </a:r>
          </a:p>
          <a:p>
            <a:r>
              <a:rPr lang="ru-RU" sz="1400" dirty="0" smtClean="0"/>
              <a:t>репрессия (насильственное лишение возможности реализации прав человека), уничтожение и геноцид (содержание в заключении, физические расправы, нападения, убийства).</a:t>
            </a:r>
          </a:p>
          <a:p>
            <a:endParaRPr lang="ru-RU" sz="1400" dirty="0"/>
          </a:p>
        </p:txBody>
      </p:sp>
    </p:spTree>
  </p:cSld>
  <p:clrMapOvr>
    <a:masterClrMapping/>
  </p:clrMapOvr>
  <p:transition spd="slow" advClick="0" advTm="59000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Заключительный этап.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0070C0"/>
                </a:solidFill>
              </a:rPr>
              <a:t>Упражнение «</a:t>
            </a:r>
            <a:r>
              <a:rPr lang="ru-RU" sz="2000" b="1" dirty="0" err="1" smtClean="0">
                <a:solidFill>
                  <a:srgbClr val="0070C0"/>
                </a:solidFill>
              </a:rPr>
              <a:t>Синквейн</a:t>
            </a:r>
            <a:r>
              <a:rPr lang="ru-RU" sz="2000" b="1" dirty="0" smtClean="0">
                <a:solidFill>
                  <a:srgbClr val="0070C0"/>
                </a:solidFill>
              </a:rPr>
              <a:t> «Толерантность».</a:t>
            </a:r>
            <a:r>
              <a:rPr lang="ru-RU" sz="2000" dirty="0" smtClean="0">
                <a:solidFill>
                  <a:srgbClr val="0070C0"/>
                </a:solidFill>
              </a:rPr>
              <a:t/>
            </a:r>
            <a:br>
              <a:rPr lang="ru-RU" sz="2000" dirty="0" smtClean="0">
                <a:solidFill>
                  <a:srgbClr val="0070C0"/>
                </a:solidFill>
              </a:rPr>
            </a:br>
            <a:endParaRPr lang="ru-RU" sz="2000" dirty="0">
              <a:solidFill>
                <a:srgbClr val="0070C0"/>
              </a:solidFill>
            </a:endParaRPr>
          </a:p>
        </p:txBody>
      </p:sp>
      <p:pic>
        <p:nvPicPr>
          <p:cNvPr id="4" name="Содержимое 3" descr="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9975" y="1071563"/>
            <a:ext cx="7004049" cy="5253037"/>
          </a:xfrm>
        </p:spPr>
      </p:pic>
    </p:spTree>
  </p:cSld>
  <p:clrMapOvr>
    <a:masterClrMapping/>
  </p:clrMapOvr>
  <p:transition spd="slow" advClick="0" advTm="16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785794"/>
            <a:ext cx="7786742" cy="5538807"/>
          </a:xfrm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7859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+mn-lt"/>
              </a:rPr>
              <a:t>Занятие второе.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"Мы такие разные, но все-таки мы вместе!«</a:t>
            </a:r>
            <a:br>
              <a:rPr lang="ru-RU" sz="2000" b="1" dirty="0" smtClean="0">
                <a:latin typeface="+mn-lt"/>
              </a:rPr>
            </a:br>
            <a:r>
              <a:rPr lang="ru-RU" sz="1600" b="1" dirty="0" smtClean="0">
                <a:solidFill>
                  <a:srgbClr val="FF0000"/>
                </a:solidFill>
                <a:latin typeface="+mn-lt"/>
              </a:rPr>
              <a:t>Цель занятия:</a:t>
            </a:r>
            <a:r>
              <a:rPr lang="ru-RU" sz="1600" dirty="0" smtClean="0">
                <a:latin typeface="+mn-lt"/>
              </a:rPr>
              <a:t/>
            </a:r>
            <a:br>
              <a:rPr lang="ru-RU" sz="1600" dirty="0" smtClean="0">
                <a:latin typeface="+mn-lt"/>
              </a:rPr>
            </a:br>
            <a:r>
              <a:rPr lang="ru-RU" sz="1600" dirty="0" smtClean="0">
                <a:latin typeface="+mn-lt"/>
              </a:rPr>
              <a:t>помочь участникам определить главную причину нетерпимости в мире - различие между людьми;</a:t>
            </a:r>
            <a:br>
              <a:rPr lang="ru-RU" sz="1600" dirty="0" smtClean="0">
                <a:latin typeface="+mn-lt"/>
              </a:rPr>
            </a:br>
            <a:r>
              <a:rPr lang="ru-RU" sz="1600" dirty="0" smtClean="0">
                <a:latin typeface="+mn-lt"/>
              </a:rPr>
              <a:t>помочь участникам понять, что «отличный от меня» не значит «плохой» и осознать «красоту различий».</a:t>
            </a: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endParaRPr lang="ru-RU" sz="2000" dirty="0">
              <a:latin typeface="+mn-lt"/>
            </a:endParaRPr>
          </a:p>
        </p:txBody>
      </p:sp>
      <p:pic>
        <p:nvPicPr>
          <p:cNvPr id="4" name="Содержимое 3" descr="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2202148"/>
            <a:ext cx="7000924" cy="3584306"/>
          </a:xfrm>
        </p:spPr>
      </p:pic>
    </p:spTree>
  </p:cSld>
  <p:clrMapOvr>
    <a:masterClrMapping/>
  </p:clrMapOvr>
  <p:transition spd="slow" advClick="0" advTm="11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7958166" cy="914384"/>
          </a:xfrm>
        </p:spPr>
        <p:txBody>
          <a:bodyPr/>
          <a:lstStyle/>
          <a:p>
            <a:pPr algn="ctr"/>
            <a:r>
              <a:rPr lang="ru-RU" sz="1800" b="1" dirty="0" smtClean="0">
                <a:solidFill>
                  <a:srgbClr val="FF0000"/>
                </a:solidFill>
                <a:latin typeface="+mn-lt"/>
              </a:rPr>
              <a:t>Вводный этап. </a:t>
            </a:r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b="1" dirty="0" smtClean="0">
                <a:latin typeface="+mn-lt"/>
              </a:rPr>
              <a:t>Упражнение «Приветствия».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endParaRPr lang="ru-RU" sz="18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71472" y="1142984"/>
            <a:ext cx="4143404" cy="5105416"/>
          </a:xfrm>
        </p:spPr>
        <p:txBody>
          <a:bodyPr>
            <a:normAutofit fontScale="47500" lnSpcReduction="20000"/>
          </a:bodyPr>
          <a:lstStyle/>
          <a:p>
            <a:r>
              <a:rPr lang="ru-RU" sz="2300" b="1" i="1" dirty="0" smtClean="0">
                <a:latin typeface="Times New Roman" pitchFamily="18" charset="0"/>
                <a:cs typeface="Times New Roman" pitchFamily="18" charset="0"/>
              </a:rPr>
              <a:t>Задача упражнения:</a:t>
            </a:r>
            <a:r>
              <a:rPr lang="en-US" sz="23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познакомиться с приветствиями в разных культурах и сломать стереотипные формы поведения.</a:t>
            </a:r>
          </a:p>
          <a:p>
            <a:r>
              <a:rPr lang="ru-RU" sz="2300" i="1" dirty="0" smtClean="0">
                <a:latin typeface="Times New Roman" pitchFamily="18" charset="0"/>
                <a:cs typeface="Times New Roman" pitchFamily="18" charset="0"/>
              </a:rPr>
              <a:t>Необходимое время: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5-10 минут.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Участники получают карточки с приветствиями из разных стран:</a:t>
            </a:r>
          </a:p>
          <a:p>
            <a:pPr lvl="0">
              <a:buFont typeface="Wingdings" pitchFamily="2" charset="2"/>
              <a:buChar char="ü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сложить руки (как в "молитве") на уровне груди и поклониться (Япония);</a:t>
            </a:r>
          </a:p>
          <a:p>
            <a:pPr lvl="0">
              <a:buFont typeface="Wingdings" pitchFamily="2" charset="2"/>
              <a:buChar char="ü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потереться носами (Новая Зеландия);</a:t>
            </a:r>
          </a:p>
          <a:p>
            <a:pPr lvl="0">
              <a:buFont typeface="Wingdings" pitchFamily="2" charset="2"/>
              <a:buChar char="ü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пожать друг другу руки, стоя на большом расстоянии друг от друга (Великобритания);</a:t>
            </a:r>
          </a:p>
          <a:p>
            <a:pPr lvl="0">
              <a:buFont typeface="Wingdings" pitchFamily="2" charset="2"/>
              <a:buChar char="ü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крепко обняться и три раза поцеловать друг друга в щеки (Россия)</a:t>
            </a:r>
          </a:p>
          <a:p>
            <a:pPr lvl="0">
              <a:buFont typeface="Wingdings" pitchFamily="2" charset="2"/>
              <a:buChar char="ü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показать язык (Тибет);</a:t>
            </a:r>
          </a:p>
          <a:p>
            <a:pPr lvl="0">
              <a:buFont typeface="Wingdings" pitchFamily="2" charset="2"/>
              <a:buChar char="ü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очень крепко пожать друг другу руки, стоя близко друг к другу (Германия);</a:t>
            </a:r>
          </a:p>
          <a:p>
            <a:pPr lvl="0">
              <a:buFont typeface="Wingdings" pitchFamily="2" charset="2"/>
              <a:buChar char="ü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обняться и поцеловать в щеки четыре раза по очереди (Франция).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Участники приветствуют друг друга способом, указанным на их карточках.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Обсуждение упражнения:</a:t>
            </a:r>
          </a:p>
          <a:p>
            <a:pPr lvl="0">
              <a:buFont typeface="Arial" pitchFamily="34" charset="0"/>
              <a:buChar char="•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какую роль играют приветствия в нашей жизни?</a:t>
            </a:r>
          </a:p>
          <a:p>
            <a:pPr lvl="0">
              <a:buFont typeface="Arial" pitchFamily="34" charset="0"/>
              <a:buChar char="•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попробуйте догадаться, из каких стран пришли ваши приветствия?</a:t>
            </a:r>
          </a:p>
          <a:p>
            <a:pPr lvl="0">
              <a:buFont typeface="Arial" pitchFamily="34" charset="0"/>
              <a:buChar char="•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было ли трудно здороваться каким-то способом?</a:t>
            </a:r>
          </a:p>
          <a:p>
            <a:pPr lvl="0">
              <a:buFont typeface="Arial" pitchFamily="34" charset="0"/>
              <a:buChar char="•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показались ли какие-то из приветствий смешными?</a:t>
            </a:r>
          </a:p>
          <a:p>
            <a:pPr lvl="0">
              <a:buFont typeface="Arial" pitchFamily="34" charset="0"/>
              <a:buChar char="•"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как бы отреагировали люди из этих стран на ваши приветствия?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Все люди вокруг нас разные, у них разные привычки, взгляды на жизнь, обычаи, и важно научиться не только высказывать собственное мнение, но и принимать мнение другого. Ведь один из принципов толерантности – это 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принятие другого человека таким, какой он есть. Нужно научиться признавать 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многообразие людей разных национальностей, их мнений, религий, убеждений, традиций.</a:t>
            </a:r>
          </a:p>
          <a:p>
            <a:endParaRPr lang="ru-RU" dirty="0"/>
          </a:p>
        </p:txBody>
      </p:sp>
      <p:pic>
        <p:nvPicPr>
          <p:cNvPr id="5" name="Содержимое 4" descr="2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714876" y="1714488"/>
            <a:ext cx="3962408" cy="3962408"/>
          </a:xfrm>
        </p:spPr>
      </p:pic>
    </p:spTree>
  </p:cSld>
  <p:clrMapOvr>
    <a:masterClrMapping/>
  </p:clrMapOvr>
  <p:transition spd="slow" advClick="0" advTm="30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+mn-lt"/>
              </a:rPr>
              <a:t>Упражнение « А я считаю …».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8161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Задачи упражнения:</a:t>
            </a:r>
            <a:endParaRPr lang="ru-RU" sz="1600" i="1" dirty="0" smtClean="0">
              <a:solidFill>
                <a:srgbClr val="0070C0"/>
              </a:solidFill>
            </a:endParaRPr>
          </a:p>
          <a:p>
            <a:pPr lvl="0"/>
            <a:r>
              <a:rPr lang="ru-RU" sz="1600" dirty="0" smtClean="0"/>
              <a:t>осознать возможность сосуществования различных мнений;</a:t>
            </a:r>
          </a:p>
          <a:p>
            <a:pPr lvl="0"/>
            <a:r>
              <a:rPr lang="ru-RU" sz="1600" dirty="0" smtClean="0"/>
              <a:t>осознать ценность собственного мнения, отличного от других;</a:t>
            </a:r>
          </a:p>
          <a:p>
            <a:pPr lvl="0"/>
            <a:r>
              <a:rPr lang="ru-RU" sz="1600" dirty="0" smtClean="0"/>
              <a:t>научится правилам грамотной и корректной дискуссии.</a:t>
            </a:r>
          </a:p>
          <a:p>
            <a:pPr>
              <a:buNone/>
            </a:pPr>
            <a:r>
              <a:rPr lang="ru-RU" sz="1600" dirty="0" smtClean="0"/>
              <a:t>Проведите посреди аудитории воображаемую черту. С одной стороны повесьте нарисованный на бумаге плюс ("согласен"), с другой - минус ("не согласен"). Сама черта означает отсутствие мнения.</a:t>
            </a:r>
          </a:p>
          <a:p>
            <a:pPr>
              <a:buNone/>
            </a:pPr>
            <a:r>
              <a:rPr lang="ru-RU" sz="1600" dirty="0" smtClean="0"/>
              <a:t>Участники после зачитывания утверждений должны стать на сторону "плюса" или " минуса". Участники, которые не могут определиться, становятся посередине, но при этом они лишаются права высказаться. Основная идея в том, что утверждения не должны быть ложными или истинными, они предполагают возможность различных мнений. </a:t>
            </a:r>
            <a:r>
              <a:rPr lang="en-US" sz="1600" dirty="0" smtClean="0"/>
              <a:t> </a:t>
            </a: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Примеры утверждений:</a:t>
            </a:r>
          </a:p>
          <a:p>
            <a:r>
              <a:rPr lang="ru-RU" sz="1600" dirty="0" smtClean="0"/>
              <a:t>Самый важный предмет - математика.</a:t>
            </a:r>
          </a:p>
          <a:p>
            <a:r>
              <a:rPr lang="ru-RU" sz="1600" dirty="0" smtClean="0"/>
              <a:t>Играть "в компьютер" лучше, чем смотреть телевизор.</a:t>
            </a:r>
          </a:p>
          <a:p>
            <a:r>
              <a:rPr lang="ru-RU" sz="1600" dirty="0" smtClean="0"/>
              <a:t>Самое прекрасное домашнее животное - кошка.</a:t>
            </a:r>
          </a:p>
          <a:p>
            <a:r>
              <a:rPr lang="ru-RU" sz="1600" dirty="0" smtClean="0"/>
              <a:t>Не иметь высшего образования - стыдно.</a:t>
            </a:r>
          </a:p>
          <a:p>
            <a:r>
              <a:rPr lang="ru-RU" sz="1600" dirty="0" smtClean="0"/>
              <a:t>Самая классная музыка - </a:t>
            </a:r>
            <a:r>
              <a:rPr lang="ru-RU" sz="1600" dirty="0" err="1" smtClean="0"/>
              <a:t>рэп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«Кока-кола» вкуснее «Фанты».</a:t>
            </a:r>
          </a:p>
          <a:p>
            <a:r>
              <a:rPr lang="ru-RU" sz="1600" dirty="0" smtClean="0"/>
              <a:t>Изучать иностранный язык легче, чем физику.</a:t>
            </a:r>
          </a:p>
          <a:p>
            <a:r>
              <a:rPr lang="ru-RU" sz="1600" dirty="0" smtClean="0"/>
              <a:t>Война - это всегда плохо.</a:t>
            </a:r>
          </a:p>
          <a:p>
            <a:pPr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Обсуждение упражнения:</a:t>
            </a:r>
            <a:endParaRPr lang="ru-RU" sz="1600" i="1" dirty="0" smtClean="0">
              <a:solidFill>
                <a:srgbClr val="0070C0"/>
              </a:solidFill>
            </a:endParaRPr>
          </a:p>
          <a:p>
            <a:r>
              <a:rPr lang="ru-RU" sz="1600" dirty="0" smtClean="0"/>
              <a:t>Был ли кто-нибудь прав в этих ситуациях? Были ли случаи, когда кто-то из участников оказывался в меньшинстве? Что они чувствовали? Не испытывали ли они соблазна поменять мнение под давлением большинства? На все ли вопросы, о которых люди спорят, можно ответить однозначно? Как вы относитесь к человеку, с мнением которого вы не согласны? Хорошо или плохо иметь собственное мнение?</a:t>
            </a:r>
          </a:p>
          <a:p>
            <a:r>
              <a:rPr lang="ru-RU" sz="1600" dirty="0" smtClean="0"/>
              <a:t>А теперь давайте попробуем создать своеобразный словарь слов, которые так или иначе связаны с понятием «толерантности».</a:t>
            </a:r>
          </a:p>
          <a:p>
            <a:endParaRPr lang="ru-RU" sz="1600" dirty="0"/>
          </a:p>
        </p:txBody>
      </p:sp>
    </p:spTree>
  </p:cSld>
  <p:clrMapOvr>
    <a:masterClrMapping/>
  </p:clrMapOvr>
  <p:transition spd="med" advClick="0" advTm="40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28604"/>
            <a:ext cx="7958166" cy="785818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+mn-lt"/>
              </a:rPr>
              <a:t>Упражнение «Толерантный словарь».</a:t>
            </a:r>
            <a:r>
              <a:rPr lang="en-US" sz="2000" dirty="0" smtClean="0">
                <a:solidFill>
                  <a:srgbClr val="7030A0"/>
                </a:solidFill>
                <a:latin typeface="+mn-lt"/>
              </a:rPr>
              <a:t> </a:t>
            </a:r>
            <a:r>
              <a:rPr lang="ru-RU" sz="2000" dirty="0" smtClean="0">
                <a:solidFill>
                  <a:srgbClr val="7030A0"/>
                </a:solidFill>
                <a:latin typeface="+mn-lt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+mn-lt"/>
              </a:rPr>
            </a:br>
            <a:endParaRPr lang="ru-RU" sz="20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071546"/>
            <a:ext cx="4100514" cy="517685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Задача занятия:</a:t>
            </a:r>
            <a:r>
              <a:rPr lang="en-US" dirty="0" smtClean="0"/>
              <a:t> </a:t>
            </a:r>
            <a:r>
              <a:rPr lang="ru-RU" dirty="0" smtClean="0"/>
              <a:t>исследовать понятия, имеющие отношение к проблеме толерантности и разницу восприятия одних и тех же слов разными людьми</a:t>
            </a:r>
          </a:p>
          <a:p>
            <a:r>
              <a:rPr lang="ru-RU" i="1" dirty="0" smtClean="0"/>
              <a:t>Оборудование:</a:t>
            </a:r>
            <a:r>
              <a:rPr lang="en-US" i="1" dirty="0" smtClean="0"/>
              <a:t> </a:t>
            </a:r>
            <a:r>
              <a:rPr lang="ru-RU" dirty="0" smtClean="0"/>
              <a:t>список понятий, бумага и фломастеры или карандаши для каждой команды.</a:t>
            </a:r>
          </a:p>
          <a:p>
            <a:r>
              <a:rPr lang="ru-RU" dirty="0" smtClean="0"/>
              <a:t>Разделите участников на небольшие группы (по 3-4 человека). Дайте каждой группе несколько листов бумаги и карандаши. Ведущий вызывает к себе по одному представителю от каждой группы и сообщает им слово-задание.</a:t>
            </a:r>
          </a:p>
          <a:p>
            <a:r>
              <a:rPr lang="ru-RU" dirty="0" smtClean="0"/>
              <a:t>Участники возвращаются в свои группы и молча рисуют это слово. </a:t>
            </a:r>
            <a:br>
              <a:rPr lang="ru-RU" dirty="0" smtClean="0"/>
            </a:br>
            <a:r>
              <a:rPr lang="ru-RU" dirty="0" smtClean="0"/>
              <a:t>Цель группы - догадаться, о каком слове идет речь.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Группа, догадавшаяся первой, получает наибольшее число баллов. И так работаем с каждым участником.</a:t>
            </a:r>
          </a:p>
          <a:p>
            <a:r>
              <a:rPr lang="ru-RU" i="1" dirty="0" smtClean="0"/>
              <a:t>Примеры слов: </a:t>
            </a:r>
            <a:r>
              <a:rPr lang="ru-RU" dirty="0" smtClean="0"/>
              <a:t>расизм, добро, беженцы, ненависть, равенство, кавказцы, русские, предрассудок, насилие, справедливость, культура, различия, внешность, родина и другие слова, имеющие отношение к нашей теме.</a:t>
            </a:r>
          </a:p>
          <a:p>
            <a:r>
              <a:rPr lang="ru-RU" dirty="0" smtClean="0"/>
              <a:t>После завершения игры и подсчета баллов, попросите участников сравнить, как разные люди рисовали одни и те же слова:</a:t>
            </a:r>
          </a:p>
          <a:p>
            <a:r>
              <a:rPr lang="ru-RU" dirty="0" smtClean="0"/>
              <a:t>•</a:t>
            </a:r>
            <a:r>
              <a:rPr lang="en-US" dirty="0" smtClean="0"/>
              <a:t>        </a:t>
            </a:r>
            <a:r>
              <a:rPr lang="ru-RU" dirty="0" smtClean="0"/>
              <a:t>было ли трудно угадывать?</a:t>
            </a:r>
          </a:p>
          <a:p>
            <a:r>
              <a:rPr lang="ru-RU" dirty="0" smtClean="0"/>
              <a:t>•</a:t>
            </a:r>
            <a:r>
              <a:rPr lang="en-US" dirty="0" smtClean="0"/>
              <a:t>        </a:t>
            </a:r>
            <a:r>
              <a:rPr lang="ru-RU" dirty="0" smtClean="0"/>
              <a:t>а рисовать?</a:t>
            </a:r>
          </a:p>
          <a:p>
            <a:r>
              <a:rPr lang="ru-RU" dirty="0" smtClean="0"/>
              <a:t>•</a:t>
            </a:r>
            <a:r>
              <a:rPr lang="en-US" dirty="0" smtClean="0"/>
              <a:t>        </a:t>
            </a:r>
            <a:r>
              <a:rPr lang="ru-RU" dirty="0" smtClean="0"/>
              <a:t>какие слова удались легче, какие - труднее?</a:t>
            </a:r>
          </a:p>
          <a:p>
            <a:r>
              <a:rPr lang="ru-RU" dirty="0" smtClean="0"/>
              <a:t>•</a:t>
            </a:r>
            <a:r>
              <a:rPr lang="en-US" dirty="0" smtClean="0"/>
              <a:t>        </a:t>
            </a:r>
            <a:r>
              <a:rPr lang="ru-RU" dirty="0" smtClean="0"/>
              <a:t>почему разные люди рисуют одни и те же слова по-разному?</a:t>
            </a:r>
          </a:p>
          <a:p>
            <a:endParaRPr lang="ru-RU" dirty="0"/>
          </a:p>
        </p:txBody>
      </p:sp>
      <p:pic>
        <p:nvPicPr>
          <p:cNvPr id="5" name="Содержимое 4" descr="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786314" y="1785926"/>
            <a:ext cx="4026303" cy="3221042"/>
          </a:xfrm>
        </p:spPr>
      </p:pic>
    </p:spTree>
  </p:cSld>
  <p:clrMapOvr>
    <a:masterClrMapping/>
  </p:clrMapOvr>
  <p:transition spd="med" advClick="0" advTm="40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0819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solidFill>
                  <a:srgbClr val="FF0000"/>
                </a:solidFill>
                <a:latin typeface="+mn-lt"/>
              </a:rPr>
              <a:t>Занятие третье.</a:t>
            </a:r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en-US" sz="1800" dirty="0" smtClean="0">
                <a:latin typeface="+mn-lt"/>
              </a:rPr>
              <a:t> </a:t>
            </a:r>
            <a:r>
              <a:rPr lang="ru-RU" sz="1800" b="1" dirty="0" smtClean="0">
                <a:latin typeface="+mn-lt"/>
              </a:rPr>
              <a:t>«Нетерпимости – нет!».</a:t>
            </a:r>
            <a:br>
              <a:rPr lang="ru-RU" sz="1800" b="1" dirty="0" smtClean="0">
                <a:latin typeface="+mn-lt"/>
              </a:rPr>
            </a:br>
            <a:r>
              <a:rPr lang="ru-RU" sz="1600" b="1" dirty="0" smtClean="0">
                <a:solidFill>
                  <a:srgbClr val="FF0000"/>
                </a:solidFill>
                <a:latin typeface="+mn-lt"/>
              </a:rPr>
              <a:t>Цель занятия:</a:t>
            </a:r>
            <a:r>
              <a:rPr lang="ru-RU" sz="1600" dirty="0" smtClean="0">
                <a:latin typeface="+mn-lt"/>
              </a:rPr>
              <a:t/>
            </a:r>
            <a:br>
              <a:rPr lang="ru-RU" sz="1600" dirty="0" smtClean="0">
                <a:latin typeface="+mn-lt"/>
              </a:rPr>
            </a:br>
            <a:r>
              <a:rPr lang="ru-RU" sz="1600" dirty="0" smtClean="0">
                <a:latin typeface="+mn-lt"/>
              </a:rPr>
              <a:t>дать возможность участникам попробовать на себе роль дискриминируемого и того, кто осуществляет дискриминацию.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b="1" dirty="0" smtClean="0">
                <a:latin typeface="+mn-lt"/>
              </a:rPr>
              <a:t/>
            </a:r>
            <a:br>
              <a:rPr lang="ru-RU" sz="1800" b="1" dirty="0" smtClean="0">
                <a:latin typeface="+mn-lt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" name="Содержимое 3" descr="28.jpe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57200" y="1928803"/>
            <a:ext cx="4043362" cy="2857520"/>
          </a:xfrm>
        </p:spPr>
      </p:pic>
      <p:pic>
        <p:nvPicPr>
          <p:cNvPr id="9" name="Содержимое 8" descr="17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3857620" y="3071809"/>
            <a:ext cx="4929222" cy="3288869"/>
          </a:xfrm>
        </p:spPr>
      </p:pic>
    </p:spTree>
  </p:cSld>
  <p:clrMapOvr>
    <a:masterClrMapping/>
  </p:clrMapOvr>
  <p:transition spd="slow" advClick="0" advTm="12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081970"/>
          </a:xfrm>
        </p:spPr>
        <p:txBody>
          <a:bodyPr>
            <a:normAutofit/>
          </a:bodyPr>
          <a:lstStyle/>
          <a:p>
            <a:r>
              <a:rPr lang="ru-RU" sz="1200" dirty="0" smtClean="0">
                <a:latin typeface="+mn-lt"/>
              </a:rPr>
              <a:t>      Самой </a:t>
            </a:r>
            <a:r>
              <a:rPr lang="en-US" sz="1200" dirty="0" smtClean="0">
                <a:latin typeface="+mn-lt"/>
              </a:rPr>
              <a:t> </a:t>
            </a:r>
            <a:r>
              <a:rPr lang="ru-RU" sz="1200" dirty="0" smtClean="0">
                <a:latin typeface="+mn-lt"/>
              </a:rPr>
              <a:t>уязвимой сферой человеческих взаимоотношений в обществе является сфера отношений между различными этническими группами. На планете есть определенные зоны межэтнической напряженности, зараженные этническим насилием, которые порождают потоки мигрантов. Мы с вами можем наблюдать таких людей, которые вынуждены покидать свою родину и жить в другой стране. Нередко представители других национальностей подвергаются насилию, унижению, известны молодежные группировки, построенные по избирательному принципу и выдвигающие профашистские лозунги. В обществе существуют негативные стереотипы и предубеждения по отношению к людям другой национальности или религии.</a:t>
            </a:r>
            <a:br>
              <a:rPr lang="ru-RU" sz="1200" dirty="0" smtClean="0">
                <a:latin typeface="+mn-lt"/>
              </a:rPr>
            </a:br>
            <a:r>
              <a:rPr lang="ru-RU" sz="1200" dirty="0" smtClean="0">
                <a:latin typeface="+mn-lt"/>
              </a:rPr>
              <a:t>       Мы с вами сейчас выполним упражнения, которые помогут нам осознать себя в разных ролях. Способность ставить себя на место другого человека является основой толерантности, поэтому, испытав однажды неожиданные для себя чувства, вы, как участники тренинга, сможете иначе отнестись к проявлениям нетерпимости и их жертвам.</a:t>
            </a:r>
            <a:r>
              <a:rPr lang="ru-RU" sz="1200" dirty="0" smtClean="0"/>
              <a:t/>
            </a:r>
            <a:br>
              <a:rPr lang="ru-RU" sz="1200" dirty="0" smtClean="0"/>
            </a:br>
            <a:endParaRPr lang="ru-RU" sz="1200" dirty="0"/>
          </a:p>
        </p:txBody>
      </p:sp>
      <p:pic>
        <p:nvPicPr>
          <p:cNvPr id="5" name="Содержимое 4" descr="3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8150" y="2643188"/>
            <a:ext cx="5387700" cy="3681412"/>
          </a:xfrm>
        </p:spPr>
      </p:pic>
    </p:spTree>
  </p:cSld>
  <p:clrMapOvr>
    <a:masterClrMapping/>
  </p:clrMapOvr>
  <p:transition spd="slow" advClick="0" advTm="35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+mn-lt"/>
              </a:rPr>
              <a:t>Упражнение </a:t>
            </a:r>
            <a:r>
              <a:rPr lang="en-US" sz="2000" b="1" dirty="0" smtClean="0">
                <a:solidFill>
                  <a:srgbClr val="FF0000"/>
                </a:solidFill>
                <a:latin typeface="+mn-lt"/>
              </a:rPr>
              <a:t>«</a:t>
            </a:r>
            <a:r>
              <a:rPr lang="ru-RU" sz="2000" b="1" dirty="0" smtClean="0">
                <a:solidFill>
                  <a:srgbClr val="FF0000"/>
                </a:solidFill>
                <a:latin typeface="+mn-lt"/>
              </a:rPr>
              <a:t>Ярлыки</a:t>
            </a:r>
            <a:r>
              <a:rPr lang="en-US" sz="2000" b="1" dirty="0" smtClean="0">
                <a:solidFill>
                  <a:srgbClr val="FF0000"/>
                </a:solidFill>
                <a:latin typeface="+mn-lt"/>
              </a:rPr>
              <a:t>».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0070C0"/>
                </a:solidFill>
              </a:rPr>
              <a:t>Задача упражнения: </a:t>
            </a:r>
            <a:r>
              <a:rPr lang="en-US" sz="1400" b="1" dirty="0" smtClean="0">
                <a:solidFill>
                  <a:srgbClr val="0070C0"/>
                </a:solidFill>
              </a:rPr>
              <a:t> </a:t>
            </a:r>
            <a:endParaRPr lang="ru-RU" sz="1400" dirty="0" smtClean="0">
              <a:solidFill>
                <a:srgbClr val="0070C0"/>
              </a:solidFill>
            </a:endParaRPr>
          </a:p>
          <a:p>
            <a:pPr lvl="0"/>
            <a:r>
              <a:rPr lang="ru-RU" sz="1400" dirty="0" smtClean="0"/>
              <a:t>дать участникам возможность почувствовать себя на месте "стигматизированных" (отмеченных "ярлыком") людей;</a:t>
            </a:r>
          </a:p>
          <a:p>
            <a:pPr lvl="0"/>
            <a:r>
              <a:rPr lang="ru-RU" sz="1400" dirty="0" smtClean="0"/>
              <a:t>помочь увидеть недостатки такого подхода к людям. </a:t>
            </a:r>
            <a:r>
              <a:rPr lang="en-US" sz="1400" dirty="0" smtClean="0"/>
              <a:t> </a:t>
            </a:r>
            <a:endParaRPr lang="ru-RU" sz="1400" dirty="0" smtClean="0"/>
          </a:p>
          <a:p>
            <a:pPr>
              <a:buNone/>
            </a:pPr>
            <a:r>
              <a:rPr lang="ru-RU" sz="1400" b="1" dirty="0" smtClean="0">
                <a:solidFill>
                  <a:srgbClr val="0070C0"/>
                </a:solidFill>
              </a:rPr>
              <a:t>Оборудование:</a:t>
            </a:r>
            <a:r>
              <a:rPr lang="en-US" sz="1400" dirty="0" smtClean="0"/>
              <a:t> </a:t>
            </a:r>
            <a:r>
              <a:rPr lang="ru-RU" sz="1400" dirty="0" smtClean="0"/>
              <a:t>наклейки с надписями, материалы для задания.</a:t>
            </a:r>
          </a:p>
          <a:p>
            <a:r>
              <a:rPr lang="ru-RU" sz="1400" dirty="0" smtClean="0"/>
              <a:t>Вам потребуются наклейки с различными определениями, например: "ленивый", "умный", "лидер", "равнодушный" и т.д.</a:t>
            </a:r>
          </a:p>
          <a:p>
            <a:r>
              <a:rPr lang="ru-RU" sz="1400" dirty="0" smtClean="0"/>
              <a:t>Подойдите к каждому из участников и наклейте на грудь одну из наклеек (выбор наклеек должен быть случайным). Попросите участников не говорить друг другу, какие наклейки на них наклеены и запретите смотреться в зеркало. Дайте всей группе какое-нибудь интересное задание (например, нарисовать или сочинить что-нибудь). Скажите, что участники должны вести себя друг с другом так, как будто бы написанное на наклейках - правда.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0070C0"/>
                </a:solidFill>
              </a:rPr>
              <a:t>Обсуждение:</a:t>
            </a:r>
            <a:endParaRPr lang="ru-RU" sz="14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что вы чувствовали, когда с вами вели себя неадекватно тому, как вы себя ощущаете? </a:t>
            </a:r>
            <a:r>
              <a:rPr lang="en-US" sz="1400" dirty="0" smtClean="0"/>
              <a:t> </a:t>
            </a:r>
            <a:endParaRPr lang="ru-RU" sz="1400" dirty="0" smtClean="0"/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всем ли досталась одинаковая работа?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как это связано с наклейками?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существуют ли "наклейки" в реальной жизни?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всегда ли наше мнение о других людях соответствует реальному?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влияет ли наше мнение на поведение в отношении этих людей?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если бы наклеек не было, группа бы работала лучше или хуже?</a:t>
            </a:r>
          </a:p>
          <a:p>
            <a:endParaRPr lang="ru-RU" sz="1400" dirty="0"/>
          </a:p>
        </p:txBody>
      </p:sp>
    </p:spTree>
  </p:cSld>
  <p:clrMapOvr>
    <a:masterClrMapping/>
  </p:clrMapOvr>
  <p:transition spd="slow" advClick="0" advTm="35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+mn-lt"/>
              </a:rPr>
              <a:t>Упражнение «Разный старт».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0070C0"/>
                </a:solidFill>
              </a:rPr>
              <a:t>Задача упражнения:</a:t>
            </a:r>
            <a:endParaRPr lang="ru-RU" sz="1400" dirty="0" smtClean="0">
              <a:solidFill>
                <a:srgbClr val="0070C0"/>
              </a:solidFill>
            </a:endParaRPr>
          </a:p>
          <a:p>
            <a:pPr lvl="0"/>
            <a:r>
              <a:rPr lang="ru-RU" sz="1400" dirty="0" smtClean="0"/>
              <a:t>познакомить участников с чувствами, которые испытывает человек, попавший в чуждую ему культуру;</a:t>
            </a:r>
          </a:p>
          <a:p>
            <a:pPr lvl="0"/>
            <a:r>
              <a:rPr lang="ru-RU" sz="1400" dirty="0" smtClean="0"/>
              <a:t>обсудить возможные реакции человека на такую ситуацию;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0070C0"/>
                </a:solidFill>
              </a:rPr>
              <a:t>Оборудование:</a:t>
            </a:r>
            <a:r>
              <a:rPr lang="en-US" sz="1400" dirty="0" smtClean="0"/>
              <a:t> </a:t>
            </a:r>
            <a:r>
              <a:rPr lang="ru-RU" sz="1400" dirty="0" smtClean="0"/>
              <a:t>журналы для коллажа, ножницы, клей, бумага.</a:t>
            </a:r>
          </a:p>
          <a:p>
            <a:r>
              <a:rPr lang="ru-RU" sz="1400" dirty="0" smtClean="0"/>
              <a:t>Вам потребуется придумать какое-нибудь простое творческое задание. К примеру, составить коллаж фотографий из старых журналов. Разделите группу на четыре подгруппы. Раздайте материалы. Рассадите группы в разных частях зала. Подойдите к первой команде и тихо скажите задание – сделать коллаж </a:t>
            </a:r>
            <a:r>
              <a:rPr lang="ru-RU" sz="1400" i="1" dirty="0" smtClean="0"/>
              <a:t>о</a:t>
            </a:r>
            <a:r>
              <a:rPr lang="ru-RU" sz="1400" b="1" i="1" dirty="0" smtClean="0"/>
              <a:t> </a:t>
            </a:r>
            <a:r>
              <a:rPr lang="ru-RU" sz="1400" b="1" i="1" dirty="0" smtClean="0">
                <a:solidFill>
                  <a:srgbClr val="FF0000"/>
                </a:solidFill>
              </a:rPr>
              <a:t>весне</a:t>
            </a:r>
            <a:r>
              <a:rPr lang="ru-RU" sz="1400" dirty="0" smtClean="0"/>
              <a:t>. Также тихо попросите вторую группу изобразить </a:t>
            </a:r>
            <a:r>
              <a:rPr lang="ru-RU" sz="1400" b="1" i="1" dirty="0" smtClean="0">
                <a:solidFill>
                  <a:srgbClr val="FF0000"/>
                </a:solidFill>
              </a:rPr>
              <a:t>осень</a:t>
            </a:r>
            <a:r>
              <a:rPr lang="ru-RU" sz="1400" dirty="0" smtClean="0"/>
              <a:t>, третью - </a:t>
            </a:r>
            <a:r>
              <a:rPr lang="ru-RU" sz="1400" b="1" i="1" dirty="0" smtClean="0">
                <a:solidFill>
                  <a:srgbClr val="FF0000"/>
                </a:solidFill>
              </a:rPr>
              <a:t>лето</a:t>
            </a:r>
            <a:r>
              <a:rPr lang="ru-RU" sz="1400" dirty="0" smtClean="0"/>
              <a:t>. Подойдите к четвертой группе и скажите: "</a:t>
            </a:r>
            <a:r>
              <a:rPr lang="ru-RU" sz="1400" b="1" i="1" dirty="0" smtClean="0">
                <a:solidFill>
                  <a:srgbClr val="FF0000"/>
                </a:solidFill>
              </a:rPr>
              <a:t>Од </a:t>
            </a:r>
            <a:r>
              <a:rPr lang="ru-RU" sz="1400" b="1" i="1" dirty="0" err="1" smtClean="0">
                <a:solidFill>
                  <a:srgbClr val="FF0000"/>
                </a:solidFill>
              </a:rPr>
              <a:t>авдарку</a:t>
            </a:r>
            <a:r>
              <a:rPr lang="ru-RU" sz="1400" b="1" i="1" dirty="0" smtClean="0">
                <a:solidFill>
                  <a:srgbClr val="FF0000"/>
                </a:solidFill>
              </a:rPr>
              <a:t> мо </a:t>
            </a:r>
            <a:r>
              <a:rPr lang="ru-RU" sz="1400" b="1" i="1" dirty="0" err="1" smtClean="0">
                <a:solidFill>
                  <a:srgbClr val="FF0000"/>
                </a:solidFill>
              </a:rPr>
              <a:t>парстахи</a:t>
            </a:r>
            <a:r>
              <a:rPr lang="ru-RU" sz="1400" b="1" i="1" dirty="0" smtClean="0">
                <a:solidFill>
                  <a:srgbClr val="FF0000"/>
                </a:solidFill>
              </a:rPr>
              <a:t> </a:t>
            </a:r>
            <a:r>
              <a:rPr lang="ru-RU" sz="1400" b="1" i="1" dirty="0" err="1" smtClean="0">
                <a:solidFill>
                  <a:srgbClr val="FF0000"/>
                </a:solidFill>
              </a:rPr>
              <a:t>кам</a:t>
            </a:r>
            <a:r>
              <a:rPr lang="ru-RU" sz="1400" dirty="0" smtClean="0"/>
              <a:t>". Не отвечайте ни на какие вопросы представителей последней </a:t>
            </a:r>
            <a:r>
              <a:rPr lang="en-US" sz="1400" dirty="0" smtClean="0"/>
              <a:t> </a:t>
            </a:r>
            <a:r>
              <a:rPr lang="ru-RU" sz="1400" dirty="0" smtClean="0"/>
              <a:t>группы. Охотно помогайте остальным участникам.</a:t>
            </a:r>
          </a:p>
          <a:p>
            <a:r>
              <a:rPr lang="ru-RU" sz="1400" dirty="0" smtClean="0"/>
              <a:t>Через какое-то время подойдите к каждой подгруппе. Посмотрите на работу первых трех групп. Дайте несколько советов. Похвалите работу участников. Подойдите к 4-й группе. Искренне возмутитесь, что они еще ничего не сделали или сделали неправильно. Поругайте участников.</a:t>
            </a:r>
          </a:p>
          <a:p>
            <a:r>
              <a:rPr lang="en-US" sz="1400" dirty="0" smtClean="0"/>
              <a:t> </a:t>
            </a:r>
            <a:r>
              <a:rPr lang="ru-RU" sz="1400" dirty="0" smtClean="0"/>
              <a:t>Когда первые три группы закончили работу, похвалите их. В течение всего занятия члены групп не имеют права общаться друг с другом. </a:t>
            </a:r>
            <a:r>
              <a:rPr lang="en-US" sz="1400" dirty="0" smtClean="0"/>
              <a:t> </a:t>
            </a:r>
            <a:endParaRPr lang="ru-RU" sz="1400" dirty="0" smtClean="0"/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  <p:transition spd="slow" advClick="0" advTm="35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61024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1400" b="1" dirty="0" smtClean="0">
                <a:solidFill>
                  <a:srgbClr val="0070C0"/>
                </a:solidFill>
              </a:rPr>
              <a:t>Обсуждение.</a:t>
            </a:r>
            <a:endParaRPr lang="ru-RU" sz="14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ru-RU" sz="1400" dirty="0" smtClean="0"/>
              <a:t>Начните обсуждение с чувств участников четвертой группы.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позвольте им выразить свои все чувства;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что они почувствовали, когда получили непонятное задание?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как развивались события, как менялись их ощущения в связи с этим?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что они чувствовали, когда их ругали и игнорировали?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как чувствовали себя члены остальных групп?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хотелось ли им возмутиться против несправедливости, или им, наоборот, было приятно, когда их хвалили, а другую группу ругали?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почему никто не нарушил запрет на общение между группами и не помог членам четвертой группы (в этом вопросе присутствует элемент провокации)? </a:t>
            </a:r>
            <a:r>
              <a:rPr lang="en-US" sz="1400" dirty="0" smtClean="0"/>
              <a:t> </a:t>
            </a:r>
            <a:r>
              <a:rPr lang="ru-RU" sz="1400" dirty="0" smtClean="0"/>
              <a:t>Можно ли было нарушить запрет?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если кто-то все же решился помочь 4й группе, спросите, что его заставило так поступить?</a:t>
            </a:r>
          </a:p>
          <a:p>
            <a:pPr>
              <a:buNone/>
            </a:pPr>
            <a:r>
              <a:rPr lang="ru-RU" sz="1400" dirty="0" smtClean="0"/>
              <a:t>• </a:t>
            </a:r>
            <a:r>
              <a:rPr lang="en-US" sz="1400" dirty="0" smtClean="0"/>
              <a:t>       </a:t>
            </a:r>
            <a:r>
              <a:rPr lang="ru-RU" sz="1400" dirty="0" smtClean="0"/>
              <a:t>как себя чувствуют люди, приехавшие к нам из другой страны и не понимающие правил нашей культуры и слов нашего языка?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делает ли общество для них поблажки?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как ведут себя члены общества по отношению к ним?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можно ли что-то изменить в нашем поведении и в обществе, чтобы сделать жизнь этих людей легче?</a:t>
            </a:r>
          </a:p>
          <a:p>
            <a:pPr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</a:t>
            </a:r>
            <a:r>
              <a:rPr lang="ru-RU" sz="1400" dirty="0" smtClean="0"/>
              <a:t>нужно ли что-то менять?</a:t>
            </a:r>
          </a:p>
          <a:p>
            <a:pPr algn="just">
              <a:buNone/>
            </a:pPr>
            <a:r>
              <a:rPr lang="ru-RU" sz="1400" dirty="0" smtClean="0"/>
              <a:t>•</a:t>
            </a:r>
            <a:r>
              <a:rPr lang="en-US" sz="1400" dirty="0" smtClean="0"/>
              <a:t>         </a:t>
            </a:r>
            <a:r>
              <a:rPr lang="ru-RU" sz="1400" dirty="0" smtClean="0"/>
              <a:t>кто является "четвертой группой" в реальном мире (напомните о людях, происходящих из деревни и приехавших в город, о беженцах, о людях из других республик, приехавших в наш город на работу (</a:t>
            </a:r>
            <a:r>
              <a:rPr lang="ru-RU" sz="1400" dirty="0" err="1" smtClean="0"/>
              <a:t>гастарбайтерах</a:t>
            </a:r>
            <a:r>
              <a:rPr lang="ru-RU" sz="1400" dirty="0" smtClean="0"/>
              <a:t>) и т.д.)?</a:t>
            </a:r>
          </a:p>
          <a:p>
            <a:pPr algn="just">
              <a:buNone/>
            </a:pPr>
            <a:r>
              <a:rPr lang="ru-RU" sz="1400" b="1" dirty="0" smtClean="0">
                <a:solidFill>
                  <a:srgbClr val="0070C0"/>
                </a:solidFill>
              </a:rPr>
              <a:t>Домашнее задание: </a:t>
            </a:r>
            <a:r>
              <a:rPr lang="en-US" sz="1400" b="1" dirty="0" smtClean="0"/>
              <a:t> </a:t>
            </a:r>
            <a:r>
              <a:rPr lang="ru-RU" sz="1400" dirty="0" smtClean="0"/>
              <a:t>спросите старших членов своей семьи (друзей, знакомых), с какими трудностями им приходилось сталкиваться, когда они только начинали искать работу, поступать в институт, переезжали </a:t>
            </a:r>
            <a:r>
              <a:rPr lang="en-US" sz="1400" dirty="0" smtClean="0"/>
              <a:t> </a:t>
            </a:r>
            <a:r>
              <a:rPr lang="ru-RU" sz="1400" dirty="0" smtClean="0"/>
              <a:t>в другой город и т.д. Были ли вокруг них люди, которые им помогли или наоборот не поддержали в трудную минуту?</a:t>
            </a:r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  <p:transition spd="med" advClick="0" advTm="45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2571768"/>
          </a:xfrm>
        </p:spPr>
        <p:txBody>
          <a:bodyPr>
            <a:normAutofit fontScale="90000"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+mn-lt"/>
              </a:rPr>
              <a:t>Заключение к тренингу.</a:t>
            </a:r>
            <a:r>
              <a:rPr lang="en-US" sz="1400" dirty="0" smtClean="0">
                <a:solidFill>
                  <a:srgbClr val="FF0000"/>
                </a:solidFill>
                <a:latin typeface="+mn-lt"/>
              </a:rPr>
              <a:t> </a:t>
            </a:r>
            <a:r>
              <a:rPr lang="ru-RU" sz="14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1400" dirty="0" smtClean="0">
                <a:solidFill>
                  <a:srgbClr val="FF0000"/>
                </a:solidFill>
                <a:latin typeface="+mn-lt"/>
              </a:rPr>
            </a:br>
            <a:r>
              <a:rPr lang="ru-RU" sz="1400" dirty="0" smtClean="0">
                <a:solidFill>
                  <a:srgbClr val="FF0000"/>
                </a:solidFill>
                <a:latin typeface="+mn-lt"/>
              </a:rPr>
              <a:t>         </a:t>
            </a:r>
            <a:r>
              <a:rPr lang="ru-RU" sz="1400" dirty="0" smtClean="0">
                <a:latin typeface="+mn-lt"/>
              </a:rPr>
              <a:t>На занятиях нашего тренинга мы с вами учились быть толерантными, пытались сдать своеобразный тест на толерантность, экзамен на человечность и понимание. Ключи к упражнениям, в которых вы участвовали, </a:t>
            </a:r>
            <a:r>
              <a:rPr lang="en-US" sz="1400" dirty="0" smtClean="0">
                <a:latin typeface="+mn-lt"/>
              </a:rPr>
              <a:t> </a:t>
            </a:r>
            <a:r>
              <a:rPr lang="ru-RU" sz="1400" dirty="0" smtClean="0">
                <a:latin typeface="+mn-lt"/>
              </a:rPr>
              <a:t>– это наши человеческие качества, и очень хотелось бы, чтобы эти качества были с вами всю жизнь.</a:t>
            </a:r>
            <a:br>
              <a:rPr lang="ru-RU" sz="1400" dirty="0" smtClean="0">
                <a:latin typeface="+mn-lt"/>
              </a:rPr>
            </a:br>
            <a:r>
              <a:rPr lang="ru-RU" sz="1400" dirty="0" smtClean="0">
                <a:latin typeface="+mn-lt"/>
              </a:rPr>
              <a:t>         В триумфальном ритуале римских полководцев есть такие слова: «Помни, что ты только человек». Их повторял триумфатору специально приставленный для этой цели глашатай. Это было своеобразное предостережение против установления диктатуры и тирании. Сегодня так можно сформулировать жизненный принцип любого человека, независимо от его социального статуса, места проживания, пола, нации и возраста. Мы не должны применять насилие, быть жестокими по отношению друг к другу. Никто не обладает абсолютной властью над другими, не имеет права порабощать другого, вторгаться в его мир и насильственно его изменять. Будьте толерантными и человечными!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5" name="Содержимое 4" descr="3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20878842">
            <a:off x="664661" y="3391360"/>
            <a:ext cx="4038600" cy="2692400"/>
          </a:xfrm>
        </p:spPr>
      </p:pic>
      <p:pic>
        <p:nvPicPr>
          <p:cNvPr id="6" name="Содержимое 5" descr="18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 rot="807235">
            <a:off x="5021583" y="3609308"/>
            <a:ext cx="3681984" cy="2456688"/>
          </a:xfrm>
        </p:spPr>
      </p:pic>
    </p:spTree>
  </p:cSld>
  <p:clrMapOvr>
    <a:masterClrMapping/>
  </p:clrMapOvr>
  <p:transition spd="med" advClick="0" advTm="30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857232"/>
            <a:ext cx="7573988" cy="5542857"/>
          </a:xfrm>
        </p:spPr>
      </p:pic>
    </p:spTree>
  </p:cSld>
  <p:clrMapOvr>
    <a:masterClrMapping/>
  </p:clrMapOvr>
  <p:transition spd="slow" advClick="0" advTm="8000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180</TotalTime>
  <Words>381</Words>
  <Application>Microsoft Office PowerPoint</Application>
  <PresentationFormat>Экран (4:3)</PresentationFormat>
  <Paragraphs>177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ПРЕЗЕНТАЦИЯ НА ТЕМУ: Комплекс  тренинговых занятий для родителей дошкольников по формированию этики межнационального общения, толерантности, уважения и доброжелательности к другим народам. </vt:lpstr>
      <vt:lpstr>Тренинг для родителей «Будь толерантным!» </vt:lpstr>
      <vt:lpstr>Занятие первое.  «Это сложное слово - толерантность».</vt:lpstr>
      <vt:lpstr>Слайд 4</vt:lpstr>
      <vt:lpstr>Обучающий этап.   Работа с термином «толерантность». </vt:lpstr>
      <vt:lpstr>Работа с понятием «толерантная личность».</vt:lpstr>
      <vt:lpstr>    Необходимо также проговорить с участниками группы о противоположном типе поведения – интолерантности и сопоставить свойства двух типов личности. </vt:lpstr>
      <vt:lpstr>Заключительный этап.  Упражнение «Синквейн «Толерантность». </vt:lpstr>
      <vt:lpstr>Слайд 9</vt:lpstr>
      <vt:lpstr>Занятие второе.  "Мы такие разные, но все-таки мы вместе!« Цель занятия: помочь участникам определить главную причину нетерпимости в мире - различие между людьми; помочь участникам понять, что «отличный от меня» не значит «плохой» и осознать «красоту различий». </vt:lpstr>
      <vt:lpstr>Вводный этап.  Упражнение «Приветствия». </vt:lpstr>
      <vt:lpstr>Упражнение « А я считаю …». </vt:lpstr>
      <vt:lpstr>Упражнение «Толерантный словарь».  </vt:lpstr>
      <vt:lpstr>Занятие третье.  «Нетерпимости – нет!». Цель занятия: дать возможность участникам попробовать на себе роль дискриминируемого и того, кто осуществляет дискриминацию.    </vt:lpstr>
      <vt:lpstr>      Самой  уязвимой сферой человеческих взаимоотношений в обществе является сфера отношений между различными этническими группами. На планете есть определенные зоны межэтнической напряженности, зараженные этническим насилием, которые порождают потоки мигрантов. Мы с вами можем наблюдать таких людей, которые вынуждены покидать свою родину и жить в другой стране. Нередко представители других национальностей подвергаются насилию, унижению, известны молодежные группировки, построенные по избирательному принципу и выдвигающие профашистские лозунги. В обществе существуют негативные стереотипы и предубеждения по отношению к людям другой национальности или религии.        Мы с вами сейчас выполним упражнения, которые помогут нам осознать себя в разных ролях. Способность ставить себя на место другого человека является основой толерантности, поэтому, испытав однажды неожиданные для себя чувства, вы, как участники тренинга, сможете иначе отнестись к проявлениям нетерпимости и их жертвам. </vt:lpstr>
      <vt:lpstr>Упражнение «Ярлыки». </vt:lpstr>
      <vt:lpstr>Упражнение «Разный старт». </vt:lpstr>
      <vt:lpstr>Слайд 18</vt:lpstr>
      <vt:lpstr>Заключение к тренингу.           На занятиях нашего тренинга мы с вами учились быть толерантными, пытались сдать своеобразный тест на толерантность, экзамен на человечность и понимание. Ключи к упражнениям, в которых вы участвовали,  – это наши человеческие качества, и очень хотелось бы, чтобы эти качества были с вами всю жизнь.          В триумфальном ритуале римских полководцев есть такие слова: «Помни, что ты только человек». Их повторял триумфатору специально приставленный для этой цели глашатай. Это было своеобразное предостережение против установления диктатуры и тирании. Сегодня так можно сформулировать жизненный принцип любого человека, независимо от его социального статуса, места проживания, пола, нации и возраста. Мы не должны применять насилие, быть жестокими по отношению друг к другу. Никто не обладает абсолютной властью над другими, не имеет права порабощать другого, вторгаться в его мир и насильственно его изменять. Будьте толерантными и человечными! 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Комплекс  тренинговых занятий для родителей дошкольников по формированию этики межнационального общения, толерантности, уважения и доброжелательности к другим народам.</dc:title>
  <dc:creator>User</dc:creator>
  <cp:lastModifiedBy>User</cp:lastModifiedBy>
  <cp:revision>23</cp:revision>
  <dcterms:created xsi:type="dcterms:W3CDTF">2016-11-14T04:41:22Z</dcterms:created>
  <dcterms:modified xsi:type="dcterms:W3CDTF">2017-05-13T19:32:56Z</dcterms:modified>
</cp:coreProperties>
</file>