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6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1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CAEE9-23F5-4960-B771-032240C4768B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D6988-F14C-4054-A7D0-B84B8A0398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B7C65-1066-4B22-8020-52AE8703F76D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F74BE-C02A-48AA-8717-4B75F3B0D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588D5-AA93-4CAB-B456-EA1480B7BC1B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AE726-170B-4234-B101-BEC9840E7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639C4-F9A3-4D69-80B2-00594DACB2AD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5DE55-4EF8-4E48-856C-75004B5348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9701E-D03B-4E0C-BDEA-565C6839B3D7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DF7BF-1E80-4616-A57B-15E5A2034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F26AF-BC2A-4F12-9D38-E7FC66B9D1CD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61F59-6F84-43DF-B9E6-EB3C54A4CE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FAF1D-F9F5-41B5-9AEB-E71F164E2F5F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04A82-932C-4AA8-B2EF-2AE7A6E602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414A2-12D4-419B-AC2D-622BCD64622A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1FED7-4584-4D38-BBD4-5805D9340E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C17A1-9013-430A-8574-2B867A135BE1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87A8B-8CA6-4315-90B6-C258963BDA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1055F-8E7B-431C-B37C-37CB7BEA5E46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4F3CA-26B1-41B6-850F-6A5119FE81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ECF07-083C-4CF6-BB7D-C5C8A4660924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A8A30-4FCD-4835-BD7E-EC4885329E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FAA0E3-A188-4026-B219-1FEC44B43563}" type="datetimeFigureOut">
              <a:rPr lang="ru-RU"/>
              <a:pPr>
                <a:defRPr/>
              </a:pPr>
              <a:t>12.02.2025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5EE2B0-13CC-43D8-9F1A-856DD42E53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3" r:id="rId4"/>
    <p:sldLayoutId id="2147483819" r:id="rId5"/>
    <p:sldLayoutId id="2147483814" r:id="rId6"/>
    <p:sldLayoutId id="2147483820" r:id="rId7"/>
    <p:sldLayoutId id="2147483821" r:id="rId8"/>
    <p:sldLayoutId id="2147483822" r:id="rId9"/>
    <p:sldLayoutId id="2147483815" r:id="rId10"/>
    <p:sldLayoutId id="214748382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jpe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9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9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9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75" y="2143116"/>
            <a:ext cx="784225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 smtClean="0">
                <a:solidFill>
                  <a:srgbClr val="0070C0"/>
                </a:solidFill>
              </a:rPr>
              <a:t>Творчество и дизайн,</a:t>
            </a:r>
          </a:p>
          <a:p>
            <a:pPr algn="ctr">
              <a:defRPr/>
            </a:pPr>
            <a:r>
              <a:rPr lang="ru-RU" sz="5400" b="1" dirty="0" smtClean="0">
                <a:solidFill>
                  <a:srgbClr val="0070C0"/>
                </a:solidFill>
              </a:rPr>
              <a:t>виды и направления</a:t>
            </a:r>
            <a:endParaRPr lang="en-US" sz="5400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19" y="285728"/>
            <a:ext cx="2711515" cy="1857388"/>
          </a:xfrm>
          <a:prstGeom prst="rect">
            <a:avLst/>
          </a:prstGeom>
        </p:spPr>
      </p:pic>
      <p:pic>
        <p:nvPicPr>
          <p:cNvPr id="5" name="Рисунок 4" descr="1173421_narisovannaya-osen-karandasho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3929066"/>
            <a:ext cx="2163503" cy="1785950"/>
          </a:xfrm>
          <a:prstGeom prst="rect">
            <a:avLst/>
          </a:prstGeom>
        </p:spPr>
      </p:pic>
      <p:pic>
        <p:nvPicPr>
          <p:cNvPr id="6" name="Рисунок 5" descr="images (27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3929066"/>
            <a:ext cx="2865592" cy="1785950"/>
          </a:xfrm>
          <a:prstGeom prst="rect">
            <a:avLst/>
          </a:prstGeom>
        </p:spPr>
      </p:pic>
      <p:pic>
        <p:nvPicPr>
          <p:cNvPr id="7" name="Рисунок 6" descr="1352492624_string-art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527220" y="-26813"/>
            <a:ext cx="1875249" cy="2500332"/>
          </a:xfrm>
          <a:prstGeom prst="rect">
            <a:avLst/>
          </a:prstGeom>
        </p:spPr>
      </p:pic>
      <p:pic>
        <p:nvPicPr>
          <p:cNvPr id="8" name="Рисунок 7" descr="foto (28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3050" y="357166"/>
            <a:ext cx="2729592" cy="18573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5786" y="5929330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58169A"/>
                </a:solidFill>
              </a:rPr>
              <a:t>МБОУ гимназия № 5</a:t>
            </a:r>
          </a:p>
          <a:p>
            <a:pPr algn="ctr"/>
            <a:r>
              <a:rPr lang="ru-RU" b="1" smtClean="0">
                <a:solidFill>
                  <a:srgbClr val="58169A"/>
                </a:solidFill>
              </a:rPr>
              <a:t>Учитель технологии: </a:t>
            </a:r>
            <a:r>
              <a:rPr lang="ru-RU" b="1" dirty="0" smtClean="0">
                <a:solidFill>
                  <a:srgbClr val="58169A"/>
                </a:solidFill>
              </a:rPr>
              <a:t>М.Д. Сидякина</a:t>
            </a:r>
            <a:endParaRPr lang="ru-RU" b="1" dirty="0">
              <a:solidFill>
                <a:srgbClr val="58169A"/>
              </a:solidFill>
            </a:endParaRPr>
          </a:p>
        </p:txBody>
      </p:sp>
      <p:pic>
        <p:nvPicPr>
          <p:cNvPr id="10" name="Рисунок 9" descr="SDC1594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5074" y="3929066"/>
            <a:ext cx="2500330" cy="186272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63" y="1571612"/>
            <a:ext cx="85010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u="sng" dirty="0">
                <a:solidFill>
                  <a:srgbClr val="0070C0"/>
                </a:solidFill>
              </a:rPr>
              <a:t>Декоративно-прикладное искусство</a:t>
            </a:r>
            <a:r>
              <a:rPr lang="en-US" sz="2400" b="1" u="sng" dirty="0">
                <a:solidFill>
                  <a:srgbClr val="0070C0"/>
                </a:solidFill>
              </a:rPr>
              <a:t> </a:t>
            </a:r>
            <a:r>
              <a:rPr lang="en-US" sz="2400" dirty="0" smtClean="0">
                <a:solidFill>
                  <a:srgbClr val="0070C0"/>
                </a:solidFill>
              </a:rPr>
              <a:t>– </a:t>
            </a:r>
            <a:r>
              <a:rPr lang="ru-RU" sz="2400" dirty="0" smtClean="0">
                <a:solidFill>
                  <a:srgbClr val="0070C0"/>
                </a:solidFill>
              </a:rPr>
              <a:t>это создание художественных </a:t>
            </a:r>
            <a:r>
              <a:rPr lang="ru-RU" sz="2400" dirty="0">
                <a:solidFill>
                  <a:srgbClr val="0070C0"/>
                </a:solidFill>
              </a:rPr>
              <a:t>изделий, предназначенных </a:t>
            </a:r>
            <a:r>
              <a:rPr lang="ru-RU" sz="2400" dirty="0" smtClean="0">
                <a:solidFill>
                  <a:srgbClr val="0070C0"/>
                </a:solidFill>
              </a:rPr>
              <a:t>для </a:t>
            </a:r>
            <a:r>
              <a:rPr lang="ru-RU" sz="2400" dirty="0">
                <a:solidFill>
                  <a:srgbClr val="0070C0"/>
                </a:solidFill>
              </a:rPr>
              <a:t>быта.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11267" name="Picture 10" descr="&amp;Kcy;&amp;acy;&amp;rcy;&amp;tcy;&amp;icy;&amp;ncy;&amp;kcy;&amp;acy; 23 &amp;icy;&amp;zcy; 153324"/>
          <p:cNvPicPr>
            <a:picLocks noChangeAspect="1" noChangeArrowheads="1"/>
          </p:cNvPicPr>
          <p:nvPr/>
        </p:nvPicPr>
        <p:blipFill>
          <a:blip r:embed="rId2"/>
          <a:srcRect t="10000"/>
          <a:stretch>
            <a:fillRect/>
          </a:stretch>
        </p:blipFill>
        <p:spPr bwMode="auto">
          <a:xfrm>
            <a:off x="500034" y="2428868"/>
            <a:ext cx="6212968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ages 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14290"/>
            <a:ext cx="1285877" cy="1285877"/>
          </a:xfrm>
          <a:prstGeom prst="rect">
            <a:avLst/>
          </a:prstGeom>
        </p:spPr>
      </p:pic>
      <p:pic>
        <p:nvPicPr>
          <p:cNvPr id="7" name="Рисунок 6" descr="400_F_23588625_RxnhhMtFwSXBOCcS2bpCmhiBaVjYpOj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71802" y="285728"/>
            <a:ext cx="928694" cy="1355757"/>
          </a:xfrm>
          <a:prstGeom prst="rect">
            <a:avLst/>
          </a:prstGeom>
        </p:spPr>
      </p:pic>
      <p:pic>
        <p:nvPicPr>
          <p:cNvPr id="8" name="Рисунок 7" descr="images (19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6446" y="214290"/>
            <a:ext cx="1428760" cy="1384895"/>
          </a:xfrm>
          <a:prstGeom prst="rect">
            <a:avLst/>
          </a:prstGeom>
        </p:spPr>
      </p:pic>
      <p:pic>
        <p:nvPicPr>
          <p:cNvPr id="9" name="Рисунок 8" descr="image (42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3372" y="214290"/>
            <a:ext cx="1428736" cy="1428736"/>
          </a:xfrm>
          <a:prstGeom prst="rect">
            <a:avLst/>
          </a:prstGeom>
        </p:spPr>
      </p:pic>
      <p:pic>
        <p:nvPicPr>
          <p:cNvPr id="10" name="Рисунок 9" descr="SDC1489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57356" y="214290"/>
            <a:ext cx="1000132" cy="1405752"/>
          </a:xfrm>
          <a:prstGeom prst="rect">
            <a:avLst/>
          </a:prstGeom>
        </p:spPr>
      </p:pic>
      <p:pic>
        <p:nvPicPr>
          <p:cNvPr id="11" name="Рисунок 10" descr="image (5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58082" y="285728"/>
            <a:ext cx="1357322" cy="1357322"/>
          </a:xfrm>
          <a:prstGeom prst="rect">
            <a:avLst/>
          </a:prstGeom>
        </p:spPr>
      </p:pic>
      <p:pic>
        <p:nvPicPr>
          <p:cNvPr id="12" name="Рисунок 11" descr="0_9746e_93320751_L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5140" y="2786058"/>
            <a:ext cx="2428860" cy="37147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3" y="214313"/>
            <a:ext cx="864393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Изделия декоративно-прикладного искусства:</a:t>
            </a:r>
          </a:p>
          <a:p>
            <a:pPr algn="ctr">
              <a:defRPr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посуда,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мебель,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ткацкие изделия,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оружие, одежда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украшения. </a:t>
            </a:r>
          </a:p>
        </p:txBody>
      </p:sp>
      <p:pic>
        <p:nvPicPr>
          <p:cNvPr id="12292" name="Picture 6" descr="&amp;Kcy;&amp;acy;&amp;rcy;&amp;tcy;&amp;icy;&amp;ncy;&amp;kcy;&amp;acy; 39 &amp;icy;&amp;zcy; 1519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357694"/>
            <a:ext cx="2142768" cy="213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big.jpeg"/>
          <p:cNvPicPr>
            <a:picLocks noChangeAspect="1"/>
          </p:cNvPicPr>
          <p:nvPr/>
        </p:nvPicPr>
        <p:blipFill>
          <a:blip r:embed="rId3"/>
          <a:srcRect t="20202" b="10416"/>
          <a:stretch>
            <a:fillRect/>
          </a:stretch>
        </p:blipFill>
        <p:spPr>
          <a:xfrm>
            <a:off x="4000496" y="1428736"/>
            <a:ext cx="2473272" cy="1286995"/>
          </a:xfrm>
          <a:prstGeom prst="rect">
            <a:avLst/>
          </a:prstGeom>
        </p:spPr>
      </p:pic>
      <p:pic>
        <p:nvPicPr>
          <p:cNvPr id="8" name="Рисунок 7" descr="0704051detail[1]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4286256"/>
            <a:ext cx="1598612" cy="2286016"/>
          </a:xfrm>
          <a:prstGeom prst="rect">
            <a:avLst/>
          </a:prstGeom>
        </p:spPr>
      </p:pic>
      <p:pic>
        <p:nvPicPr>
          <p:cNvPr id="10" name="Рисунок 9" descr="SDC159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74" y="3929066"/>
            <a:ext cx="2624133" cy="2616311"/>
          </a:xfrm>
          <a:prstGeom prst="rect">
            <a:avLst/>
          </a:prstGeom>
        </p:spPr>
      </p:pic>
      <p:pic>
        <p:nvPicPr>
          <p:cNvPr id="11" name="Рисунок 10" descr="4f32025171n645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4810" y="2786058"/>
            <a:ext cx="2035953" cy="1357302"/>
          </a:xfrm>
          <a:prstGeom prst="rect">
            <a:avLst/>
          </a:prstGeom>
        </p:spPr>
      </p:pic>
      <p:pic>
        <p:nvPicPr>
          <p:cNvPr id="12" name="Рисунок 11" descr="P10705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72264" y="1285860"/>
            <a:ext cx="2216877" cy="2500306"/>
          </a:xfrm>
          <a:prstGeom prst="rect">
            <a:avLst/>
          </a:prstGeom>
        </p:spPr>
      </p:pic>
      <p:pic>
        <p:nvPicPr>
          <p:cNvPr id="13" name="Рисунок 12" descr="P115054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28860" y="4214818"/>
            <a:ext cx="1928826" cy="2377520"/>
          </a:xfrm>
          <a:prstGeom prst="rect">
            <a:avLst/>
          </a:prstGeom>
        </p:spPr>
      </p:pic>
      <p:pic>
        <p:nvPicPr>
          <p:cNvPr id="14" name="Рисунок 13" descr="838554992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034" y="1357298"/>
            <a:ext cx="3384844" cy="271464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357188"/>
            <a:ext cx="75723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0070C0"/>
                </a:solidFill>
              </a:rPr>
              <a:t>Виды </a:t>
            </a:r>
            <a:r>
              <a:rPr lang="ru-RU" sz="2400" b="1" dirty="0">
                <a:solidFill>
                  <a:srgbClr val="0070C0"/>
                </a:solidFill>
              </a:rPr>
              <a:t>декоративно-прикладного искусства: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750" y="857233"/>
            <a:ext cx="8286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Ба́тик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 — ручная роспись по ткани.</a:t>
            </a:r>
          </a:p>
        </p:txBody>
      </p:sp>
      <p:pic>
        <p:nvPicPr>
          <p:cNvPr id="13316" name="Picture 3" descr="&amp;Fcy;&amp;acy;&amp;jcy;&amp;lcy;:White Peacock.JP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316348" y="1714488"/>
            <a:ext cx="489797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SDC108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714488"/>
            <a:ext cx="3643302" cy="485773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3" y="357188"/>
            <a:ext cx="8501062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Гобеле́н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(фр. </a:t>
            </a:r>
            <a:r>
              <a:rPr lang="ru-RU" sz="2400" i="1" dirty="0" err="1">
                <a:solidFill>
                  <a:schemeClr val="accent3">
                    <a:lumMod val="50000"/>
                  </a:schemeClr>
                </a:solidFill>
              </a:rPr>
              <a:t>gobelin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), или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шпалера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, — один из видов декоративно-прикладного искусства, стенной односторонний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безворсовый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ковёр с сюжетной или орнаментальной композицией, вытканный вручную перекрёстным переплетением нитей.</a:t>
            </a:r>
          </a:p>
        </p:txBody>
      </p:sp>
      <p:pic>
        <p:nvPicPr>
          <p:cNvPr id="14339" name="Picture 2" descr="&amp;Fcy;&amp;acy;&amp;jcy;&amp;lcy;:Kronborg - Gobelin Rhinozer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2357438"/>
            <a:ext cx="5715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-571500" y="5429250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Носорог. Фландрия. </a:t>
            </a:r>
          </a:p>
          <a:p>
            <a:pPr algn="ctr"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1550.</a:t>
            </a:r>
          </a:p>
          <a:p>
            <a:pPr algn="ctr"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Замок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Кронборг</a:t>
            </a: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Рисунок 4" descr="69490747_0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71472" y="2500306"/>
            <a:ext cx="2071701" cy="280869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57188"/>
            <a:ext cx="9001125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Нитяна́я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гра́фика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(варианты названия: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изонить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, </a:t>
            </a:r>
          </a:p>
          <a:p>
            <a:pPr algn="ctr">
              <a:defRPr/>
            </a:pP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изображение нитью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ниточный дизайн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) — </a:t>
            </a:r>
          </a:p>
          <a:p>
            <a:pPr algn="ctr"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графическая техника, получение изображения нитками на картоне или другом твёрдом основании. </a:t>
            </a:r>
          </a:p>
        </p:txBody>
      </p:sp>
      <p:pic>
        <p:nvPicPr>
          <p:cNvPr id="15363" name="Picture 2" descr="http://s56.radikal.ru/i151/1106/ea/352a13957c94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3116"/>
            <a:ext cx="5850662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0009-007-Tekhnika-vypolnenija-tsveto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214554"/>
            <a:ext cx="2781460" cy="413004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4" y="357166"/>
            <a:ext cx="82867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0070C0"/>
                </a:solidFill>
              </a:rPr>
              <a:t>Художественная </a:t>
            </a:r>
            <a:r>
              <a:rPr lang="ru-RU" sz="2400" b="1" dirty="0">
                <a:solidFill>
                  <a:srgbClr val="0070C0"/>
                </a:solidFill>
              </a:rPr>
              <a:t>резьба:</a:t>
            </a:r>
          </a:p>
          <a:p>
            <a:pPr algn="ctr">
              <a:defRPr/>
            </a:pP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714356"/>
            <a:ext cx="8739188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 eaLnBrk="0" hangingPunct="0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Резьба </a:t>
            </a:r>
            <a:r>
              <a:rPr lang="ru-RU" sz="2400" b="1" dirty="0">
                <a:solidFill>
                  <a:srgbClr val="FF0000"/>
                </a:solidFill>
              </a:rPr>
              <a:t>по камню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- процесс придания камню требуемой </a:t>
            </a:r>
          </a:p>
          <a:p>
            <a:pPr algn="ctr" eaLnBrk="0" hangingPunct="0"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формы и внеш. отделки при помощи распиловки,</a:t>
            </a:r>
          </a:p>
          <a:p>
            <a:pPr algn="ctr" eaLnBrk="0" hangingPunct="0"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токарной обработки, сверления, шлифовки, полировки, </a:t>
            </a:r>
          </a:p>
          <a:p>
            <a:pPr algn="ctr" eaLnBrk="0" hangingPunct="0">
              <a:defRPr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гравировки (резцом, ультразвуком).</a:t>
            </a:r>
          </a:p>
          <a:p>
            <a:pPr algn="ctr" eaLnBrk="0" hangingPunct="0">
              <a:defRPr/>
            </a:pP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6388" name="Picture 9" descr="&amp;Rcy;&amp;iecy;&amp;zcy;&amp;softcy;&amp;bcy;&amp;acy; &amp;pcy;&amp;ocy; &amp;kcy;&amp;acy;&amp;mcy;&amp;ncy;&amp;yucy; XVI &amp;vcy;&amp;iecy;&amp;kcy;&amp;acy;"/>
          <p:cNvPicPr>
            <a:picLocks noChangeAspect="1" noChangeArrowheads="1"/>
          </p:cNvPicPr>
          <p:nvPr/>
        </p:nvPicPr>
        <p:blipFill>
          <a:blip r:embed="rId2">
            <a:lum bright="20000" contrast="20000"/>
          </a:blip>
          <a:srcRect/>
          <a:stretch>
            <a:fillRect/>
          </a:stretch>
        </p:blipFill>
        <p:spPr bwMode="auto">
          <a:xfrm>
            <a:off x="500034" y="2413462"/>
            <a:ext cx="4714908" cy="4158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Прямоугольник 8"/>
          <p:cNvSpPr>
            <a:spLocks noChangeArrowheads="1"/>
          </p:cNvSpPr>
          <p:nvPr/>
        </p:nvSpPr>
        <p:spPr bwMode="auto">
          <a:xfrm>
            <a:off x="3571868" y="6286519"/>
            <a:ext cx="4286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/>
              <a:t/>
            </a:r>
            <a:br>
              <a:rPr lang="ru-RU" altLang="ru-RU" sz="2400" dirty="0"/>
            </a:br>
            <a:endParaRPr lang="ru-RU" altLang="ru-RU" sz="2400" dirty="0"/>
          </a:p>
        </p:txBody>
      </p:sp>
      <p:pic>
        <p:nvPicPr>
          <p:cNvPr id="6" name="Рисунок 5" descr="042536_141756993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593411" y="2571744"/>
            <a:ext cx="3222769" cy="39290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" y="571480"/>
            <a:ext cx="85010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Резьба </a:t>
            </a:r>
            <a:r>
              <a:rPr lang="ru-RU" sz="2400" b="1" dirty="0">
                <a:solidFill>
                  <a:srgbClr val="FF0000"/>
                </a:solidFill>
              </a:rPr>
              <a:t>по дереву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-художественной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обработки дерева .</a:t>
            </a:r>
          </a:p>
        </p:txBody>
      </p:sp>
      <p:pic>
        <p:nvPicPr>
          <p:cNvPr id="17411" name="Picture 2" descr="&amp;Kcy;&amp;acy;&amp;rcy;&amp;tcy;&amp;icy;&amp;ncy;&amp;kcy;&amp;acy; 38 &amp;icy;&amp;zcy; 158720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857224" y="1214422"/>
            <a:ext cx="7215238" cy="5401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" y="428604"/>
            <a:ext cx="7858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Резьба </a:t>
            </a:r>
            <a:r>
              <a:rPr lang="ru-RU" sz="2400" b="1" dirty="0">
                <a:solidFill>
                  <a:srgbClr val="FF0000"/>
                </a:solidFill>
              </a:rPr>
              <a:t>по кости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— это искусство вырезания орнаментов и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фигур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из кости</a:t>
            </a:r>
          </a:p>
        </p:txBody>
      </p:sp>
      <p:pic>
        <p:nvPicPr>
          <p:cNvPr id="18435" name="Picture 2" descr="&amp;Kcy;&amp;acy;&amp;rcy;&amp;tcy;&amp;icy;&amp;ncy;&amp;kcy;&amp;acy; 138 &amp;icy;&amp;zcy; 13997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2214546" y="1357298"/>
            <a:ext cx="658482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94214901_1868538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000636"/>
            <a:ext cx="2500330" cy="160607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5" y="214313"/>
            <a:ext cx="8715375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Керамика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(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др.-греч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κέραμος 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— глина) — изделия из неорганических материалов (например, глины) и их смесей с минеральными добавками, изготавливаемые под воздействием высокой температуры с последующим охлаждением.</a:t>
            </a:r>
          </a:p>
        </p:txBody>
      </p:sp>
      <p:pic>
        <p:nvPicPr>
          <p:cNvPr id="19459" name="Picture 2" descr="&amp;Kcy;&amp;acy;&amp;rcy;&amp;tcy;&amp;icy;&amp;ncy;&amp;kcy;&amp;acy; 61 &amp;icy;&amp;zcy; 1645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09" y="2083143"/>
            <a:ext cx="8156357" cy="4632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1"/>
            <a:ext cx="87153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Вышива́ние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 — общеизвестное и распространенное рукодельное искусство украшать самыми разными узорами всевозможные ткани и материалы, от самых грубых и плотных, как, например: сукно, холст, кожа, до тончайших материй — батиста, кисеи, газа, тюля и пр.</a:t>
            </a:r>
          </a:p>
          <a:p>
            <a:pPr algn="ctr">
              <a:defRPr/>
            </a:pP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483" name="Picture 4" descr="&amp;Kcy;&amp;acy;&amp;rcy;&amp;tcy;&amp;icy;&amp;ncy;&amp;kcy;&amp;acy; 30 &amp;icy;&amp;zcy; 2128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929198"/>
            <a:ext cx="2680582" cy="1719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SDC10919.JPG"/>
          <p:cNvPicPr>
            <a:picLocks noChangeAspect="1"/>
          </p:cNvPicPr>
          <p:nvPr/>
        </p:nvPicPr>
        <p:blipFill>
          <a:blip r:embed="rId3" cstate="print">
            <a:lum bright="20000"/>
          </a:blip>
          <a:srcRect t="5882"/>
          <a:stretch>
            <a:fillRect/>
          </a:stretch>
        </p:blipFill>
        <p:spPr>
          <a:xfrm>
            <a:off x="2714612" y="2285992"/>
            <a:ext cx="2095515" cy="2514618"/>
          </a:xfrm>
          <a:prstGeom prst="rect">
            <a:avLst/>
          </a:prstGeom>
        </p:spPr>
      </p:pic>
      <p:pic>
        <p:nvPicPr>
          <p:cNvPr id="7" name="Рисунок 6" descr="SDC11286.JPG"/>
          <p:cNvPicPr>
            <a:picLocks noChangeAspect="1"/>
          </p:cNvPicPr>
          <p:nvPr/>
        </p:nvPicPr>
        <p:blipFill>
          <a:blip r:embed="rId4" cstate="print">
            <a:lum bright="30000" contrast="20000"/>
          </a:blip>
          <a:srcRect t="5208" r="4166" b="6250"/>
          <a:stretch>
            <a:fillRect/>
          </a:stretch>
        </p:blipFill>
        <p:spPr>
          <a:xfrm>
            <a:off x="384053" y="2214554"/>
            <a:ext cx="2087663" cy="2571768"/>
          </a:xfrm>
          <a:prstGeom prst="rect">
            <a:avLst/>
          </a:prstGeom>
        </p:spPr>
      </p:pic>
      <p:pic>
        <p:nvPicPr>
          <p:cNvPr id="8" name="Рисунок 7" descr="SDC10982.JPG"/>
          <p:cNvPicPr>
            <a:picLocks noChangeAspect="1"/>
          </p:cNvPicPr>
          <p:nvPr/>
        </p:nvPicPr>
        <p:blipFill>
          <a:blip r:embed="rId5" cstate="print">
            <a:lum bright="20000" contrast="30000"/>
          </a:blip>
          <a:srcRect l="9188" t="9295" r="4166" b="10336"/>
          <a:stretch>
            <a:fillRect/>
          </a:stretch>
        </p:blipFill>
        <p:spPr>
          <a:xfrm>
            <a:off x="5072066" y="2180728"/>
            <a:ext cx="3550870" cy="4391544"/>
          </a:xfrm>
          <a:prstGeom prst="rect">
            <a:avLst/>
          </a:prstGeom>
        </p:spPr>
      </p:pic>
      <p:pic>
        <p:nvPicPr>
          <p:cNvPr id="9" name="Рисунок 8" descr="SDC13778.JPG"/>
          <p:cNvPicPr>
            <a:picLocks noChangeAspect="1"/>
          </p:cNvPicPr>
          <p:nvPr/>
        </p:nvPicPr>
        <p:blipFill>
          <a:blip r:embed="rId6">
            <a:lum bright="20000" contrast="10000"/>
          </a:blip>
          <a:srcRect l="7589" t="4799"/>
          <a:stretch>
            <a:fillRect/>
          </a:stretch>
        </p:blipFill>
        <p:spPr>
          <a:xfrm>
            <a:off x="3286116" y="4929198"/>
            <a:ext cx="1500198" cy="170497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5" y="214313"/>
            <a:ext cx="8786813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Вяза́ние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 — процесс изготовления изделий (обычно элементов одежды) из непрерывных нитей путём изгибания их в петли и соединения петель друг с другом с помощью несложных инструментов вручную (вязальный крючок, спицы, игла) или на специальной машине (механическое вязание).</a:t>
            </a:r>
          </a:p>
        </p:txBody>
      </p:sp>
      <p:pic>
        <p:nvPicPr>
          <p:cNvPr id="4" name="Рисунок 3" descr="126088947_clip_image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72074"/>
            <a:ext cx="2286016" cy="1436309"/>
          </a:xfrm>
          <a:prstGeom prst="rect">
            <a:avLst/>
          </a:prstGeom>
        </p:spPr>
      </p:pic>
      <p:pic>
        <p:nvPicPr>
          <p:cNvPr id="5" name="Рисунок 4" descr="29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280449"/>
            <a:ext cx="2480121" cy="2672545"/>
          </a:xfrm>
          <a:prstGeom prst="rect">
            <a:avLst/>
          </a:prstGeom>
        </p:spPr>
      </p:pic>
      <p:pic>
        <p:nvPicPr>
          <p:cNvPr id="6" name="Рисунок 5" descr="8566548433c788f1e151ebf30dae6c1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4214818"/>
            <a:ext cx="2233867" cy="2285991"/>
          </a:xfrm>
          <a:prstGeom prst="rect">
            <a:avLst/>
          </a:prstGeom>
        </p:spPr>
      </p:pic>
      <p:pic>
        <p:nvPicPr>
          <p:cNvPr id="7" name="Рисунок 6" descr="imgpreview (19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40" y="2571744"/>
            <a:ext cx="2333625" cy="1552575"/>
          </a:xfrm>
          <a:prstGeom prst="rect">
            <a:avLst/>
          </a:prstGeom>
        </p:spPr>
      </p:pic>
      <p:pic>
        <p:nvPicPr>
          <p:cNvPr id="8" name="Рисунок 7" descr="vyazanie-spicami-iz-tolstyh-nitok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8" y="2143116"/>
            <a:ext cx="2928958" cy="443781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3" y="500042"/>
            <a:ext cx="83581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Макраме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(фр. </a:t>
            </a:r>
            <a:r>
              <a:rPr lang="ru-RU" sz="2400" i="1" dirty="0" err="1">
                <a:solidFill>
                  <a:schemeClr val="accent3">
                    <a:lumMod val="50000"/>
                  </a:schemeClr>
                </a:solidFill>
              </a:rPr>
              <a:t>Macramé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, от </a:t>
            </a:r>
            <a:r>
              <a:rPr lang="ru-RU" sz="2400" dirty="0" err="1" smtClean="0">
                <a:solidFill>
                  <a:schemeClr val="accent3">
                    <a:lumMod val="50000"/>
                  </a:schemeClr>
                </a:solidFill>
              </a:rPr>
              <a:t>арабск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)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— техника узелкового плетения.</a:t>
            </a:r>
          </a:p>
        </p:txBody>
      </p:sp>
      <p:pic>
        <p:nvPicPr>
          <p:cNvPr id="22531" name="Picture 2" descr="&amp;Kcy;&amp;acy;&amp;rcy;&amp;tcy;&amp;icy;&amp;ncy;&amp;kcy;&amp;acy; 19 &amp;icy;&amp;zcy; 59113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285720" y="1500174"/>
            <a:ext cx="4929188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497626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4000504"/>
            <a:ext cx="3309934" cy="2482451"/>
          </a:xfrm>
          <a:prstGeom prst="rect">
            <a:avLst/>
          </a:prstGeom>
        </p:spPr>
      </p:pic>
      <p:pic>
        <p:nvPicPr>
          <p:cNvPr id="5" name="Рисунок 4" descr="vopros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1580332"/>
            <a:ext cx="2428892" cy="219156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88" y="214313"/>
            <a:ext cx="828675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Ковроделие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–изготовление текстильных изделий,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обычно с многоцветными узорами или изображениями, служащее главным образом для украшения и утепления помещений, а также для звукопоглощения (бесшумности).</a:t>
            </a:r>
          </a:p>
        </p:txBody>
      </p:sp>
      <p:pic>
        <p:nvPicPr>
          <p:cNvPr id="4" name="Рисунок 3" descr="imgpreview.jpg"/>
          <p:cNvPicPr>
            <a:picLocks noChangeAspect="1"/>
          </p:cNvPicPr>
          <p:nvPr/>
        </p:nvPicPr>
        <p:blipFill>
          <a:blip r:embed="rId2"/>
          <a:srcRect l="9783" r="13024" b="12069"/>
          <a:stretch>
            <a:fillRect/>
          </a:stretch>
        </p:blipFill>
        <p:spPr>
          <a:xfrm>
            <a:off x="5715008" y="2071678"/>
            <a:ext cx="3143272" cy="4505854"/>
          </a:xfrm>
          <a:prstGeom prst="rect">
            <a:avLst/>
          </a:prstGeom>
        </p:spPr>
      </p:pic>
      <p:pic>
        <p:nvPicPr>
          <p:cNvPr id="5" name="Рисунок 4" descr="imgpreview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357430"/>
            <a:ext cx="5106986" cy="378621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6941398_Prob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14818"/>
            <a:ext cx="3392768" cy="225958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4313" y="500042"/>
            <a:ext cx="87153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Ювелирное </a:t>
            </a:r>
            <a:r>
              <a:rPr lang="ru-RU" sz="2400" b="1" dirty="0">
                <a:solidFill>
                  <a:srgbClr val="FF0000"/>
                </a:solidFill>
              </a:rPr>
              <a:t>искусство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- (от немецкого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Juwel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- драгоценный камень) изготовление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украшений из драгоценных камней и металлов</a:t>
            </a: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 descr="7508c52793e5bf847c491bd45a23f49d1455098165.png"/>
          <p:cNvPicPr>
            <a:picLocks noChangeAspect="1"/>
          </p:cNvPicPr>
          <p:nvPr/>
        </p:nvPicPr>
        <p:blipFill>
          <a:blip r:embed="rId3"/>
          <a:srcRect r="24476"/>
          <a:stretch>
            <a:fillRect/>
          </a:stretch>
        </p:blipFill>
        <p:spPr>
          <a:xfrm>
            <a:off x="571472" y="1857364"/>
            <a:ext cx="2928958" cy="2152345"/>
          </a:xfrm>
          <a:prstGeom prst="rect">
            <a:avLst/>
          </a:prstGeom>
        </p:spPr>
      </p:pic>
      <p:pic>
        <p:nvPicPr>
          <p:cNvPr id="6" name="Рисунок 5" descr="eL0dcW8FlSI.jpg"/>
          <p:cNvPicPr>
            <a:picLocks noChangeAspect="1"/>
          </p:cNvPicPr>
          <p:nvPr/>
        </p:nvPicPr>
        <p:blipFill>
          <a:blip r:embed="rId4"/>
          <a:srcRect t="20703" r="17448"/>
          <a:stretch>
            <a:fillRect/>
          </a:stretch>
        </p:blipFill>
        <p:spPr>
          <a:xfrm>
            <a:off x="3714743" y="1857364"/>
            <a:ext cx="3235121" cy="2214578"/>
          </a:xfrm>
          <a:prstGeom prst="rect">
            <a:avLst/>
          </a:prstGeom>
        </p:spPr>
      </p:pic>
      <p:pic>
        <p:nvPicPr>
          <p:cNvPr id="24579" name="Picture 4" descr="&amp;Kcy;&amp;acy;&amp;rcy;&amp;tcy;&amp;icy;&amp;ncy;&amp;kcy;&amp;acy; 487 &amp;icy;&amp;zcy; 7904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4286256"/>
            <a:ext cx="2428892" cy="226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OIoj2sW29Is.jpg"/>
          <p:cNvPicPr>
            <a:picLocks noChangeAspect="1"/>
          </p:cNvPicPr>
          <p:nvPr/>
        </p:nvPicPr>
        <p:blipFill>
          <a:blip r:embed="rId6"/>
          <a:srcRect r="55298"/>
          <a:stretch>
            <a:fillRect/>
          </a:stretch>
        </p:blipFill>
        <p:spPr>
          <a:xfrm>
            <a:off x="7072330" y="1857364"/>
            <a:ext cx="1857388" cy="2143140"/>
          </a:xfrm>
          <a:prstGeom prst="rect">
            <a:avLst/>
          </a:prstGeom>
        </p:spPr>
      </p:pic>
      <p:pic>
        <p:nvPicPr>
          <p:cNvPr id="8" name="Рисунок 7" descr="Бижутерия-в-подарок-Минск.jpg"/>
          <p:cNvPicPr>
            <a:picLocks noChangeAspect="1"/>
          </p:cNvPicPr>
          <p:nvPr/>
        </p:nvPicPr>
        <p:blipFill>
          <a:blip r:embed="rId7"/>
          <a:srcRect l="40625" t="17548" r="11744" b="28865"/>
          <a:stretch>
            <a:fillRect/>
          </a:stretch>
        </p:blipFill>
        <p:spPr>
          <a:xfrm>
            <a:off x="6479224" y="4357694"/>
            <a:ext cx="2467165" cy="21431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88" y="357188"/>
            <a:ext cx="821531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Художественная </a:t>
            </a:r>
            <a:r>
              <a:rPr lang="ru-RU" sz="2400" b="1" dirty="0">
                <a:solidFill>
                  <a:srgbClr val="FF0000"/>
                </a:solidFill>
              </a:rPr>
              <a:t>обработка кожи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- изготовление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из кожи различных предметов как бытового, так и декоративно-художественного назначения.</a:t>
            </a:r>
          </a:p>
        </p:txBody>
      </p:sp>
      <p:pic>
        <p:nvPicPr>
          <p:cNvPr id="25603" name="Picture 2" descr="&amp;Kcy;&amp;acy;&amp;rcy;&amp;tcy;&amp;icy;&amp;ncy;&amp;kcy;&amp;acy; 11 &amp;icy;&amp;zcy; 54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714752"/>
            <a:ext cx="2861361" cy="286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571685914n60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3500438"/>
            <a:ext cx="2373807" cy="3143248"/>
          </a:xfrm>
          <a:prstGeom prst="rect">
            <a:avLst/>
          </a:prstGeom>
        </p:spPr>
      </p:pic>
      <p:pic>
        <p:nvPicPr>
          <p:cNvPr id="5" name="Рисунок 4" descr="5ab2601626n64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3571876"/>
            <a:ext cx="2428892" cy="3108982"/>
          </a:xfrm>
          <a:prstGeom prst="rect">
            <a:avLst/>
          </a:prstGeom>
        </p:spPr>
      </p:pic>
      <p:pic>
        <p:nvPicPr>
          <p:cNvPr id="6" name="Рисунок 5" descr="SDC1367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1534362"/>
            <a:ext cx="2643206" cy="2010725"/>
          </a:xfrm>
          <a:prstGeom prst="rect">
            <a:avLst/>
          </a:prstGeom>
        </p:spPr>
      </p:pic>
      <p:pic>
        <p:nvPicPr>
          <p:cNvPr id="7" name="Рисунок 6" descr="SDC1501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8992" y="1571612"/>
            <a:ext cx="2857520" cy="1928826"/>
          </a:xfrm>
          <a:prstGeom prst="rect">
            <a:avLst/>
          </a:prstGeom>
        </p:spPr>
      </p:pic>
      <p:pic>
        <p:nvPicPr>
          <p:cNvPr id="8" name="Рисунок 7" descr="SDC1566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9388" y="1500174"/>
            <a:ext cx="2000264" cy="187466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1"/>
          <p:cNvSpPr>
            <a:spLocks noChangeArrowheads="1"/>
          </p:cNvSpPr>
          <p:nvPr/>
        </p:nvSpPr>
        <p:spPr bwMode="auto">
          <a:xfrm>
            <a:off x="357188" y="500063"/>
            <a:ext cx="8215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0063" y="428625"/>
            <a:ext cx="8358187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Художественная </a:t>
            </a:r>
            <a:r>
              <a:rPr lang="ru-RU" sz="2400" b="1" dirty="0">
                <a:solidFill>
                  <a:srgbClr val="FF0000"/>
                </a:solidFill>
              </a:rPr>
              <a:t>обработка металла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- изготовление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из металла различных предметов как бытового, так и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декоративных (филигрань, чеканка, ковка)</a:t>
            </a:r>
            <a:endParaRPr lang="ru-RU" sz="2400" dirty="0"/>
          </a:p>
        </p:txBody>
      </p:sp>
      <p:pic>
        <p:nvPicPr>
          <p:cNvPr id="26628" name="Picture 2" descr="&amp;Kcy;&amp;acy;&amp;rcy;&amp;tcy;&amp;icy;&amp;ncy;&amp;kcy;&amp;acy; 3 &amp;icy;&amp;zcy; 12154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 rot="5400000">
            <a:off x="-552902" y="2624548"/>
            <a:ext cx="4788699" cy="3111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sc05194.jpg"/>
          <p:cNvPicPr>
            <a:picLocks noChangeAspect="1"/>
          </p:cNvPicPr>
          <p:nvPr/>
        </p:nvPicPr>
        <p:blipFill>
          <a:blip r:embed="rId3"/>
          <a:srcRect l="22596" t="11538" r="15384" b="9615"/>
          <a:stretch>
            <a:fillRect/>
          </a:stretch>
        </p:blipFill>
        <p:spPr>
          <a:xfrm>
            <a:off x="3857620" y="4286256"/>
            <a:ext cx="3071834" cy="2214578"/>
          </a:xfrm>
          <a:prstGeom prst="rect">
            <a:avLst/>
          </a:prstGeom>
        </p:spPr>
      </p:pic>
      <p:pic>
        <p:nvPicPr>
          <p:cNvPr id="10" name="Рисунок 9" descr="_podcvetochnik_40.jpg"/>
          <p:cNvPicPr>
            <a:picLocks noChangeAspect="1"/>
          </p:cNvPicPr>
          <p:nvPr/>
        </p:nvPicPr>
        <p:blipFill>
          <a:blip r:embed="rId4"/>
          <a:srcRect l="22500" r="17499"/>
          <a:stretch>
            <a:fillRect/>
          </a:stretch>
        </p:blipFill>
        <p:spPr>
          <a:xfrm>
            <a:off x="7429520" y="1928802"/>
            <a:ext cx="1500198" cy="4375540"/>
          </a:xfrm>
          <a:prstGeom prst="rect">
            <a:avLst/>
          </a:prstGeom>
        </p:spPr>
      </p:pic>
      <p:pic>
        <p:nvPicPr>
          <p:cNvPr id="12" name="Рисунок 11" descr="b-seagull-firescreen--2006--19172-20091008-34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868" y="1785926"/>
            <a:ext cx="3619504" cy="244882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88" y="571500"/>
            <a:ext cx="85725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rgbClr val="FF0000"/>
                </a:solidFill>
              </a:rPr>
              <a:t>Пирография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i="1" dirty="0">
                <a:solidFill>
                  <a:schemeClr val="accent3">
                    <a:lumMod val="50000"/>
                  </a:schemeClr>
                </a:solidFill>
              </a:rPr>
              <a:t>(буквально: «рисование огнём»)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 — техника, когда  на поверхность какого-либо материала при помощи раскалённой иглы наносится рисунок. В основном в качестве материала применяется древесина, поэтому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</a:rPr>
              <a:t>пирография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широко известна как </a:t>
            </a:r>
            <a:r>
              <a:rPr lang="ru-RU" sz="2400" b="1" dirty="0">
                <a:solidFill>
                  <a:srgbClr val="FF0000"/>
                </a:solidFill>
              </a:rPr>
              <a:t>выжигание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по дереву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27651" name="Picture 2" descr="&amp;Kcy;&amp;acy;&amp;rcy;&amp;tcy;&amp;icy;&amp;ncy;&amp;kcy;&amp;acy; 1 &amp;icy;&amp;zcy; 10275"/>
          <p:cNvPicPr>
            <a:picLocks noChangeAspect="1" noChangeArrowheads="1"/>
          </p:cNvPicPr>
          <p:nvPr/>
        </p:nvPicPr>
        <p:blipFill>
          <a:blip r:embed="rId2"/>
          <a:srcRect b="11875"/>
          <a:stretch>
            <a:fillRect/>
          </a:stretch>
        </p:blipFill>
        <p:spPr bwMode="auto">
          <a:xfrm>
            <a:off x="260287" y="4500570"/>
            <a:ext cx="2833575" cy="208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9dbe403298fc76926fad4b5ab118f6d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7" y="2571744"/>
            <a:ext cx="2714645" cy="1809764"/>
          </a:xfrm>
          <a:prstGeom prst="rect">
            <a:avLst/>
          </a:prstGeom>
        </p:spPr>
      </p:pic>
      <p:pic>
        <p:nvPicPr>
          <p:cNvPr id="5" name="Рисунок 4" descr="imgpreview (3).jpg"/>
          <p:cNvPicPr>
            <a:picLocks noChangeAspect="1"/>
          </p:cNvPicPr>
          <p:nvPr/>
        </p:nvPicPr>
        <p:blipFill>
          <a:blip r:embed="rId4"/>
          <a:srcRect l="6410" t="4412" r="3845" b="7352"/>
          <a:stretch>
            <a:fillRect/>
          </a:stretch>
        </p:blipFill>
        <p:spPr>
          <a:xfrm>
            <a:off x="3286116" y="4663858"/>
            <a:ext cx="2786082" cy="1990058"/>
          </a:xfrm>
          <a:prstGeom prst="rect">
            <a:avLst/>
          </a:prstGeom>
        </p:spPr>
      </p:pic>
      <p:pic>
        <p:nvPicPr>
          <p:cNvPr id="6" name="Рисунок 5" descr="vizhiganie_po_derevu_vizhiganie_po_derevu_dlya_nachinayushih-2.jpg"/>
          <p:cNvPicPr>
            <a:picLocks noChangeAspect="1"/>
          </p:cNvPicPr>
          <p:nvPr/>
        </p:nvPicPr>
        <p:blipFill>
          <a:blip r:embed="rId5"/>
          <a:srcRect t="11111" b="16667"/>
          <a:stretch>
            <a:fillRect/>
          </a:stretch>
        </p:blipFill>
        <p:spPr>
          <a:xfrm>
            <a:off x="6286512" y="4643446"/>
            <a:ext cx="2571768" cy="2000264"/>
          </a:xfrm>
          <a:prstGeom prst="rect">
            <a:avLst/>
          </a:prstGeom>
        </p:spPr>
      </p:pic>
      <p:pic>
        <p:nvPicPr>
          <p:cNvPr id="7" name="Рисунок 6" descr="imgpreview (2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8992" y="2643182"/>
            <a:ext cx="2579244" cy="1928826"/>
          </a:xfrm>
          <a:prstGeom prst="rect">
            <a:avLst/>
          </a:prstGeom>
        </p:spPr>
      </p:pic>
      <p:pic>
        <p:nvPicPr>
          <p:cNvPr id="8" name="Рисунок 7" descr="8237823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12" y="2714620"/>
            <a:ext cx="2571736" cy="17859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" y="285750"/>
            <a:ext cx="8643938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Витра́ж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 (фр. </a:t>
            </a:r>
            <a:r>
              <a:rPr lang="ru-RU" sz="2400" i="1" dirty="0" err="1">
                <a:solidFill>
                  <a:schemeClr val="accent3">
                    <a:lumMod val="50000"/>
                  </a:schemeClr>
                </a:solidFill>
              </a:rPr>
              <a:t>vitre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 — оконное стекло, от лат. </a:t>
            </a:r>
            <a:r>
              <a:rPr lang="ru-RU" sz="2400" i="1" dirty="0" err="1">
                <a:solidFill>
                  <a:schemeClr val="accent3">
                    <a:lumMod val="50000"/>
                  </a:schemeClr>
                </a:solidFill>
              </a:rPr>
              <a:t>vitrum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 — стекло) 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- из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цветного стекла,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рассчитано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на сквозное освещение и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предназначено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для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заполнения оконного или дверного проёма.</a:t>
            </a:r>
            <a:endParaRPr lang="ru-RU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8675" name="Picture 2" descr="&amp;Fcy;&amp;acy;&amp;jcy;&amp;lcy;:Chromolithografie-Glasmalerei.jpg"/>
          <p:cNvPicPr>
            <a:picLocks noChangeAspect="1" noChangeArrowheads="1"/>
          </p:cNvPicPr>
          <p:nvPr/>
        </p:nvPicPr>
        <p:blipFill>
          <a:blip r:embed="rId2"/>
          <a:srcRect l="5128" t="5296" r="6410" b="2903"/>
          <a:stretch>
            <a:fillRect/>
          </a:stretch>
        </p:blipFill>
        <p:spPr bwMode="auto">
          <a:xfrm>
            <a:off x="428596" y="1928802"/>
            <a:ext cx="625632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epositphotos_94342222-Artist-designer-with-laptop-an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3071810"/>
            <a:ext cx="2071688" cy="300039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" y="285750"/>
            <a:ext cx="850106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Бисероплетение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 —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создание украшений и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художественных изделий из бисера.</a:t>
            </a:r>
          </a:p>
        </p:txBody>
      </p:sp>
      <p:pic>
        <p:nvPicPr>
          <p:cNvPr id="29699" name="Picture 2" descr="&amp;Kcy;&amp;acy;&amp;rcy;&amp;tcy;&amp;icy;&amp;ncy;&amp;kcy;&amp;acy; 1 &amp;icy;&amp;zcy; 147344"/>
          <p:cNvPicPr>
            <a:picLocks noChangeAspect="1" noChangeArrowheads="1"/>
          </p:cNvPicPr>
          <p:nvPr/>
        </p:nvPicPr>
        <p:blipFill>
          <a:blip r:embed="rId2"/>
          <a:srcRect b="5781"/>
          <a:stretch>
            <a:fillRect/>
          </a:stretch>
        </p:blipFill>
        <p:spPr bwMode="auto">
          <a:xfrm>
            <a:off x="4214810" y="1357298"/>
            <a:ext cx="4572000" cy="500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P10001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071942"/>
            <a:ext cx="3645588" cy="2248968"/>
          </a:xfrm>
          <a:prstGeom prst="rect">
            <a:avLst/>
          </a:prstGeom>
        </p:spPr>
      </p:pic>
      <p:pic>
        <p:nvPicPr>
          <p:cNvPr id="9" name="Рисунок 8" descr="P1190160.JPG"/>
          <p:cNvPicPr>
            <a:picLocks noChangeAspect="1"/>
          </p:cNvPicPr>
          <p:nvPr/>
        </p:nvPicPr>
        <p:blipFill>
          <a:blip r:embed="rId4" cstate="print">
            <a:lum bright="20000" contrast="10000"/>
          </a:blip>
          <a:srcRect t="5311" b="9713"/>
          <a:stretch>
            <a:fillRect/>
          </a:stretch>
        </p:blipFill>
        <p:spPr>
          <a:xfrm>
            <a:off x="785786" y="1238871"/>
            <a:ext cx="2852925" cy="269019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642918"/>
            <a:ext cx="45238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Проверочная </a:t>
            </a:r>
            <a:r>
              <a:rPr lang="ru-RU" sz="32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работа</a:t>
            </a:r>
            <a:endParaRPr lang="ru-RU" sz="32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313" y="1428736"/>
            <a:ext cx="83581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Назовите вид  </a:t>
            </a:r>
          </a:p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декоративно-прикладного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искусства?</a:t>
            </a:r>
          </a:p>
        </p:txBody>
      </p:sp>
      <p:pic>
        <p:nvPicPr>
          <p:cNvPr id="30724" name="Picture 2" descr="&amp;Kcy;&amp;acy;&amp;rcy;&amp;tcy;&amp;icy;&amp;ncy;&amp;kcy;&amp;acy; 2 &amp;icy;&amp;zcy; 139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714620"/>
            <a:ext cx="305769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4" descr="&amp;Kcy;&amp;acy;&amp;rcy;&amp;tcy;&amp;icy;&amp;ncy;&amp;kcy;&amp;acy; 3 &amp;icy;&amp;zcy; 139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786058"/>
            <a:ext cx="3016259" cy="3000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 descr="&amp;Kcy;&amp;acy;&amp;rcy;&amp;tcy;&amp;icy;&amp;ncy;&amp;kcy;&amp;acy; 18 &amp;icy;&amp;zcy; 13988"/>
          <p:cNvPicPr>
            <a:picLocks noChangeAspect="1" noChangeArrowheads="1"/>
          </p:cNvPicPr>
          <p:nvPr/>
        </p:nvPicPr>
        <p:blipFill>
          <a:blip r:embed="rId4"/>
          <a:srcRect l="12335" t="9375" r="16118" b="15625"/>
          <a:stretch>
            <a:fillRect/>
          </a:stretch>
        </p:blipFill>
        <p:spPr bwMode="auto">
          <a:xfrm>
            <a:off x="3357554" y="2857496"/>
            <a:ext cx="2382457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85a651422389ced941cc8b70decd90fb_50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358082" y="357166"/>
            <a:ext cx="1395302" cy="164307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50" y="1071028"/>
            <a:ext cx="70008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Определите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вид </a:t>
            </a:r>
            <a:endParaRPr lang="ru-RU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декоративно-прикладного искусства?</a:t>
            </a:r>
          </a:p>
        </p:txBody>
      </p:sp>
      <p:pic>
        <p:nvPicPr>
          <p:cNvPr id="31747" name="Picture 2" descr="&amp;Kcy;&amp;acy;&amp;rcy;&amp;tcy;&amp;icy;&amp;ncy;&amp;kcy;&amp;acy; 15 &amp;icy;&amp;zcy; 1676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2500306"/>
            <a:ext cx="257175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&amp;Kcy;&amp;acy;&amp;rcy;&amp;tcy;&amp;icy;&amp;ncy;&amp;kcy;&amp;acy; 30 &amp;icy;&amp;zcy; 1676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9" y="2571744"/>
            <a:ext cx="278606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6" descr="&amp;Kcy;&amp;acy;&amp;rcy;&amp;tcy;&amp;icy;&amp;ncy;&amp;kcy;&amp;acy; 57 &amp;icy;&amp;zcy; 1676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1431" y="2357430"/>
            <a:ext cx="2974665" cy="362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85a651422389ced941cc8b70decd90fb_50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358082" y="357166"/>
            <a:ext cx="1395302" cy="164307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50" y="785794"/>
            <a:ext cx="642939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Как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называется </a:t>
            </a:r>
            <a:endParaRPr lang="ru-RU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данный вид 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декоративно-прикладного искусства?</a:t>
            </a:r>
          </a:p>
        </p:txBody>
      </p:sp>
      <p:pic>
        <p:nvPicPr>
          <p:cNvPr id="32771" name="Picture 2" descr="&amp;Kcy;&amp;acy;&amp;rcy;&amp;tcy;&amp;icy;&amp;ncy;&amp;kcy;&amp;acy; 3 &amp;icy;&amp;zcy; 226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714620"/>
            <a:ext cx="2714625" cy="356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 descr="&amp;Kcy;&amp;acy;&amp;rcy;&amp;tcy;&amp;icy;&amp;ncy;&amp;kcy;&amp;acy; 4 &amp;icy;&amp;zcy; 226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714620"/>
            <a:ext cx="272415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6" descr="&amp;Kcy;&amp;acy;&amp;rcy;&amp;tcy;&amp;icy;&amp;ncy;&amp;kcy;&amp;acy; 6 &amp;icy;&amp;zcy; 226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2714620"/>
            <a:ext cx="2801937" cy="3595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85a651422389ced941cc8b70decd90fb_50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8896" y="428604"/>
            <a:ext cx="1577298" cy="185738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50" y="928670"/>
            <a:ext cx="52863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Как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называется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данный вид 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декоративно-прикладного искусства?</a:t>
            </a:r>
          </a:p>
        </p:txBody>
      </p:sp>
      <p:pic>
        <p:nvPicPr>
          <p:cNvPr id="33795" name="Picture 2" descr="&amp;Kcy;&amp;acy;&amp;rcy;&amp;tcy;&amp;icy;&amp;ncy;&amp;kcy;&amp;acy; 13 &amp;icy;&amp;zcy; 10092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261721" y="2643182"/>
            <a:ext cx="477187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 descr="&amp;Kcy;&amp;acy;&amp;rcy;&amp;tcy;&amp;icy;&amp;ncy;&amp;kcy;&amp;acy; 17 &amp;icy;&amp;zcy; 10275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5286381" y="4188585"/>
            <a:ext cx="2428892" cy="235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6" descr="&amp;Kcy;&amp;acy;&amp;rcy;&amp;tcy;&amp;icy;&amp;ncy;&amp;kcy;&amp;acy; 27 &amp;icy;&amp;zcy; 10275"/>
          <p:cNvPicPr>
            <a:picLocks noChangeAspect="1" noChangeArrowheads="1"/>
          </p:cNvPicPr>
          <p:nvPr/>
        </p:nvPicPr>
        <p:blipFill>
          <a:blip r:embed="rId4">
            <a:lum bright="20000" contrast="20000"/>
          </a:blip>
          <a:srcRect/>
          <a:stretch>
            <a:fillRect/>
          </a:stretch>
        </p:blipFill>
        <p:spPr bwMode="auto">
          <a:xfrm>
            <a:off x="5214942" y="1928802"/>
            <a:ext cx="2834385" cy="2118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85a651422389ced941cc8b70decd90fb_50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358082" y="357166"/>
            <a:ext cx="1395302" cy="164307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50" y="928670"/>
            <a:ext cx="61436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Как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называется данный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вид  декоративно-прикладного искусства?</a:t>
            </a:r>
          </a:p>
        </p:txBody>
      </p:sp>
      <p:pic>
        <p:nvPicPr>
          <p:cNvPr id="34819" name="Picture 4" descr="&amp;Kcy;&amp;acy;&amp;rcy;&amp;tcy;&amp;icy;&amp;ncy;&amp;kcy;&amp;acy; 37 &amp;icy;&amp;zcy; 592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2262" y="2214554"/>
            <a:ext cx="2710377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6" descr="&amp;Kcy;&amp;acy;&amp;rcy;&amp;tcy;&amp;icy;&amp;ncy;&amp;kcy;&amp;acy; 42 &amp;icy;&amp;zcy; 592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786058"/>
            <a:ext cx="28479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8" descr="&amp;Kcy;&amp;acy;&amp;rcy;&amp;tcy;&amp;icy;&amp;ncy;&amp;kcy;&amp;acy; 49 &amp;icy;&amp;zcy; 592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000240"/>
            <a:ext cx="2876550" cy="4657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85a651422389ced941cc8b70decd90fb_50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72758" y="357165"/>
            <a:ext cx="1880625" cy="2214579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50" y="571480"/>
            <a:ext cx="65008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Как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называется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данный вид 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</a:rPr>
              <a:t>декоративно-прикладного искусства?</a:t>
            </a:r>
          </a:p>
        </p:txBody>
      </p:sp>
      <p:pic>
        <p:nvPicPr>
          <p:cNvPr id="35843" name="Picture 4" descr="&amp;Kcy;&amp;acy;&amp;rcy;&amp;tcy;&amp;icy;&amp;ncy;&amp;kcy;&amp;acy; 27 &amp;icy;&amp;zcy; 1585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3571876"/>
            <a:ext cx="4933949" cy="299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6" descr="&amp;Kcy;&amp;acy;&amp;rcy;&amp;tcy;&amp;icy;&amp;ncy;&amp;kcy;&amp;acy; 39 &amp;icy;&amp;zcy; 1585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511030"/>
            <a:ext cx="3500462" cy="498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8" descr="&amp;Kcy;&amp;acy;&amp;rcy;&amp;tcy;&amp;icy;&amp;ncy;&amp;kcy;&amp;acy; 57 &amp;icy;&amp;zcy; 158511"/>
          <p:cNvPicPr>
            <a:picLocks noChangeAspect="1" noChangeArrowheads="1"/>
          </p:cNvPicPr>
          <p:nvPr/>
        </p:nvPicPr>
        <p:blipFill>
          <a:blip r:embed="rId4">
            <a:lum bright="20000"/>
          </a:blip>
          <a:srcRect t="5871" b="17808"/>
          <a:stretch>
            <a:fillRect/>
          </a:stretch>
        </p:blipFill>
        <p:spPr bwMode="auto">
          <a:xfrm>
            <a:off x="4000496" y="1500174"/>
            <a:ext cx="3857652" cy="2020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85a651422389ced941cc8b70decd90fb_50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358082" y="357166"/>
            <a:ext cx="1395302" cy="164307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1928802"/>
            <a:ext cx="596184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ctr">
              <a:buFontTx/>
              <a:buAutoNum type="arabicPeriod"/>
              <a:defRPr/>
            </a:pP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Резьба по кости</a:t>
            </a:r>
          </a:p>
          <a:p>
            <a:pPr marL="457200" indent="-457200" algn="ctr">
              <a:buFontTx/>
              <a:buAutoNum type="arabicPeriod"/>
              <a:defRPr/>
            </a:pP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Вязание</a:t>
            </a:r>
          </a:p>
          <a:p>
            <a:pPr marL="457200" indent="-457200" algn="ctr">
              <a:buFontTx/>
              <a:buAutoNum type="arabicPeriod"/>
              <a:defRPr/>
            </a:pP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Нитяная графика</a:t>
            </a:r>
          </a:p>
          <a:p>
            <a:pPr marL="457200" indent="-457200" algn="ctr">
              <a:buFontTx/>
              <a:buAutoNum type="arabicPeriod"/>
              <a:defRPr/>
            </a:pP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Пирография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457200" indent="-457200" algn="ctr">
              <a:buFontTx/>
              <a:buAutoNum type="arabicPeriod"/>
              <a:defRPr/>
            </a:pP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Макраме</a:t>
            </a:r>
          </a:p>
          <a:p>
            <a:pPr marL="457200" indent="-457200" algn="ctr">
              <a:buFontTx/>
              <a:buAutoNum type="arabicPeriod"/>
              <a:defRPr/>
            </a:pP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Художественная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резьба</a:t>
            </a:r>
            <a:r>
              <a:rPr lang="ru-RU" sz="2400" dirty="0" smtClean="0"/>
              <a:t> 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457200" indent="-457200" algn="ctr">
              <a:buFontTx/>
              <a:buAutoNum type="arabicPeriod"/>
              <a:defRPr/>
            </a:pP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457200" indent="-457200" algn="ctr">
              <a:buFontTx/>
              <a:buAutoNum type="arabicPeriod"/>
              <a:defRPr/>
            </a:pP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457200" indent="-457200" algn="ctr">
              <a:defRPr/>
            </a:pP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142976" y="857232"/>
            <a:ext cx="5357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Проверь себя! Правильный ответ:</a:t>
            </a:r>
            <a:endParaRPr lang="ru-RU" sz="3200" b="1" dirty="0">
              <a:solidFill>
                <a:srgbClr val="00B050"/>
              </a:solidFill>
            </a:endParaRPr>
          </a:p>
        </p:txBody>
      </p:sp>
      <p:pic>
        <p:nvPicPr>
          <p:cNvPr id="5" name="Рисунок 4" descr="800px_COLOURBOX10529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4357694"/>
            <a:ext cx="3571900" cy="2205648"/>
          </a:xfrm>
          <a:prstGeom prst="rect">
            <a:avLst/>
          </a:prstGeom>
        </p:spPr>
      </p:pic>
      <p:pic>
        <p:nvPicPr>
          <p:cNvPr id="6" name="Рисунок 5" descr="800px_COLOURBOX10529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4357694"/>
            <a:ext cx="3571900" cy="2205648"/>
          </a:xfrm>
          <a:prstGeom prst="rect">
            <a:avLst/>
          </a:prstGeom>
        </p:spPr>
      </p:pic>
      <p:pic>
        <p:nvPicPr>
          <p:cNvPr id="7" name="Рисунок 6" descr="imgpreview (12).jpg"/>
          <p:cNvPicPr>
            <a:picLocks noChangeAspect="1"/>
          </p:cNvPicPr>
          <p:nvPr/>
        </p:nvPicPr>
        <p:blipFill rotWithShape="1">
          <a:blip r:embed="rId3"/>
          <a:srcRect r="7177"/>
          <a:stretch/>
        </p:blipFill>
        <p:spPr>
          <a:xfrm>
            <a:off x="5940152" y="359762"/>
            <a:ext cx="3096344" cy="371218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557</TotalTime>
  <Words>314</Words>
  <Application>Microsoft Office PowerPoint</Application>
  <PresentationFormat>Экран (4:3)</PresentationFormat>
  <Paragraphs>54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62</cp:revision>
  <dcterms:created xsi:type="dcterms:W3CDTF">2011-02-22T11:42:35Z</dcterms:created>
  <dcterms:modified xsi:type="dcterms:W3CDTF">2025-02-12T16:20:43Z</dcterms:modified>
</cp:coreProperties>
</file>