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7" r:id="rId2"/>
    <p:sldId id="268" r:id="rId3"/>
    <p:sldId id="264" r:id="rId4"/>
    <p:sldId id="269" r:id="rId5"/>
    <p:sldId id="265" r:id="rId6"/>
    <p:sldId id="266" r:id="rId7"/>
    <p:sldId id="270" r:id="rId8"/>
  </p:sldIdLst>
  <p:sldSz cx="9144000" cy="6858000" type="screen4x3"/>
  <p:notesSz cx="6858000" cy="9144000"/>
  <p:custDataLst>
    <p:tags r:id="rId10"/>
  </p:custDataLst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189508E-A280-473B-8BFB-A3BBB4D8C532}" type="datetimeFigureOut">
              <a:rPr lang="ru-RU"/>
              <a:pPr>
                <a:defRPr/>
              </a:pPr>
              <a:t>ср 20.08.25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fld id="{CB9550E9-54D6-4B1C-B02D-0B52EE0FBBE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525355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22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3937E80-D069-47B7-80B7-2081233F0EC0}" type="slidenum">
              <a:rPr lang="ru-RU" altLang="ru-RU"/>
              <a:pPr/>
              <a:t>3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CD8845-9EDB-49D2-9C6C-C6CCB21A9A06}" type="datetimeFigureOut">
              <a:rPr lang="ru-RU"/>
              <a:pPr>
                <a:defRPr/>
              </a:pPr>
              <a:t>ср 20.08.25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04564A-1291-40BB-AAB9-42A04F92CA4C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3E1D36-02F6-4424-AB4D-95BF25EC269E}" type="datetimeFigureOut">
              <a:rPr lang="ru-RU"/>
              <a:pPr>
                <a:defRPr/>
              </a:pPr>
              <a:t>ср 20.08.25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17EF2A-D71E-4DBB-97CE-BCC5055FADE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D8D2D-7A16-4520-8960-6E0E6607DAFA}" type="datetimeFigureOut">
              <a:rPr lang="ru-RU"/>
              <a:pPr>
                <a:defRPr/>
              </a:pPr>
              <a:t>ср 20.08.25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E7BC54-E6BC-4F83-81A9-C9C4E4A97B95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A0857-E0EB-4A1B-AF6D-65515A9D7ED3}" type="datetimeFigureOut">
              <a:rPr lang="ru-RU"/>
              <a:pPr>
                <a:defRPr/>
              </a:pPr>
              <a:t>ср 20.08.25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D9890C-2578-4B9B-8E37-8F139E852E5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30E357-AB63-496E-BF7D-696650F78DD7}" type="datetimeFigureOut">
              <a:rPr lang="ru-RU"/>
              <a:pPr>
                <a:defRPr/>
              </a:pPr>
              <a:t>ср 20.08.25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CDF65B-B2F6-44AB-90D1-157F52A6580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AA805-9764-4B1D-9552-99FC8759CF4C}" type="datetimeFigureOut">
              <a:rPr lang="ru-RU"/>
              <a:pPr>
                <a:defRPr/>
              </a:pPr>
              <a:t>ср 20.08.25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C29267-C9A2-4C39-BD76-22AAB8E8D97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4BFED-BCF8-4FAE-8FF7-9D51C87BBA9D}" type="datetimeFigureOut">
              <a:rPr lang="ru-RU"/>
              <a:pPr>
                <a:defRPr/>
              </a:pPr>
              <a:t>ср 20.08.25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FD6082-8690-4FC4-AA52-09C22EFFDBBD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64BF5-C7D9-4431-B9B4-F79A7CD762EA}" type="datetimeFigureOut">
              <a:rPr lang="ru-RU"/>
              <a:pPr>
                <a:defRPr/>
              </a:pPr>
              <a:t>ср 20.08.25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26CB5F-A3C8-4738-A531-505EFB22F164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2E3B8-5169-4185-87C6-E913108ECE5F}" type="datetimeFigureOut">
              <a:rPr lang="ru-RU"/>
              <a:pPr>
                <a:defRPr/>
              </a:pPr>
              <a:t>ср 20.08.25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8E03D2-7FFE-4D3A-AFB7-D8249C6C05A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419FC-C461-46CD-9C03-75126F1D6E1F}" type="datetimeFigureOut">
              <a:rPr lang="ru-RU"/>
              <a:pPr>
                <a:defRPr/>
              </a:pPr>
              <a:t>ср 20.08.25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E2990B-6B77-41B0-A0D2-758B99A36A9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0BBF90-EB0C-4243-9C30-B8F8019538AE}" type="datetimeFigureOut">
              <a:rPr lang="ru-RU"/>
              <a:pPr>
                <a:defRPr/>
              </a:pPr>
              <a:t>ср 20.08.25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289F57-7051-499A-811F-167D6D09ECA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CF1982-9EC5-4951-A2E4-433D3C0C3EC6}" type="datetimeFigureOut">
              <a:rPr lang="ru-RU"/>
              <a:pPr>
                <a:defRPr/>
              </a:pPr>
              <a:t>ср 20.08.25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A8236D0B-D582-432C-BBDB-96CA252D8264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785794"/>
            <a:ext cx="7772400" cy="1470025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0000"/>
                </a:solidFill>
                <a:latin typeface="Segoe Print" pitchFamily="2" charset="0"/>
              </a:rPr>
              <a:t>Патриотическая викторина</a:t>
            </a:r>
            <a:endParaRPr lang="ru-RU" sz="4800" b="1" dirty="0">
              <a:solidFill>
                <a:srgbClr val="FF0000"/>
              </a:solidFill>
              <a:latin typeface="Segoe Print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2500306"/>
            <a:ext cx="6400800" cy="17526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70C0"/>
                </a:solidFill>
                <a:latin typeface="Segoe Print" pitchFamily="2" charset="0"/>
              </a:rPr>
              <a:t>Флаг страны моей -  России</a:t>
            </a:r>
            <a:endParaRPr lang="ru-RU" sz="4000" b="1" dirty="0">
              <a:solidFill>
                <a:srgbClr val="0070C0"/>
              </a:solidFill>
              <a:latin typeface="Segoe Print" pitchFamily="2" charset="0"/>
            </a:endParaRPr>
          </a:p>
        </p:txBody>
      </p:sp>
      <p:pic>
        <p:nvPicPr>
          <p:cNvPr id="24578" name="Picture 2" descr="https://avatars.mds.yandex.net/i?id=75d204addefd4ed69f33bf0cfdd254c97576b762-4219415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3929066"/>
            <a:ext cx="4572000" cy="25717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857232"/>
            <a:ext cx="3143272" cy="1836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4071942"/>
            <a:ext cx="3143272" cy="1857388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429256" y="4071942"/>
            <a:ext cx="3143272" cy="1857388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000232" y="357166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1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5984" y="3286124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2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72330" y="3500438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3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57686" y="357166"/>
            <a:ext cx="35028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Найди флаг России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11" name="Picture 7" descr="C:\Users\Elena\Desktop\teach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749" t="-2920" r="25547"/>
          <a:stretch>
            <a:fillRect/>
          </a:stretch>
        </p:blipFill>
        <p:spPr bwMode="auto">
          <a:xfrm>
            <a:off x="5000628" y="860885"/>
            <a:ext cx="2071702" cy="24966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5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Прямоугольник 88"/>
          <p:cNvSpPr/>
          <p:nvPr/>
        </p:nvSpPr>
        <p:spPr>
          <a:xfrm>
            <a:off x="5651500" y="6453188"/>
            <a:ext cx="3097213" cy="4048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ПРОВЕРИТЬ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4500562" y="2786058"/>
            <a:ext cx="1943100" cy="3651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июня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4500562" y="3144833"/>
            <a:ext cx="1943100" cy="366712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31 декабря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4500562" y="3500433"/>
            <a:ext cx="1943100" cy="3651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 августа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4500562" y="3857628"/>
            <a:ext cx="1943100" cy="3651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ноября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6" name="Группа 8"/>
          <p:cNvGrpSpPr>
            <a:grpSpLocks/>
          </p:cNvGrpSpPr>
          <p:nvPr/>
        </p:nvGrpSpPr>
        <p:grpSpPr bwMode="auto">
          <a:xfrm>
            <a:off x="6410322" y="2405065"/>
            <a:ext cx="485775" cy="360362"/>
            <a:chOff x="5724128" y="2132856"/>
            <a:chExt cx="360040" cy="360040"/>
          </a:xfrm>
        </p:grpSpPr>
        <p:sp>
          <p:nvSpPr>
            <p:cNvPr id="67" name="Прямоугольник 66"/>
            <p:cNvSpPr/>
            <p:nvPr/>
          </p:nvSpPr>
          <p:spPr>
            <a:xfrm>
              <a:off x="5724128" y="2132856"/>
              <a:ext cx="360040" cy="3600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8" name="Равнобедренный треугольник 67"/>
            <p:cNvSpPr/>
            <p:nvPr/>
          </p:nvSpPr>
          <p:spPr>
            <a:xfrm flipH="1" flipV="1">
              <a:off x="5782958" y="2243882"/>
              <a:ext cx="229438" cy="177641"/>
            </a:xfrm>
            <a:prstGeom prst="triangl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9" name="Прямоугольник 68"/>
          <p:cNvSpPr/>
          <p:nvPr/>
        </p:nvSpPr>
        <p:spPr>
          <a:xfrm>
            <a:off x="4465635" y="2397127"/>
            <a:ext cx="1944687" cy="3651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4500562" y="2428868"/>
            <a:ext cx="1943100" cy="3651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июня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4500562" y="2428868"/>
            <a:ext cx="1943100" cy="3651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31 декабря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4500562" y="2428868"/>
            <a:ext cx="1943100" cy="3651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ноября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5651500" y="6453188"/>
            <a:ext cx="3097213" cy="4048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ПРОВЕРИТЬ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4449760" y="2395540"/>
            <a:ext cx="1943100" cy="360362"/>
          </a:xfrm>
          <a:prstGeom prst="rect">
            <a:avLst/>
          </a:prstGeom>
          <a:solidFill>
            <a:srgbClr val="FF0000">
              <a:alpha val="19000"/>
            </a:srgb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4500562" y="2428868"/>
            <a:ext cx="1943100" cy="36512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22августа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6" name="TextBox 2"/>
          <p:cNvSpPr txBox="1">
            <a:spLocks noChangeArrowheads="1"/>
          </p:cNvSpPr>
          <p:nvPr/>
        </p:nvSpPr>
        <p:spPr bwMode="auto">
          <a:xfrm>
            <a:off x="1142976" y="2500306"/>
            <a:ext cx="2781293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buFont typeface="Arial" charset="0"/>
              <a:buNone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Когда в России официально отмечают День Флага?</a:t>
            </a:r>
            <a:endParaRPr lang="ru-RU" alt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9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9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9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</p:childTnLst>
        </p:cTn>
      </p:par>
    </p:tnLst>
    <p:bldLst>
      <p:bldP spid="62" grpId="0" animBg="1"/>
      <p:bldP spid="62" grpId="1" animBg="1"/>
      <p:bldP spid="62" grpId="2" animBg="1"/>
      <p:bldP spid="62" grpId="3" animBg="1"/>
      <p:bldP spid="62" grpId="4" animBg="1"/>
      <p:bldP spid="63" grpId="0" animBg="1"/>
      <p:bldP spid="63" grpId="1" animBg="1"/>
      <p:bldP spid="63" grpId="2" animBg="1"/>
      <p:bldP spid="63" grpId="3" animBg="1"/>
      <p:bldP spid="63" grpId="4" animBg="1"/>
      <p:bldP spid="64" grpId="0" animBg="1"/>
      <p:bldP spid="64" grpId="1" animBg="1"/>
      <p:bldP spid="64" grpId="2" animBg="1"/>
      <p:bldP spid="64" grpId="3" animBg="1"/>
      <p:bldP spid="64" grpId="4" animBg="1"/>
      <p:bldP spid="65" grpId="0" animBg="1"/>
      <p:bldP spid="65" grpId="1" animBg="1"/>
      <p:bldP spid="65" grpId="2" animBg="1"/>
      <p:bldP spid="65" grpId="3" animBg="1"/>
      <p:bldP spid="65" grpId="4" animBg="1"/>
      <p:bldP spid="70" grpId="0" animBg="1"/>
      <p:bldP spid="71" grpId="0" animBg="1"/>
      <p:bldP spid="72" grpId="0" animBg="1"/>
      <p:bldP spid="74" grpId="0" animBg="1"/>
      <p:bldP spid="7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4708138" y="1575700"/>
            <a:ext cx="1943100" cy="3651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зеленый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708138" y="1934475"/>
            <a:ext cx="1943100" cy="366712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белый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708138" y="2290075"/>
            <a:ext cx="1943100" cy="3651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синий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708138" y="2650437"/>
            <a:ext cx="1943100" cy="3651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красный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1" name="Группа 8"/>
          <p:cNvGrpSpPr>
            <a:grpSpLocks/>
          </p:cNvGrpSpPr>
          <p:nvPr/>
        </p:nvGrpSpPr>
        <p:grpSpPr bwMode="auto">
          <a:xfrm>
            <a:off x="6651238" y="1216491"/>
            <a:ext cx="485775" cy="360362"/>
            <a:chOff x="5724128" y="2132856"/>
            <a:chExt cx="360040" cy="360040"/>
          </a:xfrm>
        </p:grpSpPr>
        <p:sp>
          <p:nvSpPr>
            <p:cNvPr id="22" name="Прямоугольник 21"/>
            <p:cNvSpPr/>
            <p:nvPr/>
          </p:nvSpPr>
          <p:spPr>
            <a:xfrm>
              <a:off x="5724128" y="2132856"/>
              <a:ext cx="360040" cy="3600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Равнобедренный треугольник 22"/>
            <p:cNvSpPr/>
            <p:nvPr/>
          </p:nvSpPr>
          <p:spPr>
            <a:xfrm flipH="1" flipV="1">
              <a:off x="5782958" y="2243882"/>
              <a:ext cx="229438" cy="177641"/>
            </a:xfrm>
            <a:prstGeom prst="triangl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4" name="Прямоугольник 23"/>
          <p:cNvSpPr/>
          <p:nvPr/>
        </p:nvSpPr>
        <p:spPr>
          <a:xfrm>
            <a:off x="4708138" y="1208553"/>
            <a:ext cx="1943100" cy="3651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709665" y="1198596"/>
            <a:ext cx="1943100" cy="3651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зеленый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709665" y="1207976"/>
            <a:ext cx="1943100" cy="3651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белый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708138" y="1212162"/>
            <a:ext cx="1943100" cy="3651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красный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651500" y="6453188"/>
            <a:ext cx="3097213" cy="4048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ПРОВЕРИТЬ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4690676" y="1206966"/>
            <a:ext cx="1943100" cy="360362"/>
          </a:xfrm>
          <a:prstGeom prst="rect">
            <a:avLst/>
          </a:prstGeom>
          <a:solidFill>
            <a:srgbClr val="FF0000">
              <a:alpha val="19000"/>
            </a:srgb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709665" y="1191667"/>
            <a:ext cx="1943100" cy="36512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синий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2"/>
          <p:cNvSpPr txBox="1">
            <a:spLocks noChangeArrowheads="1"/>
          </p:cNvSpPr>
          <p:nvPr/>
        </p:nvSpPr>
        <p:spPr bwMode="auto">
          <a:xfrm>
            <a:off x="698144" y="1556792"/>
            <a:ext cx="357028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Какой 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цвет имеет 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средняя 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полоса на 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флаге?</a:t>
            </a:r>
          </a:p>
        </p:txBody>
      </p:sp>
    </p:spTree>
    <p:extLst>
      <p:ext uri="{BB962C8B-B14F-4D97-AF65-F5344CB8AC3E}">
        <p14:creationId xmlns:p14="http://schemas.microsoft.com/office/powerpoint/2010/main" val="3334096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9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9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9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7" grpId="2" animBg="1"/>
      <p:bldP spid="17" grpId="3" animBg="1"/>
      <p:bldP spid="17" grpId="4" animBg="1"/>
      <p:bldP spid="18" grpId="0" animBg="1"/>
      <p:bldP spid="18" grpId="1" animBg="1"/>
      <p:bldP spid="18" grpId="2" animBg="1"/>
      <p:bldP spid="18" grpId="3" animBg="1"/>
      <p:bldP spid="18" grpId="4" animBg="1"/>
      <p:bldP spid="19" grpId="0" animBg="1"/>
      <p:bldP spid="19" grpId="1" animBg="1"/>
      <p:bldP spid="19" grpId="2" animBg="1"/>
      <p:bldP spid="19" grpId="3" animBg="1"/>
      <p:bldP spid="19" grpId="4" animBg="1"/>
      <p:bldP spid="20" grpId="0" animBg="1"/>
      <p:bldP spid="20" grpId="1" animBg="1"/>
      <p:bldP spid="20" grpId="2" animBg="1"/>
      <p:bldP spid="20" grpId="3" animBg="1"/>
      <p:bldP spid="20" grpId="4" animBg="1"/>
      <p:bldP spid="25" grpId="0" animBg="1"/>
      <p:bldP spid="26" grpId="0" animBg="1"/>
      <p:bldP spid="27" grpId="0" animBg="1"/>
      <p:bldP spid="29" grpId="0" animBg="1"/>
      <p:bldP spid="3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Прямоугольник 106"/>
          <p:cNvSpPr/>
          <p:nvPr/>
        </p:nvSpPr>
        <p:spPr>
          <a:xfrm>
            <a:off x="4425950" y="1579563"/>
            <a:ext cx="1943100" cy="3651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Служит украшением</a:t>
            </a:r>
          </a:p>
        </p:txBody>
      </p:sp>
      <p:sp>
        <p:nvSpPr>
          <p:cNvPr id="108" name="Прямоугольник 107"/>
          <p:cNvSpPr/>
          <p:nvPr/>
        </p:nvSpPr>
        <p:spPr>
          <a:xfrm>
            <a:off x="4425950" y="1938338"/>
            <a:ext cx="1943100" cy="366712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Разделяет границы государства</a:t>
            </a:r>
          </a:p>
        </p:txBody>
      </p:sp>
      <p:sp>
        <p:nvSpPr>
          <p:cNvPr id="109" name="Прямоугольник 108"/>
          <p:cNvSpPr/>
          <p:nvPr/>
        </p:nvSpPr>
        <p:spPr>
          <a:xfrm>
            <a:off x="4429125" y="1214438"/>
            <a:ext cx="1943100" cy="3651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Визитка страны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" name="Прямоугольник 109"/>
          <p:cNvSpPr/>
          <p:nvPr/>
        </p:nvSpPr>
        <p:spPr>
          <a:xfrm>
            <a:off x="4425950" y="2286000"/>
            <a:ext cx="1943100" cy="3651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праздника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11" name="Группа 8"/>
          <p:cNvGrpSpPr>
            <a:grpSpLocks/>
          </p:cNvGrpSpPr>
          <p:nvPr/>
        </p:nvGrpSpPr>
        <p:grpSpPr bwMode="auto">
          <a:xfrm>
            <a:off x="6388100" y="866775"/>
            <a:ext cx="487363" cy="360363"/>
            <a:chOff x="5724128" y="2132856"/>
            <a:chExt cx="360040" cy="360040"/>
          </a:xfrm>
        </p:grpSpPr>
        <p:sp>
          <p:nvSpPr>
            <p:cNvPr id="112" name="Прямоугольник 111"/>
            <p:cNvSpPr/>
            <p:nvPr/>
          </p:nvSpPr>
          <p:spPr>
            <a:xfrm>
              <a:off x="5724128" y="2132856"/>
              <a:ext cx="360040" cy="3600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Равнобедренный треугольник 112"/>
            <p:cNvSpPr/>
            <p:nvPr/>
          </p:nvSpPr>
          <p:spPr>
            <a:xfrm flipH="1" flipV="1">
              <a:off x="5782766" y="2243881"/>
              <a:ext cx="229862" cy="177641"/>
            </a:xfrm>
            <a:prstGeom prst="triangl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14" name="Прямоугольник 113"/>
          <p:cNvSpPr/>
          <p:nvPr/>
        </p:nvSpPr>
        <p:spPr>
          <a:xfrm>
            <a:off x="4445000" y="858838"/>
            <a:ext cx="1943100" cy="3651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5" name="Прямоугольник 114"/>
          <p:cNvSpPr/>
          <p:nvPr/>
        </p:nvSpPr>
        <p:spPr>
          <a:xfrm>
            <a:off x="4429125" y="857250"/>
            <a:ext cx="1943100" cy="3651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Служит украшением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6" name="Прямоугольник 115"/>
          <p:cNvSpPr/>
          <p:nvPr/>
        </p:nvSpPr>
        <p:spPr>
          <a:xfrm>
            <a:off x="4429125" y="857250"/>
            <a:ext cx="1943100" cy="3651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Разделяет границы государства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7" name="Прямоугольник 116"/>
          <p:cNvSpPr/>
          <p:nvPr/>
        </p:nvSpPr>
        <p:spPr>
          <a:xfrm>
            <a:off x="4429125" y="857250"/>
            <a:ext cx="1943100" cy="3651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праздника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8" name="Прямоугольник 117"/>
          <p:cNvSpPr/>
          <p:nvPr/>
        </p:nvSpPr>
        <p:spPr>
          <a:xfrm>
            <a:off x="5651500" y="6453188"/>
            <a:ext cx="3097213" cy="4048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ПРОВЕРИТЬ</a:t>
            </a:r>
          </a:p>
        </p:txBody>
      </p:sp>
      <p:sp>
        <p:nvSpPr>
          <p:cNvPr id="119" name="Прямоугольник 118"/>
          <p:cNvSpPr/>
          <p:nvPr/>
        </p:nvSpPr>
        <p:spPr>
          <a:xfrm>
            <a:off x="4429125" y="857250"/>
            <a:ext cx="1943100" cy="360363"/>
          </a:xfrm>
          <a:prstGeom prst="rect">
            <a:avLst/>
          </a:prstGeom>
          <a:solidFill>
            <a:srgbClr val="FF0000">
              <a:alpha val="19000"/>
            </a:srgb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0" name="Прямоугольник 119"/>
          <p:cNvSpPr/>
          <p:nvPr/>
        </p:nvSpPr>
        <p:spPr>
          <a:xfrm>
            <a:off x="4429125" y="857250"/>
            <a:ext cx="1943100" cy="36512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Визитка страны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1" name="TextBox 2"/>
          <p:cNvSpPr txBox="1">
            <a:spLocks noChangeArrowheads="1"/>
          </p:cNvSpPr>
          <p:nvPr/>
        </p:nvSpPr>
        <p:spPr bwMode="auto">
          <a:xfrm>
            <a:off x="1619672" y="857250"/>
            <a:ext cx="219826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Для чего  нужен флаг?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7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8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9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9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9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8"/>
                  </p:tgtEl>
                </p:cond>
              </p:nextCondLst>
            </p:seq>
          </p:childTnLst>
        </p:cTn>
      </p:par>
    </p:tnLst>
    <p:bldLst>
      <p:bldP spid="107" grpId="0" animBg="1"/>
      <p:bldP spid="107" grpId="1" animBg="1"/>
      <p:bldP spid="107" grpId="2" animBg="1"/>
      <p:bldP spid="107" grpId="3" animBg="1"/>
      <p:bldP spid="107" grpId="4" animBg="1"/>
      <p:bldP spid="108" grpId="0" animBg="1"/>
      <p:bldP spid="108" grpId="1" animBg="1"/>
      <p:bldP spid="108" grpId="2" animBg="1"/>
      <p:bldP spid="108" grpId="3" animBg="1"/>
      <p:bldP spid="108" grpId="4" animBg="1"/>
      <p:bldP spid="109" grpId="0" animBg="1"/>
      <p:bldP spid="109" grpId="1" animBg="1"/>
      <p:bldP spid="109" grpId="2" animBg="1"/>
      <p:bldP spid="109" grpId="3" animBg="1"/>
      <p:bldP spid="109" grpId="4" animBg="1"/>
      <p:bldP spid="110" grpId="0" animBg="1"/>
      <p:bldP spid="110" grpId="1" animBg="1"/>
      <p:bldP spid="110" grpId="2" animBg="1"/>
      <p:bldP spid="110" grpId="3" animBg="1"/>
      <p:bldP spid="110" grpId="4" animBg="1"/>
      <p:bldP spid="115" grpId="0" animBg="1"/>
      <p:bldP spid="116" grpId="0" animBg="1"/>
      <p:bldP spid="117" grpId="0" animBg="1"/>
      <p:bldP spid="119" grpId="0" animBg="1"/>
      <p:bldP spid="1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00562" y="1500174"/>
            <a:ext cx="1943100" cy="3651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Екатерина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00562" y="1858949"/>
            <a:ext cx="1943100" cy="366712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Царь Алексей Романов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00562" y="2214549"/>
            <a:ext cx="1943100" cy="3651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Петр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500562" y="2574911"/>
            <a:ext cx="1943100" cy="3651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Путин В</a:t>
            </a:r>
          </a:p>
        </p:txBody>
      </p:sp>
      <p:grpSp>
        <p:nvGrpSpPr>
          <p:cNvPr id="6" name="Группа 8"/>
          <p:cNvGrpSpPr>
            <a:grpSpLocks/>
          </p:cNvGrpSpPr>
          <p:nvPr/>
        </p:nvGrpSpPr>
        <p:grpSpPr bwMode="auto">
          <a:xfrm>
            <a:off x="6407150" y="1135063"/>
            <a:ext cx="485775" cy="360362"/>
            <a:chOff x="5724128" y="2132856"/>
            <a:chExt cx="360040" cy="360040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5724128" y="2132856"/>
              <a:ext cx="360040" cy="3600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Равнобедренный треугольник 7"/>
            <p:cNvSpPr/>
            <p:nvPr/>
          </p:nvSpPr>
          <p:spPr>
            <a:xfrm flipH="1" flipV="1">
              <a:off x="5782958" y="2243882"/>
              <a:ext cx="229438" cy="177641"/>
            </a:xfrm>
            <a:prstGeom prst="triangl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4464050" y="1127125"/>
            <a:ext cx="1943100" cy="3651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00562" y="1142984"/>
            <a:ext cx="1943100" cy="3651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Екатерина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500562" y="1142984"/>
            <a:ext cx="1943100" cy="3651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Царь Алексей Романов 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00562" y="1142984"/>
            <a:ext cx="1943100" cy="3651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Путин В.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651500" y="6453188"/>
            <a:ext cx="3097213" cy="4048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ПРОВЕРИТЬ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446588" y="1125538"/>
            <a:ext cx="1943100" cy="360362"/>
          </a:xfrm>
          <a:prstGeom prst="rect">
            <a:avLst/>
          </a:prstGeom>
          <a:solidFill>
            <a:srgbClr val="FF0000">
              <a:alpha val="19000"/>
            </a:srgb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500562" y="1142984"/>
            <a:ext cx="1943100" cy="36512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Петр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2"/>
          <p:cNvSpPr txBox="1">
            <a:spLocks noChangeArrowheads="1"/>
          </p:cNvSpPr>
          <p:nvPr/>
        </p:nvSpPr>
        <p:spPr bwMode="auto">
          <a:xfrm>
            <a:off x="1071538" y="1220788"/>
            <a:ext cx="278608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>
              <a:buFont typeface="Arial" charset="0"/>
              <a:buNone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Кто является основателем флага России?</a:t>
            </a:r>
            <a:endParaRPr lang="ru-RU" alt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9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9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9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2" grpId="2" animBg="1"/>
      <p:bldP spid="2" grpId="3" animBg="1"/>
      <p:bldP spid="2" grpId="4" animBg="1"/>
      <p:bldP spid="3" grpId="0" animBg="1"/>
      <p:bldP spid="3" grpId="1" animBg="1"/>
      <p:bldP spid="3" grpId="2" animBg="1"/>
      <p:bldP spid="3" grpId="3" animBg="1"/>
      <p:bldP spid="3" grpId="4" animBg="1"/>
      <p:bldP spid="4" grpId="0" animBg="1"/>
      <p:bldP spid="4" grpId="1" animBg="1"/>
      <p:bldP spid="4" grpId="2" animBg="1"/>
      <p:bldP spid="4" grpId="3" animBg="1"/>
      <p:bldP spid="4" grpId="4" animBg="1"/>
      <p:bldP spid="5" grpId="0" animBg="1"/>
      <p:bldP spid="5" grpId="1" animBg="1"/>
      <p:bldP spid="5" grpId="2" animBg="1"/>
      <p:bldP spid="5" grpId="3" animBg="1"/>
      <p:bldP spid="5" grpId="4" animBg="1"/>
      <p:bldP spid="10" grpId="0" animBg="1"/>
      <p:bldP spid="11" grpId="0" animBg="1"/>
      <p:bldP spid="12" grpId="0" animBg="1"/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02176" y="2753302"/>
            <a:ext cx="1943100" cy="3651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знамя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892652" y="2404052"/>
            <a:ext cx="1943100" cy="366713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вымпел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902176" y="3112077"/>
            <a:ext cx="1943100" cy="3651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стяг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02176" y="3472440"/>
            <a:ext cx="1943100" cy="3651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значок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Группа 8"/>
          <p:cNvGrpSpPr>
            <a:grpSpLocks/>
          </p:cNvGrpSpPr>
          <p:nvPr/>
        </p:nvGrpSpPr>
        <p:grpSpPr bwMode="auto">
          <a:xfrm>
            <a:off x="6848475" y="2025650"/>
            <a:ext cx="485775" cy="360363"/>
            <a:chOff x="5724128" y="2132856"/>
            <a:chExt cx="360040" cy="360040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5724128" y="2132856"/>
              <a:ext cx="360040" cy="36004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Равнобедренный треугольник 7"/>
            <p:cNvSpPr/>
            <p:nvPr/>
          </p:nvSpPr>
          <p:spPr>
            <a:xfrm flipH="1" flipV="1">
              <a:off x="5782958" y="2243881"/>
              <a:ext cx="229438" cy="177641"/>
            </a:xfrm>
            <a:prstGeom prst="triangl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4905375" y="2017713"/>
            <a:ext cx="1943100" cy="3651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905375" y="2030124"/>
            <a:ext cx="1943100" cy="3651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знамя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13720" y="2025650"/>
            <a:ext cx="1943100" cy="3651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вымпел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920183" y="2020888"/>
            <a:ext cx="1943100" cy="3651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значок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651500" y="6453188"/>
            <a:ext cx="3097213" cy="4048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ПРОВЕРИТЬ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887913" y="2016125"/>
            <a:ext cx="1943100" cy="360363"/>
          </a:xfrm>
          <a:prstGeom prst="rect">
            <a:avLst/>
          </a:prstGeom>
          <a:solidFill>
            <a:srgbClr val="FF0000">
              <a:alpha val="19000"/>
            </a:srgb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905375" y="2030124"/>
            <a:ext cx="1943100" cy="36512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стяг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2"/>
          <p:cNvSpPr txBox="1">
            <a:spLocks noChangeArrowheads="1"/>
          </p:cNvSpPr>
          <p:nvPr/>
        </p:nvSpPr>
        <p:spPr bwMode="auto">
          <a:xfrm>
            <a:off x="971551" y="2060575"/>
            <a:ext cx="36004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Как на Руси называли в старину называли  флаг?</a:t>
            </a:r>
            <a:endParaRPr lang="ru-RU" alt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6849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9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9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9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2" grpId="2" animBg="1"/>
      <p:bldP spid="2" grpId="3" animBg="1"/>
      <p:bldP spid="2" grpId="4" animBg="1"/>
      <p:bldP spid="3" grpId="0" animBg="1"/>
      <p:bldP spid="3" grpId="1" animBg="1"/>
      <p:bldP spid="3" grpId="2" animBg="1"/>
      <p:bldP spid="3" grpId="3" animBg="1"/>
      <p:bldP spid="3" grpId="4" animBg="1"/>
      <p:bldP spid="4" grpId="0" animBg="1"/>
      <p:bldP spid="4" grpId="1" animBg="1"/>
      <p:bldP spid="4" grpId="2" animBg="1"/>
      <p:bldP spid="4" grpId="3" animBg="1"/>
      <p:bldP spid="4" grpId="4" animBg="1"/>
      <p:bldP spid="5" grpId="0" animBg="1"/>
      <p:bldP spid="5" grpId="1" animBg="1"/>
      <p:bldP spid="5" grpId="2" animBg="1"/>
      <p:bldP spid="5" grpId="3" animBg="1"/>
      <p:bldP spid="5" grpId="4" animBg="1"/>
      <p:bldP spid="10" grpId="0" animBg="1"/>
      <p:bldP spid="11" grpId="0" animBg="1"/>
      <p:bldP spid="12" grpId="0" animBg="1"/>
      <p:bldP spid="14" grpId="0" animBg="1"/>
      <p:bldP spid="1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33eec4a1f91b96525f3830f2e357632844e1af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1869</TotalTime>
  <Words>124</Words>
  <Application>Microsoft Office PowerPoint</Application>
  <PresentationFormat>Экран (4:3)</PresentationFormat>
  <Paragraphs>58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Патриотическая викторина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diktant</dc:title>
  <dc:creator>Шахова Елена</dc:creator>
  <cp:lastModifiedBy>Elena</cp:lastModifiedBy>
  <cp:revision>66</cp:revision>
  <dcterms:created xsi:type="dcterms:W3CDTF">2013-02-21T08:22:21Z</dcterms:created>
  <dcterms:modified xsi:type="dcterms:W3CDTF">2025-08-20T17:26:29Z</dcterms:modified>
</cp:coreProperties>
</file>