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990A"/>
    <a:srgbClr val="000000"/>
    <a:srgbClr val="FF9900"/>
    <a:srgbClr val="F8E9D4"/>
    <a:srgbClr val="FFF8D6"/>
    <a:srgbClr val="D9F5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E188A8-89C3-40F4-A5FD-F10290B45D1E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EE1DAF-8DB8-4CC8-AEC0-7E8F70DC26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096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E1DAF-8DB8-4CC8-AEC0-7E8F70DC26E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464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758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420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440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411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728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519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082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383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716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864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299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80BE6-AFB1-4760-B416-CF4FC6E813BF}" type="datetimeFigureOut">
              <a:rPr lang="ru-RU" smtClean="0"/>
              <a:t>02.03.2025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CB6BE-A165-493E-8FB1-A36693384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828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rgbClr val="F8E9D4"/>
            </a:gs>
            <a:gs pos="24000">
              <a:srgbClr val="F8E9D4"/>
            </a:gs>
            <a:gs pos="83000">
              <a:srgbClr val="F8E9D4"/>
            </a:gs>
            <a:gs pos="100000">
              <a:srgbClr val="F8E9D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1371" y="4942443"/>
            <a:ext cx="6357257" cy="1077687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№22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34851" y="6020130"/>
            <a:ext cx="5857174" cy="533399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ыразительности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4572000" cy="68579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620000" cy="43635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671" y="4800930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56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26000"/>
                    </a14:imgEffect>
                  </a14:imgLayer>
                </a14:imgProps>
              </a:ext>
            </a:extLst>
          </a:blip>
          <a:srcRect l="5551" t="4895" r="4489"/>
          <a:stretch/>
        </p:blipFill>
        <p:spPr>
          <a:xfrm>
            <a:off x="1614714" y="0"/>
            <a:ext cx="9739086" cy="6868808"/>
          </a:xfrm>
          <a:prstGeom prst="rect">
            <a:avLst/>
          </a:prstGeom>
          <a:solidFill>
            <a:srgbClr val="F8E9D4"/>
          </a:solidFill>
          <a:effectLst>
            <a:softEdge rad="698500"/>
          </a:effectLst>
        </p:spPr>
      </p:pic>
      <p:sp>
        <p:nvSpPr>
          <p:cNvPr id="5" name="TextBox 4"/>
          <p:cNvSpPr txBox="1"/>
          <p:nvPr/>
        </p:nvSpPr>
        <p:spPr>
          <a:xfrm>
            <a:off x="2815770" y="1378857"/>
            <a:ext cx="59944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первичных балла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 термина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Установить соответствие 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33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8E9D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110081" y="0"/>
            <a:ext cx="8555274" cy="66879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281" y="713509"/>
            <a:ext cx="1828800" cy="1828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9290" y="4488872"/>
            <a:ext cx="1794164" cy="1794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5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6636" y="1894859"/>
            <a:ext cx="1697182" cy="501939"/>
          </a:xfrm>
          <a:solidFill>
            <a:srgbClr val="F8E9D4"/>
          </a:solidFill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Тропы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2"/>
          <p:cNvSpPr>
            <a:spLocks noGrp="1"/>
          </p:cNvSpPr>
          <p:nvPr>
            <p:ph type="title"/>
          </p:nvPr>
        </p:nvSpPr>
        <p:spPr>
          <a:xfrm>
            <a:off x="461899" y="-6045"/>
            <a:ext cx="11140044" cy="1325563"/>
          </a:xfrm>
        </p:spPr>
        <p:txBody>
          <a:bodyPr>
            <a:normAutofit fontScale="925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ыразительности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5582" y="2485375"/>
            <a:ext cx="2639292" cy="3723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Метафор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Эпитет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Олицетворение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Метонимия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Гипербола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Литота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2455" y="2475127"/>
            <a:ext cx="2805545" cy="372326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5183330" y="1053053"/>
            <a:ext cx="1697182" cy="501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3195202" y="1569171"/>
            <a:ext cx="5673438" cy="55556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Лексический повтор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Анафора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Эпифора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Антитеза (противопоставление)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Парцелляция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Вопросно-ответная форма изложения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Инверсия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параллелизм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Многосоюзие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Бессоюзие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Риторическое обращение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Риторическое восклицание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Риторический вопрос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59279" y="1539947"/>
            <a:ext cx="5545285" cy="5221071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8461660" y="2145829"/>
            <a:ext cx="3913907" cy="80464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Фонетические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  <a:endParaRPr lang="ru-RU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9098969" y="3449781"/>
            <a:ext cx="2639292" cy="20139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Аллитерация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ссонанс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015842" y="2950476"/>
            <a:ext cx="2805545" cy="2322893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62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2"/>
          <p:cNvSpPr txBox="1">
            <a:spLocks/>
          </p:cNvSpPr>
          <p:nvPr/>
        </p:nvSpPr>
        <p:spPr>
          <a:xfrm>
            <a:off x="8461660" y="2145829"/>
            <a:ext cx="3913907" cy="8046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9098969" y="3449781"/>
            <a:ext cx="2639292" cy="20139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2128" cy="79865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Фонетические средства 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257279"/>
              </p:ext>
            </p:extLst>
          </p:nvPr>
        </p:nvGraphicFramePr>
        <p:xfrm>
          <a:off x="325582" y="1205344"/>
          <a:ext cx="11644747" cy="392147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881582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3647286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115879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265472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Аллитерация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Повтор согласных </a:t>
                      </a:r>
                      <a:endParaRPr lang="ru-RU" sz="3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взду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алась и ре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ела…</a:t>
                      </a:r>
                    </a:p>
                    <a:p>
                      <a:pPr algn="ctr"/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Руса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 п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по реке го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убой.</a:t>
                      </a:r>
                      <a:endParaRPr lang="ru-RU" sz="32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766767"/>
                  </a:ext>
                </a:extLst>
              </a:tr>
              <a:tr h="165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2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Ассонанс</a:t>
                      </a:r>
                    </a:p>
                    <a:p>
                      <a:endParaRPr lang="ru-RU" sz="32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Повтор гласных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небу г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луб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 </a:t>
                      </a:r>
                    </a:p>
                    <a:p>
                      <a:pPr algn="ctr"/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ехал гр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 гр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</a:t>
                      </a:r>
                      <a:endParaRPr lang="ru-RU" sz="32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5569124"/>
                  </a:ext>
                </a:extLst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2832757" y="88881"/>
            <a:ext cx="6906329" cy="883036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1629" y="66757"/>
            <a:ext cx="1058699" cy="105869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328" y="5463722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22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2"/>
          <p:cNvSpPr txBox="1">
            <a:spLocks/>
          </p:cNvSpPr>
          <p:nvPr/>
        </p:nvSpPr>
        <p:spPr>
          <a:xfrm>
            <a:off x="8461660" y="2145829"/>
            <a:ext cx="3913907" cy="8046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9098969" y="3449781"/>
            <a:ext cx="2639292" cy="20139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2128" cy="79865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Фонетические средства 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8335184"/>
              </p:ext>
            </p:extLst>
          </p:nvPr>
        </p:nvGraphicFramePr>
        <p:xfrm>
          <a:off x="325582" y="1205344"/>
          <a:ext cx="11644747" cy="392147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881582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3647286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115879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265472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Аллитерация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Повтор согласных </a:t>
                      </a:r>
                      <a:endParaRPr lang="ru-RU" sz="3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взду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алась и ре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ела…</a:t>
                      </a:r>
                    </a:p>
                    <a:p>
                      <a:pPr algn="ctr"/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Руса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 п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по реке го</a:t>
                      </a:r>
                      <a:r>
                        <a:rPr lang="ru-RU" sz="3200" b="0" i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3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убой.</a:t>
                      </a:r>
                      <a:endParaRPr lang="ru-RU" sz="32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766767"/>
                  </a:ext>
                </a:extLst>
              </a:tr>
              <a:tr h="165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2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Ассонанс</a:t>
                      </a:r>
                    </a:p>
                    <a:p>
                      <a:endParaRPr lang="ru-RU" sz="32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Повтор гласных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небу г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луб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 </a:t>
                      </a:r>
                    </a:p>
                    <a:p>
                      <a:pPr algn="ctr"/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ехал гр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 гр</a:t>
                      </a:r>
                      <a:r>
                        <a:rPr lang="ru-RU" sz="32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</a:t>
                      </a:r>
                      <a:endParaRPr lang="ru-RU" sz="32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5569124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884" y="105828"/>
            <a:ext cx="8555274" cy="668790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1629" y="66757"/>
            <a:ext cx="1058699" cy="10586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328" y="5463722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9" y="185100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Тропы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141665"/>
            <a:ext cx="2805545" cy="96475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998464"/>
              </p:ext>
            </p:extLst>
          </p:nvPr>
        </p:nvGraphicFramePr>
        <p:xfrm>
          <a:off x="193962" y="1288472"/>
          <a:ext cx="11859491" cy="52120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1197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54171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78971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Сравнение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Уподобление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одного предмета другому. Называются и то, что сравнивают и то, с чем сравнивают.</a:t>
                      </a:r>
                    </a:p>
                    <a:p>
                      <a:pPr algn="ctr"/>
                      <a:endParaRPr lang="ru-RU" sz="2800" b="0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Обязательно наличие одного из элементов:</a:t>
                      </a:r>
                    </a:p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А)слова </a:t>
                      </a:r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«как», «словно», «точно», «будто»</a:t>
                      </a:r>
                    </a:p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творительный падеж</a:t>
                      </a:r>
                    </a:p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слова </a:t>
                      </a:r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«похож»/</a:t>
                      </a:r>
                      <a:r>
                        <a:rPr lang="ru-RU" sz="28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«подобен»/ «наподобие» и др.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Твое </a:t>
                      </a:r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личико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бледно,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словно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весенний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цветок.</a:t>
                      </a:r>
                    </a:p>
                    <a:p>
                      <a:pPr algn="ctr"/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Вода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сегодня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как стекло.</a:t>
                      </a:r>
                    </a:p>
                    <a:p>
                      <a:pPr algn="ctr"/>
                      <a:endParaRPr lang="ru-RU" sz="2800" b="1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Она ланью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кинулась в лес.</a:t>
                      </a:r>
                    </a:p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 нее </a:t>
                      </a:r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нос крючком.</a:t>
                      </a:r>
                    </a:p>
                    <a:p>
                      <a:pPr algn="ctr"/>
                      <a:endParaRPr lang="ru-RU" sz="2800" b="0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0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глаза </a:t>
                      </a:r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осторожной кошки похожи </a:t>
                      </a:r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глаза</a:t>
                      </a:r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твои.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7667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3419" y="69272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9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624044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Тропы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580609"/>
            <a:ext cx="2805545" cy="96475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193607"/>
              </p:ext>
            </p:extLst>
          </p:nvPr>
        </p:nvGraphicFramePr>
        <p:xfrm>
          <a:off x="138544" y="2167265"/>
          <a:ext cx="11859491" cy="26517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9673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55695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61019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Метафора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Перенос 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признаков одного явления на другое явление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Лавина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писем/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бездна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горя/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жемчужина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поэзии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Подробности этого события вдруг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расцветают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его памяти 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766767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1525" y="134733"/>
            <a:ext cx="1856510" cy="185651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327" y="4995047"/>
            <a:ext cx="1665076" cy="16650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2637" y="147433"/>
            <a:ext cx="1831109" cy="18311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891" y="5080707"/>
            <a:ext cx="1579416" cy="157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08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Тропы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13673"/>
              </p:ext>
            </p:extLst>
          </p:nvPr>
        </p:nvGraphicFramePr>
        <p:xfrm>
          <a:off x="221671" y="1939635"/>
          <a:ext cx="11859491" cy="393192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9673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55695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78971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Эпитет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Образное, меткое определение (прилагательное)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Эпитет не обозначает буквальный признак, а выражает отношение автора к предмету 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Седой</a:t>
                      </a:r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туман/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царапающий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взгляд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Сегодня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великий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день!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ты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жадно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глядишь на дорогу?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Ночевала тучка золотая 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груди утёса-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великана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2582" y="219731"/>
            <a:ext cx="1468580" cy="14685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71" y="219731"/>
            <a:ext cx="1593274" cy="159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1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Тропы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653845"/>
              </p:ext>
            </p:extLst>
          </p:nvPr>
        </p:nvGraphicFramePr>
        <p:xfrm>
          <a:off x="221671" y="1939635"/>
          <a:ext cx="11859491" cy="22250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78971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Олицетворение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Разновидность метафоры, основанная на переносе признаков человека на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явление природы, предмет или понятия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Плачущая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совесть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ругала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меня.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Зима недаром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злится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прошла ее пора.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382" y="4734651"/>
            <a:ext cx="1828800" cy="1828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9346" y="277680"/>
            <a:ext cx="1219200" cy="1219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271" y="277680"/>
            <a:ext cx="1219200" cy="12192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71709" y="4607430"/>
            <a:ext cx="1884218" cy="188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40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тропы использованы в предложениях?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1.Он зябко ёжился, 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будто уже совсем замёрз.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2.Обындевелые крыши вагонов,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нетёки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льда с крыши, белые 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слепые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крыши.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3.По сухой земле 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молнией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прошла трещина.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4.Один пулемёт 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запнулся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обстрел наших позиций прекратился.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5.Выпустив патроны, Толстунов взялся за горячий ствол пулемёта и поднял над собой тяжелый приклад, 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дубину.</a:t>
            </a:r>
            <a:endParaRPr lang="ru-RU" sz="32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8236" y="998877"/>
            <a:ext cx="1565563" cy="156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3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Тропы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059661"/>
              </p:ext>
            </p:extLst>
          </p:nvPr>
        </p:nvGraphicFramePr>
        <p:xfrm>
          <a:off x="221671" y="1939635"/>
          <a:ext cx="11859491" cy="30784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78971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Метонимия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Одно слово заменяется другим, находящимся с ним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тесных смысловых отношениях. </a:t>
                      </a:r>
                    </a:p>
                    <a:p>
                      <a:pPr algn="ctr"/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Метонимия основана на замене слов «по смежности».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флаги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гости будут к нам.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Съесть две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тарелки</a:t>
                      </a:r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Читать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Пушкина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510" y="5231128"/>
            <a:ext cx="1219200" cy="1219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9128" y="51606"/>
            <a:ext cx="1731818" cy="17318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9528" y="5231128"/>
            <a:ext cx="1219200" cy="12192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037" y="217514"/>
            <a:ext cx="1454727" cy="145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13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тропы использованы в предложениях?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1.А на кусте шевелятся ягоды шиповника- желтые, красноватые, закаленные солнцем, 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словно глина огнём 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2.И как ни громко кричат страсти, они всё-таки робеют перед тихим, спокойным и упорным голосом совести.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И сейчас думала, что в жизни нельзя без утешителей, иначе 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сломается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душа.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4.Исчезают деревни, а взамен рождаются города.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5.Трещит затопленная печь…</a:t>
            </a:r>
            <a:endParaRPr lang="ru-RU" sz="32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814" y="336096"/>
            <a:ext cx="1711037" cy="171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00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Тропы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726"/>
              </p:ext>
            </p:extLst>
          </p:nvPr>
        </p:nvGraphicFramePr>
        <p:xfrm>
          <a:off x="180108" y="1662545"/>
          <a:ext cx="11859491" cy="48768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78971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Гипербола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Чрезмерное</a:t>
                      </a:r>
                    </a:p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преувеличение 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 говорил тебе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тысячу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раз!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Прошла целая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вечность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могу жить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кофе.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  <a:tr h="78971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Литота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Явное преуменьшение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Жизнь человека- один </a:t>
                      </a:r>
                      <a:r>
                        <a:rPr lang="ru-RU" sz="2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миг</a:t>
                      </a:r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/>
                      <a:endParaRPr lang="ru-RU" sz="2800" b="0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Ваш шпиц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более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напёрстка…</a:t>
                      </a:r>
                      <a:endParaRPr lang="ru-RU" sz="28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823623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09" y="227162"/>
            <a:ext cx="1219200" cy="1219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6998" y="10979"/>
            <a:ext cx="1752601" cy="175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40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тропы использованы в предложениях?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Каждый миллиметр города оклеен объявлениями, афишами, рекламными листовками.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Лермонтов сетовал, что безнадежно растил жар души в великой пустыне своего одиночества.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Котелок сердится и бормочет на огне.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Тот имеет отличного повара, но, к сожалению, такой маленький рот, что больше двух кусочков никак не может пропустить.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8509" y="442459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89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6636" y="1894859"/>
            <a:ext cx="1697182" cy="501939"/>
          </a:xfrm>
          <a:solidFill>
            <a:srgbClr val="F8E9D4"/>
          </a:solidFill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Тропы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2"/>
          <p:cNvSpPr>
            <a:spLocks noGrp="1"/>
          </p:cNvSpPr>
          <p:nvPr>
            <p:ph type="title"/>
          </p:nvPr>
        </p:nvSpPr>
        <p:spPr>
          <a:xfrm>
            <a:off x="461899" y="-6045"/>
            <a:ext cx="11140044" cy="1325563"/>
          </a:xfrm>
        </p:spPr>
        <p:txBody>
          <a:bodyPr>
            <a:normAutofit fontScale="925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ыразительности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5582" y="2485375"/>
            <a:ext cx="2639292" cy="3723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Метафор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Эпитет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Олицетворение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Метонимия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Гипербола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Литота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2455" y="2475127"/>
            <a:ext cx="2805545" cy="372326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5183330" y="1053053"/>
            <a:ext cx="1697182" cy="501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3195202" y="1569171"/>
            <a:ext cx="5673438" cy="55556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Лексический повтор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Анафора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Эпифора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Антитеза (противопоставление)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Парцелляция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Вопросно-ответная форма изложения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Инверсия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параллелизм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Многосоюзие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Бессоюзие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Риторическое обращение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Риторическое восклицание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Риторический вопрос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59279" y="1539947"/>
            <a:ext cx="5545285" cy="5221071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8461660" y="2145829"/>
            <a:ext cx="3913907" cy="80464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Фонетические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  <a:endParaRPr lang="ru-RU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9098969" y="3449781"/>
            <a:ext cx="2639292" cy="20139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Аллитерация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ссонанс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015842" y="2950476"/>
            <a:ext cx="2805545" cy="2322893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0624" y="4149346"/>
            <a:ext cx="1219200" cy="12192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3344" y="5020284"/>
            <a:ext cx="1256437" cy="125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6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55445"/>
              </p:ext>
            </p:extLst>
          </p:nvPr>
        </p:nvGraphicFramePr>
        <p:xfrm>
          <a:off x="180108" y="1662545"/>
          <a:ext cx="11859491" cy="236912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Лексический повтор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Повтор слова /слов (в одном предложении, в соседних предложениях)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Встать бы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только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! Подняться бы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только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ноги!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15614">
            <a:off x="3193101" y="4701281"/>
            <a:ext cx="1704109" cy="17041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622025">
            <a:off x="9365672" y="95928"/>
            <a:ext cx="1219200" cy="12192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0345" y="4448050"/>
            <a:ext cx="1814945" cy="18149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981" y="126657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46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766355"/>
              </p:ext>
            </p:extLst>
          </p:nvPr>
        </p:nvGraphicFramePr>
        <p:xfrm>
          <a:off x="180108" y="1662545"/>
          <a:ext cx="11859491" cy="473825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Анафора (единоначатие)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Повторение отдельных слов или оборотов </a:t>
                      </a:r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начале </a:t>
                      </a:r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 или строк, из которых состоит высказывание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напрасно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дули ветры, </a:t>
                      </a:r>
                    </a:p>
                    <a:p>
                      <a:pPr algn="ctr"/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напрасно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шла гроза.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Эпифора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Повторение отдельных слов или оборотов </a:t>
                      </a:r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конце </a:t>
                      </a:r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 или строк, из которых состоит высказывание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Силы даны мне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судьбой,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Удача дана мне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судьбой, 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неудача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судьбой ;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 в мире вершится </a:t>
                      </a:r>
                      <a:r>
                        <a:rPr lang="ru-RU" sz="2800" b="1" i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судьбою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194623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3" y="-214745"/>
            <a:ext cx="2092036" cy="20920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6726" y="-48491"/>
            <a:ext cx="1759528" cy="175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приёмы использованы в предложениях?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Неужели мы так и пролежим, так и окажемся трусами, предателями братьев? Неужели не найдется никого, кто в третий раз стремительно двинулся бы вперед, увлекая роту? 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Мне бы хотелось знать, отчего я титулярный советник? Почему именно титулярный советник?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Она снова попыталась встать и снова бессильно опустилась на землю.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4599" y="782781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4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532898"/>
              </p:ext>
            </p:extLst>
          </p:nvPr>
        </p:nvGraphicFramePr>
        <p:xfrm>
          <a:off x="207817" y="1620981"/>
          <a:ext cx="11859491" cy="502088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Антитеза (противопоставление</a:t>
                      </a:r>
                      <a:r>
                        <a:rPr lang="ru-RU" sz="3200" b="0" baseline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Синтаксический контраст, противопоставление разных явлений и понятий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Кто был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никем,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тот станет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всем!</a:t>
                      </a:r>
                    </a:p>
                    <a:p>
                      <a:pPr algn="ctr"/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Умный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научит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дурак 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наскучит.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Вопросно-ответная</a:t>
                      </a:r>
                      <a:r>
                        <a:rPr lang="ru-RU" sz="3200" b="0" baseline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форма изложения</a:t>
                      </a:r>
                      <a:endParaRPr lang="ru-RU" sz="3200" b="0" dirty="0" smtClean="0">
                        <a:solidFill>
                          <a:srgbClr val="E8990A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 просто: автор САМ задает вопрос и САМ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же на него отвечает</a:t>
                      </a:r>
                      <a:endParaRPr lang="ru-RU" sz="2800" b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же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не нашлось человека, который мог бы предвидеть беду? Совсем наоборот. Засыпали соответствующие учреждения письмами.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194623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3" y="150459"/>
            <a:ext cx="1219200" cy="1219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182" y="150459"/>
            <a:ext cx="1219200" cy="1219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2981" y="150459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96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приёмы использованы в предложениях?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Что такое творчество? Самый распространенный ответ: творчество- это рождение чудесной новизны, появление новых великих художественных и материальных ценностей, которые украшают мир. 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Личностями, как и поэтами, не рождаются. Ими делаются, как ораторами и солдатами.</a:t>
            </a:r>
          </a:p>
          <a:p>
            <a:pPr marL="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4327" y="5272769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16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6" y="45311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4" y="1876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622524"/>
              </p:ext>
            </p:extLst>
          </p:nvPr>
        </p:nvGraphicFramePr>
        <p:xfrm>
          <a:off x="218207" y="1010069"/>
          <a:ext cx="11859491" cy="57302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Парцелляция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Намеренное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расчленение синтаксической структуры предложения на несколько самостоятельных фраз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Я? Вам? Дал телефон? Что за ерунда!- не понимая, сказал Никита.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Утром, ярким, как лубок. Страшным. Долгим. Ратным. Был разбит стрелковый полк. Наш.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Синтаксический</a:t>
                      </a:r>
                      <a:r>
                        <a:rPr lang="ru-RU" sz="3200" b="0" baseline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параллелизм</a:t>
                      </a:r>
                      <a:endParaRPr lang="ru-RU" sz="3200" b="0" dirty="0" smtClean="0">
                        <a:solidFill>
                          <a:srgbClr val="E8990A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Одинаковая грамматическая структура предложения.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Уметь говорить - искусство. Уметь слушать – культура.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небу плывут тощие тучи. В душе затаилась угрюмая боль. 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194623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181" y="45311"/>
            <a:ext cx="1219200" cy="12192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1" y="59167"/>
            <a:ext cx="907467" cy="90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39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приёмы использованы в предложениях?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Жажда достигнуть все более высоких пределов, жажда совершенства движет жизнь. И рождает шедевры.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Совесть – это голос того единого духовного существа, которое живет во всех. Совесть – это сознание того духовного существа, которое живет во всех людях.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И хотя мы покидаем родные места, всё-таки мы снова и снова возвращается к ним, как бы ни грешили знакомством с другими краями. Потому что жить без этой малой родины невозможно</a:t>
            </a:r>
          </a:p>
          <a:p>
            <a:pPr marL="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582" y="681945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3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309625"/>
              </p:ext>
            </p:extLst>
          </p:nvPr>
        </p:nvGraphicFramePr>
        <p:xfrm>
          <a:off x="180108" y="1662545"/>
          <a:ext cx="11859491" cy="35052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Градация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Расположение ряда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слов в порядке нарастания или ослабления их смыслового и эмоционального  значения 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жалею, не зову, не плачу, 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 пройдет, как с белых яблонь дым.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 грани чувств, все грани правды стёрты </a:t>
                      </a:r>
                      <a:r>
                        <a:rPr lang="ru-RU" sz="28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мирах, в годах, в часах.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091" y="166844"/>
            <a:ext cx="1440872" cy="14408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1308" y="5460631"/>
            <a:ext cx="1219200" cy="1219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3200" y="5460631"/>
            <a:ext cx="1219200" cy="12192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891" y="5460631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67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7" y="43435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5" y="0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0948727"/>
              </p:ext>
            </p:extLst>
          </p:nvPr>
        </p:nvGraphicFramePr>
        <p:xfrm>
          <a:off x="166254" y="1206228"/>
          <a:ext cx="11859491" cy="236912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479965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253345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5126181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Инверсия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 прямого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(обычного) порядка слов в предложении с целью усилить выразительность речи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Трещали сигнальные звонки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Подобно птичке перелётной, 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он, изгнанник беззаботный,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Гнезда надёжного не знал.</a:t>
                      </a:r>
                      <a:endParaRPr lang="ru-RU" sz="28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703117" y="4324559"/>
            <a:ext cx="10612582" cy="216130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u="wavy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Рыжий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пёс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dotDash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радостно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db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гоняет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dotted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белку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dotDash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парку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44188" y="3728285"/>
            <a:ext cx="4530437" cy="4433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Прямой порядок слов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3228109" y="5763491"/>
            <a:ext cx="318655" cy="5403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3228109" y="5763491"/>
            <a:ext cx="2881743" cy="5264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1911927" y="6349263"/>
            <a:ext cx="3491346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Подлежащее до сказуемого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2715491" y="4722284"/>
            <a:ext cx="512618" cy="5081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2424545" y="4709860"/>
            <a:ext cx="290946" cy="476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166254" y="4025521"/>
            <a:ext cx="3491346" cy="6443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до определяемого слова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095999" y="4376648"/>
            <a:ext cx="3491346" cy="6138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Обстоятельство образа действия перед сказуемым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 flipH="1">
            <a:off x="4996225" y="5028783"/>
            <a:ext cx="2321282" cy="2259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6522605" y="5042636"/>
            <a:ext cx="794903" cy="246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 flipV="1">
            <a:off x="7877969" y="5749639"/>
            <a:ext cx="756875" cy="3857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8634844" y="5735785"/>
            <a:ext cx="422565" cy="399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H="1" flipV="1">
            <a:off x="6844145" y="5749638"/>
            <a:ext cx="1790699" cy="3857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Прямоугольник 48"/>
          <p:cNvSpPr/>
          <p:nvPr/>
        </p:nvSpPr>
        <p:spPr>
          <a:xfrm>
            <a:off x="7100452" y="6135403"/>
            <a:ext cx="4080165" cy="6138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Дополнение и остальные обстоятельства после сказуемого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6902" y="3816826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72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приёмы использованы в предложениях?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 разными предлогами заглядывали любопытные.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Мне опостылели слова, слова, слова.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Ты и убогая,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  и обильная,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 и могучая,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 и бессильная,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Матушка Русь!</a:t>
            </a:r>
          </a:p>
          <a:p>
            <a:pPr marL="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8327" y="3236151"/>
            <a:ext cx="3255818" cy="325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317803"/>
              </p:ext>
            </p:extLst>
          </p:nvPr>
        </p:nvGraphicFramePr>
        <p:xfrm>
          <a:off x="180108" y="1662545"/>
          <a:ext cx="11859491" cy="502088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Риторический вопрос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Вопрос,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который не требует ответа. На самом деле это утверждение 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Сколько еще мы будем терпеть эту несправедливость? 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Риторическое обращение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Обращение, в котором высказывание адресовано отсутствующему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лицу, неодушевленному предмету, отвлеченному понятию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хорошо ты, о море ночное!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7565759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9963" y="0"/>
            <a:ext cx="1759528" cy="17595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709" y="86246"/>
            <a:ext cx="1537855" cy="153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20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8" y="448336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6" y="404901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900380"/>
              </p:ext>
            </p:extLst>
          </p:nvPr>
        </p:nvGraphicFramePr>
        <p:xfrm>
          <a:off x="180108" y="1662545"/>
          <a:ext cx="11859491" cy="47853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86547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4350327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43226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Риторическо</a:t>
                      </a:r>
                      <a:r>
                        <a:rPr lang="ru-RU" sz="3200" b="0" baseline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 восклицание </a:t>
                      </a:r>
                      <a:endParaRPr lang="ru-RU" sz="3200" b="0" dirty="0" smtClean="0">
                        <a:solidFill>
                          <a:srgbClr val="E8990A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Обязательное наличие восклицательного знака и одного из средств:</a:t>
                      </a:r>
                    </a:p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-Междометие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(О, ах, господи и </a:t>
                      </a:r>
                      <a:r>
                        <a:rPr lang="ru-RU" sz="2800" b="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тд</a:t>
                      </a:r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 </a:t>
                      </a:r>
                    </a:p>
                    <a:p>
                      <a:pPr algn="ctr"/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-Восклицательные частицы ( что за, какое, как, ну и ) </a:t>
                      </a:r>
                    </a:p>
                    <a:p>
                      <a:pPr algn="ctr"/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Частицы, образующие повелительную форму глагола ( пусть, пускай, да) 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хорошо ты, о море ночное!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 времена! О нравы!</a:t>
                      </a:r>
                    </a:p>
                    <a:p>
                      <a:pPr algn="ctr"/>
                      <a:endParaRPr lang="ru-RU" sz="2800" b="0" i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Какое лето! Что за лето! </a:t>
                      </a:r>
                    </a:p>
                    <a:p>
                      <a:pPr algn="ctr"/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017" y="0"/>
            <a:ext cx="1911928" cy="19119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417" y="118352"/>
            <a:ext cx="1537855" cy="153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0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риторические восклицания: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1.О, если б голос мой умел сердца тревожить!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Весна! Апрель!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Что за бардак! 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Пора пить чай!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Прости ж и ты, моя свобода!</a:t>
            </a:r>
          </a:p>
          <a:p>
            <a:pPr marL="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5091" y="2737387"/>
            <a:ext cx="3754582" cy="375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1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риторические обращение: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1.Мама, смотри, я еду без рук!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Дорогой, многоуважаемый шкаф! Приветствую твое существование!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Ребята, сегодня мы проходим новую тему.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Прости ж и ты, моя свобода!</a:t>
            </a:r>
          </a:p>
          <a:p>
            <a:pPr marL="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9959" y="3306124"/>
            <a:ext cx="3551876" cy="3551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7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3609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приёмы использованы в предложениях?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814" y="2140631"/>
            <a:ext cx="11426371" cy="4351338"/>
          </a:xfrm>
        </p:spPr>
        <p:txBody>
          <a:bodyPr>
            <a:noAutofit/>
          </a:bodyPr>
          <a:lstStyle/>
          <a:p>
            <a:pPr marL="514350" indent="-514350" algn="just">
              <a:spcBef>
                <a:spcPts val="0"/>
              </a:spcBef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найду исход желанный?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Где воскресну я душой? 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Да здравствует солнце, да скроется тьма!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Спите, спящие рты.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Летите, летящие листья!</a:t>
            </a:r>
          </a:p>
          <a:p>
            <a:pPr marL="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4745" y="2972915"/>
            <a:ext cx="3519054" cy="351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5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307" y="268227"/>
            <a:ext cx="2616200" cy="8778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6635" y="224792"/>
            <a:ext cx="2805545" cy="9647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792715"/>
              </p:ext>
            </p:extLst>
          </p:nvPr>
        </p:nvGraphicFramePr>
        <p:xfrm>
          <a:off x="193962" y="1326224"/>
          <a:ext cx="11859491" cy="544760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632365">
                  <a:extLst>
                    <a:ext uri="{9D8B030D-6E8A-4147-A177-3AD203B41FA5}">
                      <a16:colId xmlns:a16="http://schemas.microsoft.com/office/drawing/2014/main" val="251279070"/>
                    </a:ext>
                  </a:extLst>
                </a:gridCol>
                <a:gridCol w="3075709">
                  <a:extLst>
                    <a:ext uri="{9D8B030D-6E8A-4147-A177-3AD203B41FA5}">
                      <a16:colId xmlns:a16="http://schemas.microsoft.com/office/drawing/2014/main" val="3205841215"/>
                    </a:ext>
                  </a:extLst>
                </a:gridCol>
                <a:gridCol w="6151417">
                  <a:extLst>
                    <a:ext uri="{9D8B030D-6E8A-4147-A177-3AD203B41FA5}">
                      <a16:colId xmlns:a16="http://schemas.microsoft.com/office/drawing/2014/main" val="3457626265"/>
                    </a:ext>
                  </a:extLst>
                </a:gridCol>
              </a:tblGrid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Бессоюзие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 союзов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Швед, русский- колет, рубит, режет.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 барабанный, клики, скрежет, 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Гром пушек, топот, ржанье, стон…</a:t>
                      </a:r>
                    </a:p>
                    <a:p>
                      <a:pPr algn="ctr"/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140236"/>
                  </a:ext>
                </a:extLst>
              </a:tr>
              <a:tr h="236912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200" b="0" dirty="0" smtClean="0">
                          <a:solidFill>
                            <a:srgbClr val="E899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Многосоюзие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Много союзов </a:t>
                      </a:r>
                      <a:endParaRPr lang="ru-RU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Свойство тих ночных огней</a:t>
                      </a:r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приближаться, побеждая тьму, и сверкать, и обещать , и манить своей близостью.</a:t>
                      </a:r>
                    </a:p>
                    <a:p>
                      <a:pPr algn="ctr"/>
                      <a:r>
                        <a:rPr lang="ru-RU" sz="28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Вот уж и мостовая кончилась, и шлагбаум, и город назади, и ничего нет, и опять в дороге.</a:t>
                      </a:r>
                      <a:endParaRPr lang="ru-RU" sz="28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114980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8509" y="38687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5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  <a:t/>
            </a:r>
            <a:b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</a:br>
            <a: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210659"/>
              </p:ext>
            </p:extLst>
          </p:nvPr>
        </p:nvGraphicFramePr>
        <p:xfrm>
          <a:off x="484908" y="18761"/>
          <a:ext cx="11443856" cy="6654800"/>
        </p:xfrm>
        <a:graphic>
          <a:graphicData uri="http://schemas.openxmlformats.org/drawingml/2006/table">
            <a:tbl>
              <a:tblPr/>
              <a:tblGrid>
                <a:gridCol w="5018970">
                  <a:extLst>
                    <a:ext uri="{9D8B030D-6E8A-4147-A177-3AD203B41FA5}">
                      <a16:colId xmlns:a16="http://schemas.microsoft.com/office/drawing/2014/main" val="60828479"/>
                    </a:ext>
                  </a:extLst>
                </a:gridCol>
                <a:gridCol w="6424886">
                  <a:extLst>
                    <a:ext uri="{9D8B030D-6E8A-4147-A177-3AD203B41FA5}">
                      <a16:colId xmlns:a16="http://schemas.microsoft.com/office/drawing/2014/main" val="3656723019"/>
                    </a:ext>
                  </a:extLst>
                </a:gridCol>
              </a:tblGrid>
              <a:tr h="71553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ИЗОБРАЗИТЕЛЬНО-ВЫРАЗИТЕЛЬНЫЕ 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ЯЗЫКА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0078796"/>
                  </a:ext>
                </a:extLst>
              </a:tr>
              <a:tr h="4813949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Мелькают мимо будки, бабы,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Мальчишки, лавки, фонари,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Дворцы, сады, монастыри...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(А.С. Пушкин)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Под ноги лист кидает осень...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(Е.М. Винокуров)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В сто сорок солнц закат пылал,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в июль катилось лето,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была жара,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жара плыла –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на даче было это.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(В.В. Маяковский)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Г) Прости же, лес! Прости, прощай...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(И.А. Бунин)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Д) Нам тошен был и мрак темницы,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И сквозь решётки свет денницы,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И стражи клик, и звон цепей,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И лёгкий шум залётной птицы.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(А.С. Пушкин)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многосоюзие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риторическое обращение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антитеза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парцелляция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гипербола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сравнение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бессоюзие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эпифора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олицетворение</a:t>
                      </a:r>
                    </a:p>
                    <a:p>
                      <a:pPr fontAlgn="t"/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3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0918526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405188" y="1965067"/>
            <a:ext cx="26161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.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893189"/>
              </p:ext>
            </p:extLst>
          </p:nvPr>
        </p:nvGraphicFramePr>
        <p:xfrm>
          <a:off x="6982690" y="4650662"/>
          <a:ext cx="378691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7382">
                  <a:extLst>
                    <a:ext uri="{9D8B030D-6E8A-4147-A177-3AD203B41FA5}">
                      <a16:colId xmlns:a16="http://schemas.microsoft.com/office/drawing/2014/main" val="2657243140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570574794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945755277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428111188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169399856"/>
                    </a:ext>
                  </a:extLst>
                </a:gridCol>
              </a:tblGrid>
              <a:tr h="34967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751247"/>
                  </a:ext>
                </a:extLst>
              </a:tr>
              <a:tr h="349673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970071"/>
                  </a:ext>
                </a:extLst>
              </a:tr>
            </a:tbl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892" y="608678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46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  <a:t/>
            </a:r>
            <a:b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</a:br>
            <a: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466760"/>
              </p:ext>
            </p:extLst>
          </p:nvPr>
        </p:nvGraphicFramePr>
        <p:xfrm>
          <a:off x="6982690" y="4650662"/>
          <a:ext cx="378691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7382">
                  <a:extLst>
                    <a:ext uri="{9D8B030D-6E8A-4147-A177-3AD203B41FA5}">
                      <a16:colId xmlns:a16="http://schemas.microsoft.com/office/drawing/2014/main" val="2657243140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570574794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945755277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428111188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169399856"/>
                    </a:ext>
                  </a:extLst>
                </a:gridCol>
              </a:tblGrid>
              <a:tr h="34967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751247"/>
                  </a:ext>
                </a:extLst>
              </a:tr>
              <a:tr h="349673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970071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053194"/>
              </p:ext>
            </p:extLst>
          </p:nvPr>
        </p:nvGraphicFramePr>
        <p:xfrm>
          <a:off x="267662" y="1"/>
          <a:ext cx="11924337" cy="6956071"/>
        </p:xfrm>
        <a:graphic>
          <a:graphicData uri="http://schemas.openxmlformats.org/drawingml/2006/table">
            <a:tbl>
              <a:tblPr/>
              <a:tblGrid>
                <a:gridCol w="4818688">
                  <a:extLst>
                    <a:ext uri="{9D8B030D-6E8A-4147-A177-3AD203B41FA5}">
                      <a16:colId xmlns:a16="http://schemas.microsoft.com/office/drawing/2014/main" val="84039549"/>
                    </a:ext>
                  </a:extLst>
                </a:gridCol>
                <a:gridCol w="7105649">
                  <a:extLst>
                    <a:ext uri="{9D8B030D-6E8A-4147-A177-3AD203B41FA5}">
                      <a16:colId xmlns:a16="http://schemas.microsoft.com/office/drawing/2014/main" val="788592265"/>
                    </a:ext>
                  </a:extLst>
                </a:gridCol>
              </a:tblGrid>
              <a:tr h="43625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9510" marR="59510" marT="59510" marB="5951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ИЗОБРАЗИТЕЛЬНО-ВЫРАЗИТЕЛЬНЫЕ </a:t>
                      </a:r>
                      <a:r>
                        <a:rPr lang="ru-RU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ЯЗЫКА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9510" marR="59510" marT="59510" marB="5951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7649909"/>
                  </a:ext>
                </a:extLst>
              </a:tr>
              <a:tr h="6421749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        И синего моря обманчивый вал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В часы роковой непогоды,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И пращ, и стрела, и лукавый кинжал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Щадят победителя годы...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        Опять с намокшей шляпы каплет,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в кармане звук пустой ключей.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Вот он идёт, полночный Гамлет.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    Ненужный.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            Брошенный.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                    Ничей.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        Шёпот, робкое дыханье, 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          Трели соловья,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Серебро и колыханье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Сонного ручья...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Г)        Мою любовь, широкую как море,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  Вместить не могут жизни берега.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Когда Глагола творческая сила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  Толпы миров воззвала из ночи,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Любовь их все, как солнце, озарила...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Д)        О, весн</a:t>
                      </a:r>
                      <a:r>
                        <a:rPr lang="ru-RU" sz="2000" b="1" i="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без конц</a:t>
                      </a:r>
                      <a:r>
                        <a:rPr lang="ru-RU" sz="2000" b="1" i="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без кр</a:t>
                      </a:r>
                      <a:r>
                        <a:rPr lang="ru-RU" sz="2000" b="1" i="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 –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  Без конц</a:t>
                      </a:r>
                      <a:r>
                        <a:rPr lang="ru-RU" sz="2000" b="1" i="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без кр</a:t>
                      </a:r>
                      <a:r>
                        <a:rPr lang="ru-RU" sz="2000" b="1" i="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 мечт</a:t>
                      </a:r>
                      <a:r>
                        <a:rPr lang="ru-RU" sz="2000" b="1" i="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!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9510" marR="59510" marT="59510" marB="5951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многосоюзие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синтаксический параллелизм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антитеза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парцелляция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сравнение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аллитерация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ассонанс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эпифора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бессоюзие</a:t>
                      </a:r>
                    </a:p>
                    <a:p>
                      <a:pPr fontAlgn="t"/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9510" marR="59510" marT="59510" marB="5951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0456609"/>
                  </a:ext>
                </a:extLst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454400" y="1825625"/>
            <a:ext cx="11933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9600" y="5559527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05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  <a:t/>
            </a:r>
            <a:b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</a:br>
            <a: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405188" y="1965067"/>
            <a:ext cx="26161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.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917618"/>
              </p:ext>
            </p:extLst>
          </p:nvPr>
        </p:nvGraphicFramePr>
        <p:xfrm>
          <a:off x="7598208" y="4879262"/>
          <a:ext cx="378691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7382">
                  <a:extLst>
                    <a:ext uri="{9D8B030D-6E8A-4147-A177-3AD203B41FA5}">
                      <a16:colId xmlns:a16="http://schemas.microsoft.com/office/drawing/2014/main" val="2657243140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570574794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945755277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428111188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169399856"/>
                    </a:ext>
                  </a:extLst>
                </a:gridCol>
              </a:tblGrid>
              <a:tr h="34967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751247"/>
                  </a:ext>
                </a:extLst>
              </a:tr>
              <a:tr h="349673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970071"/>
                  </a:ext>
                </a:extLst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414464"/>
              </p:ext>
            </p:extLst>
          </p:nvPr>
        </p:nvGraphicFramePr>
        <p:xfrm>
          <a:off x="838200" y="571500"/>
          <a:ext cx="11044238" cy="6045200"/>
        </p:xfrm>
        <a:graphic>
          <a:graphicData uri="http://schemas.openxmlformats.org/drawingml/2006/table">
            <a:tbl>
              <a:tblPr/>
              <a:tblGrid>
                <a:gridCol w="4816907">
                  <a:extLst>
                    <a:ext uri="{9D8B030D-6E8A-4147-A177-3AD203B41FA5}">
                      <a16:colId xmlns:a16="http://schemas.microsoft.com/office/drawing/2014/main" val="2337891347"/>
                    </a:ext>
                  </a:extLst>
                </a:gridCol>
                <a:gridCol w="6227331">
                  <a:extLst>
                    <a:ext uri="{9D8B030D-6E8A-4147-A177-3AD203B41FA5}">
                      <a16:colId xmlns:a16="http://schemas.microsoft.com/office/drawing/2014/main" val="788347525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ИЗОБРАЗИТЕЛЬНО-ВЫРАЗИТЕЛЬНЫЕ 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ЯЗЫКА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8406509"/>
                  </a:ext>
                </a:extLst>
              </a:tr>
              <a:tr h="4883432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Чистое, безлунное, синее небо играло серебряными ресницами ярких звёзд.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(А.И. Куприн)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        Мы все под Богом здесь живём,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Нам Богом всем дано родиться...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(М.В. Палиевский)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        Бранил Гомера,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Феокрита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Зато читал </a:t>
                      </a:r>
                      <a:r>
                        <a:rPr lang="ru-RU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Адама Смита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(А.С. Пушкин)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Г)         И к истине они своим примером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 живущих, как поводыри.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(М.В. Палиевский)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Д)        –  Опять на завод?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–  А куда же?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(М.В. Палиевский)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t"/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сравнение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метонимия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вопросно-ответная форма изложения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ассонанс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эпитет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риторический вопрос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многосоюзие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эпифора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лексический повтор</a:t>
                      </a:r>
                    </a:p>
                    <a:p>
                      <a:pPr fontAlgn="t"/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8515136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395663" y="19542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5397500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42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  <a:t/>
            </a:r>
            <a:b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</a:br>
            <a: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405188" y="1965067"/>
            <a:ext cx="26161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.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917618"/>
              </p:ext>
            </p:extLst>
          </p:nvPr>
        </p:nvGraphicFramePr>
        <p:xfrm>
          <a:off x="7598208" y="4879262"/>
          <a:ext cx="378691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7382">
                  <a:extLst>
                    <a:ext uri="{9D8B030D-6E8A-4147-A177-3AD203B41FA5}">
                      <a16:colId xmlns:a16="http://schemas.microsoft.com/office/drawing/2014/main" val="2657243140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570574794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945755277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428111188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169399856"/>
                    </a:ext>
                  </a:extLst>
                </a:gridCol>
              </a:tblGrid>
              <a:tr h="34967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751247"/>
                  </a:ext>
                </a:extLst>
              </a:tr>
              <a:tr h="349673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970071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395663" y="19542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049329"/>
              </p:ext>
            </p:extLst>
          </p:nvPr>
        </p:nvGraphicFramePr>
        <p:xfrm>
          <a:off x="454818" y="269875"/>
          <a:ext cx="9423975" cy="6270942"/>
        </p:xfrm>
        <a:graphic>
          <a:graphicData uri="http://schemas.openxmlformats.org/drawingml/2006/table">
            <a:tbl>
              <a:tblPr/>
              <a:tblGrid>
                <a:gridCol w="5734495">
                  <a:extLst>
                    <a:ext uri="{9D8B030D-6E8A-4147-A177-3AD203B41FA5}">
                      <a16:colId xmlns:a16="http://schemas.microsoft.com/office/drawing/2014/main" val="148068280"/>
                    </a:ext>
                  </a:extLst>
                </a:gridCol>
                <a:gridCol w="3689480">
                  <a:extLst>
                    <a:ext uri="{9D8B030D-6E8A-4147-A177-3AD203B41FA5}">
                      <a16:colId xmlns:a16="http://schemas.microsoft.com/office/drawing/2014/main" val="1369916070"/>
                    </a:ext>
                  </a:extLst>
                </a:gridCol>
              </a:tblGrid>
              <a:tr h="1259872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ПРЕДЛОЖЕНИЯ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ИЗОБРАЗИТЕЛЬНО-</a:t>
                      </a:r>
                      <a:b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ВЫРАЗИТЕЛЬНЫЕ </a:t>
                      </a:r>
                      <a:b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ЯЗЫКА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0561245"/>
                  </a:ext>
                </a:extLst>
              </a:tr>
              <a:tr h="501107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Зал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долго аплодировал артистам.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... Радуги цветное коромысло.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Под проливным дождём. Едем в лес за грибами.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Г)       </a:t>
                      </a:r>
                      <a:r>
                        <a:rPr lang="ru-RU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Словно в песне, словно в сказке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славянский богатырь,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Возродился Новоспасский</a:t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Древний русский монастырь.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Д) Скучно на этом свете, </a:t>
                      </a:r>
                      <a:r>
                        <a:rPr lang="ru-RU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господа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!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сравнение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литота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риторическое обращение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риторическое восклицание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ассонанс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эпифора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парцелляция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метафора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метонимия</a:t>
                      </a:r>
                    </a:p>
                    <a:p>
                      <a:pPr fontAlgn="t"/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6479416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405188" y="2319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818" y="5416867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62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  <a:t/>
            </a:r>
            <a:b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</a:br>
            <a: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405188" y="1965067"/>
            <a:ext cx="26161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.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917618"/>
              </p:ext>
            </p:extLst>
          </p:nvPr>
        </p:nvGraphicFramePr>
        <p:xfrm>
          <a:off x="7598208" y="4879262"/>
          <a:ext cx="378691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7382">
                  <a:extLst>
                    <a:ext uri="{9D8B030D-6E8A-4147-A177-3AD203B41FA5}">
                      <a16:colId xmlns:a16="http://schemas.microsoft.com/office/drawing/2014/main" val="2657243140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570574794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945755277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1428111188"/>
                    </a:ext>
                  </a:extLst>
                </a:gridCol>
                <a:gridCol w="757382">
                  <a:extLst>
                    <a:ext uri="{9D8B030D-6E8A-4147-A177-3AD203B41FA5}">
                      <a16:colId xmlns:a16="http://schemas.microsoft.com/office/drawing/2014/main" val="3169399856"/>
                    </a:ext>
                  </a:extLst>
                </a:gridCol>
              </a:tblGrid>
              <a:tr h="34967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751247"/>
                  </a:ext>
                </a:extLst>
              </a:tr>
              <a:tr h="349673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970071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09600" y="1482827"/>
            <a:ext cx="4655127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А) Тысячи </a:t>
            </a:r>
            <a:r>
              <a:rPr lang="ru-RU" sz="2000" b="1" i="1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шуб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идут в ссудные кассы на съедение голодной моли.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Б) И кто, интересно, тут такой умный?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В) О лес! о жизнь! о солнца свет!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     О свежий дух берёзы!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Г) Не шуми ты, рожь,</a:t>
            </a:r>
            <a:b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    Спелым колосом!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Д) Но сердце, словно старенький мотор,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Перестаёт в груди у нас трудиться.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662738" y="1180237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риторическое восклицание</a:t>
            </a:r>
          </a:p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сравнение</a:t>
            </a:r>
          </a:p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многосоюзие</a:t>
            </a:r>
          </a:p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риторическое обращение</a:t>
            </a:r>
          </a:p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бессоюзие</a:t>
            </a:r>
          </a:p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антитеза</a:t>
            </a:r>
          </a:p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метонимия</a:t>
            </a:r>
          </a:p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эпифора</a:t>
            </a:r>
          </a:p>
          <a:p>
            <a:pPr fontAlgn="base">
              <a:buFont typeface="+mj-lt"/>
              <a:buAutoNum type="arabicPeriod"/>
            </a:pP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риторический вопрос</a:t>
            </a:r>
            <a:endParaRPr lang="ru-RU" sz="2000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6" y="90746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95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9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  <a:t/>
            </a:r>
            <a:br>
              <a:rPr lang="ru-RU" altLang="ru-RU" dirty="0">
                <a:solidFill>
                  <a:srgbClr val="000000"/>
                </a:solidFill>
                <a:latin typeface="Times" panose="02020603050405020304" pitchFamily="18" charset="0"/>
              </a:rPr>
            </a:br>
            <a: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405188" y="1965067"/>
            <a:ext cx="26161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.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 panose="02020603050405020304" pitchFamily="18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-547" t="-3832" r="547" b="3832"/>
          <a:stretch/>
        </p:blipFill>
        <p:spPr>
          <a:xfrm>
            <a:off x="3405188" y="365125"/>
            <a:ext cx="5425935" cy="54259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821753">
            <a:off x="8206896" y="353290"/>
            <a:ext cx="3837709" cy="38377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96636"/>
            <a:ext cx="4269121" cy="426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25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Красный и фиолетовый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1675</Words>
  <Application>Microsoft Office PowerPoint</Application>
  <PresentationFormat>Широкоэкранный</PresentationFormat>
  <Paragraphs>421</Paragraphs>
  <Slides>38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Times</vt:lpstr>
      <vt:lpstr>Times New Roman</vt:lpstr>
      <vt:lpstr>Тема Office</vt:lpstr>
      <vt:lpstr>Задание №22</vt:lpstr>
      <vt:lpstr>Презентация PowerPoint</vt:lpstr>
      <vt:lpstr>Презентация PowerPoint</vt:lpstr>
      <vt:lpstr>Художественные средства выразительности</vt:lpstr>
      <vt:lpstr>Фонетические средства  </vt:lpstr>
      <vt:lpstr>Фонетические средства  </vt:lpstr>
      <vt:lpstr>Тропы</vt:lpstr>
      <vt:lpstr>Тропы</vt:lpstr>
      <vt:lpstr>Тропы</vt:lpstr>
      <vt:lpstr>Тропы</vt:lpstr>
      <vt:lpstr>Какие тропы использованы в предложениях?</vt:lpstr>
      <vt:lpstr>Тропы</vt:lpstr>
      <vt:lpstr>Какие тропы использованы в предложениях?</vt:lpstr>
      <vt:lpstr>Тропы</vt:lpstr>
      <vt:lpstr>Какие тропы использованы в предложениях?</vt:lpstr>
      <vt:lpstr>Художественные средства выразительности</vt:lpstr>
      <vt:lpstr>Приёмы</vt:lpstr>
      <vt:lpstr>Приёмы</vt:lpstr>
      <vt:lpstr>Какие приёмы использованы в предложениях?</vt:lpstr>
      <vt:lpstr>Приёмы</vt:lpstr>
      <vt:lpstr>Какие приёмы использованы в предложениях?</vt:lpstr>
      <vt:lpstr>Приёмы</vt:lpstr>
      <vt:lpstr>Какие приёмы использованы в предложениях?</vt:lpstr>
      <vt:lpstr>Приёмы</vt:lpstr>
      <vt:lpstr>Приёмы</vt:lpstr>
      <vt:lpstr>Какие приёмы использованы в предложениях?</vt:lpstr>
      <vt:lpstr>Приёмы</vt:lpstr>
      <vt:lpstr>Приёмы</vt:lpstr>
      <vt:lpstr>Укажите риторические восклицания:</vt:lpstr>
      <vt:lpstr>Укажите риторические обращение:</vt:lpstr>
      <vt:lpstr>Какие приёмы использованы в предложениях?</vt:lpstr>
      <vt:lpstr>Приёмы</vt:lpstr>
      <vt:lpstr>  </vt:lpstr>
      <vt:lpstr>  </vt:lpstr>
      <vt:lpstr>  </vt:lpstr>
      <vt:lpstr>  </vt:lpstr>
      <vt:lpstr>  </vt:lpstr>
      <vt:lpstr>  </vt:lpstr>
    </vt:vector>
  </TitlesOfParts>
  <Company>Romeo1994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Задание №22</dc:title>
  <dc:creator>ВСЕ СЮДА</dc:creator>
  <cp:lastModifiedBy>ВСЕ СЮДА</cp:lastModifiedBy>
  <cp:revision>39</cp:revision>
  <dcterms:created xsi:type="dcterms:W3CDTF">2025-03-02T09:07:20Z</dcterms:created>
  <dcterms:modified xsi:type="dcterms:W3CDTF">2025-03-02T16:40:44Z</dcterms:modified>
</cp:coreProperties>
</file>