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63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Средний стиль 2 —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16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D023B8-D498-4CFD-948B-BEAFC2A244C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835134-CF94-4C57-B4B5-9D9E42E61316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379296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A835134-CF94-4C57-B4B5-9D9E42E61316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07433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6990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7916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4378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850382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877603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263188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59555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62660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74625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97019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35672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DD8D27-5134-4119-A86F-D931E81F3A10}" type="datetimeFigureOut">
              <a:rPr lang="ru-RU" smtClean="0"/>
              <a:t>17.11.2020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F9D665-06D9-40EB-B3AA-45349C95E42C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308370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37744" y="-137160"/>
            <a:ext cx="7159752" cy="1474533"/>
          </a:xfrm>
        </p:spPr>
        <p:txBody>
          <a:bodyPr>
            <a:normAutofit fontScale="90000"/>
          </a:bodyPr>
          <a:lstStyle/>
          <a:p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Детский сад «Солнышко» ул. Пристанская 47, п. Тазовский, Ямало-Ненецкий автономный округ, 629350 Тел. (34940)2-43-87, 2-17-92</a:t>
            </a:r>
            <a:b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Mail</a:t>
            </a:r>
            <a: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khoroshev1969@mail.ru</a:t>
            </a:r>
            <a:br>
              <a:rPr lang="ru-RU" sz="1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39496" y="1620954"/>
            <a:ext cx="6858000" cy="2521277"/>
          </a:xfrm>
        </p:spPr>
        <p:txBody>
          <a:bodyPr>
            <a:normAutofit fontScale="70000" lnSpcReduction="20000"/>
          </a:bodyPr>
          <a:lstStyle/>
          <a:p>
            <a:r>
              <a:rPr lang="ru-RU" sz="5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58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Проект</a:t>
            </a:r>
            <a:r>
              <a:rPr lang="ru-RU" sz="58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9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</a:t>
            </a:r>
            <a:r>
              <a:rPr lang="ru-RU" sz="9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естиваль </a:t>
            </a:r>
            <a:endParaRPr lang="ru-RU" sz="9800" b="1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9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«Этно-мозаика»</a:t>
            </a:r>
          </a:p>
          <a:p>
            <a:endParaRPr lang="ru-RU" sz="7000" dirty="0"/>
          </a:p>
        </p:txBody>
      </p:sp>
      <p:sp>
        <p:nvSpPr>
          <p:cNvPr id="4" name="TextBox 3"/>
          <p:cNvSpPr txBox="1"/>
          <p:nvPr/>
        </p:nvSpPr>
        <p:spPr>
          <a:xfrm>
            <a:off x="3044952" y="6254496"/>
            <a:ext cx="4425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: </a:t>
            </a:r>
            <a:r>
              <a:rPr lang="ru-RU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Филипова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Елена Николаевна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7302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2074" y="536321"/>
            <a:ext cx="7886700" cy="4351338"/>
          </a:xfrm>
        </p:spPr>
        <p:txBody>
          <a:bodyPr/>
          <a:lstStyle/>
          <a:p>
            <a:pPr marL="0" indent="0" algn="just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«Дружелюбие, уважение к людям разных национальностей 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передаются по наследству, в каждом поколении их надо воспитывать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вновь и вновь, и чем раньше начнется формирование этих качеств, 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 большую устойчивость они приобретут»</a:t>
            </a:r>
          </a:p>
          <a:p>
            <a:pPr marL="0" indent="0" algn="r">
              <a:buNone/>
            </a:pPr>
            <a:r>
              <a:rPr lang="ru-RU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Э.К. Суслова</a:t>
            </a:r>
          </a:p>
          <a:p>
            <a:pPr marL="0" indent="0">
              <a:buNone/>
            </a:pP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7944" y="3802327"/>
            <a:ext cx="4378901" cy="247168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69741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7794" y="545465"/>
            <a:ext cx="7886700" cy="435133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</a:t>
            </a:r>
            <a:r>
              <a:rPr lang="ru-RU" sz="20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формирования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толерантности у детей старшего дошкольного возраста приобретает особую важность потому, что опыт восприятия окружающего мира у них ещё невелик, отсутствуют стереотипы сознания и поведения. По мере роста и развития, обучения и приобретения разного рода социального опыта, в сознании и поведении ребенка постепенно формируются определенные оценочные суждения, касающиеся тех или иных явлений и фактов окружающей жизни. Понимание проблемы формирования толерантности в более раннем возрасте во многом определяет задачи воспитания детей в дошкольном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учреждении. </a:t>
            </a:r>
          </a:p>
          <a:p>
            <a:pPr marL="0" indent="0" algn="just">
              <a:buNone/>
            </a:pP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Воспитание </a:t>
            </a:r>
            <a:r>
              <a:rPr lang="ru-RU" sz="16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дошкольников – это не только воспитание любви к родному дому, семье, но и толерантного отношения к представителям национальностей, культур и традиций. В настоящее время необходимо в дошкольных учреждениях как можно больше приобщать детей к культуре своего народа и развивать их  национальное самосознание. Ребенок должен, прежде всего, пустить корни в свою землю и культуру, познакомиться со своим исконным, а потом осваивать чужое. Мы живем в много национальном поселке и каждому ребенку должны обеспечить возможность соприкасаться со своей национальной культурой.</a:t>
            </a:r>
          </a:p>
          <a:p>
            <a:pPr marL="0" indent="0" algn="just">
              <a:buNone/>
            </a:pPr>
            <a:endParaRPr lang="ru-RU" sz="20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295" y="4337076"/>
            <a:ext cx="3042659" cy="19358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2677" y="4443109"/>
            <a:ext cx="1274885" cy="16998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4570" y="4135410"/>
            <a:ext cx="1603168" cy="213755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02559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7878" y="589085"/>
            <a:ext cx="7872104" cy="4747845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ru-RU" sz="1800" b="1" i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</a:t>
            </a:r>
            <a:r>
              <a:rPr lang="ru-RU" sz="1800" b="1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формирование </a:t>
            </a:r>
            <a:r>
              <a:rPr lang="ru-RU" sz="1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детей уважения к истории и культуре народов России через знакомство с народами, проживающими на территории Российской Федерации, с их традициями и обычаями</a:t>
            </a:r>
            <a:r>
              <a:rPr lang="ru-RU" sz="1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r>
              <a:rPr lang="ru-RU" sz="1800" b="1" i="1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 </a:t>
            </a:r>
          </a:p>
          <a:p>
            <a:pPr marL="0" indent="0" algn="just">
              <a:buNone/>
            </a:pP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1.Воспитывать у детей чувства толерантности, уважения к традициям своего народа и национальной культуре других людей, чувства собственного достоинства, основ патриотизма, идеалов добра, красоты, дружбы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800" dirty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2.Формировать понятия общности и единства с людьми, живущими на Земле, желания жить в мире, дружбе и согласии. Дать детям представление о русском 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гостеприимстве.</a:t>
            </a:r>
          </a:p>
          <a:p>
            <a:pPr marL="0" indent="0" algn="just">
              <a:buNone/>
            </a:pP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Познакомить детей с музыкальной культурой </a:t>
            </a: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народов 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разных национальностей, их костюмами, традициями средствами искусства. </a:t>
            </a:r>
            <a:endParaRPr lang="ru-RU" sz="18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dirty="0" smtClean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4.Эстетическое </a:t>
            </a:r>
            <a:r>
              <a:rPr lang="ru-RU" sz="1800" dirty="0">
                <a:solidFill>
                  <a:schemeClr val="accent5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развитие, развитие художественно-творческих способностей, танцевальных навыков, обогащение музыкально-интеллектуального кругозора детей.</a:t>
            </a:r>
            <a:endParaRPr lang="ru-RU" sz="1800" dirty="0" smtClean="0">
              <a:solidFill>
                <a:schemeClr val="accent5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6006" b="10142"/>
          <a:stretch/>
        </p:blipFill>
        <p:spPr>
          <a:xfrm>
            <a:off x="2121936" y="4714700"/>
            <a:ext cx="4809391" cy="17287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5445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13326718"/>
              </p:ext>
            </p:extLst>
          </p:nvPr>
        </p:nvGraphicFramePr>
        <p:xfrm>
          <a:off x="668215" y="545123"/>
          <a:ext cx="7798778" cy="5282781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444385">
                  <a:extLst>
                    <a:ext uri="{9D8B030D-6E8A-4147-A177-3AD203B41FA5}">
                      <a16:colId xmlns:a16="http://schemas.microsoft.com/office/drawing/2014/main" val="3023901039"/>
                    </a:ext>
                  </a:extLst>
                </a:gridCol>
                <a:gridCol w="1986033">
                  <a:extLst>
                    <a:ext uri="{9D8B030D-6E8A-4147-A177-3AD203B41FA5}">
                      <a16:colId xmlns:a16="http://schemas.microsoft.com/office/drawing/2014/main" val="3606077904"/>
                    </a:ext>
                  </a:extLst>
                </a:gridCol>
                <a:gridCol w="4368360">
                  <a:extLst>
                    <a:ext uri="{9D8B030D-6E8A-4147-A177-3AD203B41FA5}">
                      <a16:colId xmlns:a16="http://schemas.microsoft.com/office/drawing/2014/main" val="2501895811"/>
                    </a:ext>
                  </a:extLst>
                </a:gridCol>
              </a:tblGrid>
              <a:tr h="380683">
                <a:tc gridSpan="3">
                  <a:txBody>
                    <a:bodyPr/>
                    <a:lstStyle/>
                    <a:p>
                      <a:pPr algn="ctr"/>
                      <a:r>
                        <a:rPr lang="ru-RU" dirty="0" smtClean="0">
                          <a:solidFill>
                            <a:srgbClr val="002060"/>
                          </a:solidFill>
                        </a:rPr>
                        <a:t>Комплексно-тематическое планирование</a:t>
                      </a:r>
                      <a:endParaRPr lang="ru-RU" dirty="0">
                        <a:solidFill>
                          <a:srgbClr val="002060"/>
                        </a:solidFill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35612936"/>
                  </a:ext>
                </a:extLst>
              </a:tr>
              <a:tr h="1205496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Сентябрь 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«Дервиза  - праздник урожая» 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Познакомить с национальной</a:t>
                      </a:r>
                      <a:r>
                        <a:rPr lang="ru-RU" sz="1400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татарской </a:t>
                      </a:r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традицией – осенними посиделками.</a:t>
                      </a:r>
                    </a:p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Вызвать интерес к татарской  народной культуре, воспитывать чувство патриотизма, любви и уважения к своей Родине.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174640130"/>
                  </a:ext>
                </a:extLst>
              </a:tr>
              <a:tr h="1205496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 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Фестиваль «Башкирские народные игры»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Знакомство детей с и национальными играми, развитие</a:t>
                      </a:r>
                      <a:r>
                        <a:rPr lang="ru-RU" sz="1400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познавательного интереса.</a:t>
                      </a:r>
                    </a:p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Расширение географических знаний.</a:t>
                      </a:r>
                    </a:p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Приобщение детей к народному творчеству, воображения, смекалки.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452164598"/>
                  </a:ext>
                </a:extLst>
              </a:tr>
              <a:tr h="1722968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Ноябрь</a:t>
                      </a:r>
                      <a:r>
                        <a:rPr lang="ru-RU" sz="1400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Народные 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гуляния «Праздник русского валенка»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Приобщение</a:t>
                      </a:r>
                      <a:r>
                        <a:rPr lang="ru-RU" sz="1400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к культуре народов России . Знакомство с историей исконно русской обуви;</a:t>
                      </a:r>
                    </a:p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Знакомство с литературным и музыкальным творчеством, связанным с валенками;</a:t>
                      </a:r>
                    </a:p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Воспитание любви и гордости за свою историю, за свою Родину.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06373856"/>
                  </a:ext>
                </a:extLst>
              </a:tr>
              <a:tr h="768138">
                <a:tc gridSpan="3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7272617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029" y="4308231"/>
            <a:ext cx="2100459" cy="139658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5466" y="4879730"/>
            <a:ext cx="2309033" cy="13450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068" y="4659925"/>
            <a:ext cx="1907355" cy="127324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58720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4710789"/>
              </p:ext>
            </p:extLst>
          </p:nvPr>
        </p:nvGraphicFramePr>
        <p:xfrm>
          <a:off x="592138" y="536575"/>
          <a:ext cx="7886700" cy="363220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2437183011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3401101464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936505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>
                        <a:solidFill>
                          <a:srgbClr val="0070C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9345155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Декабрь 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Театрализованное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b="1" dirty="0" err="1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развлечение"Сказки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народов Поволжья"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Приобщать к культуре и традициям народов Поволжья (марийцы, удмурты, чуваши, поволжские татары и башкиры)через знакомство с народной сказкой и музыкой.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034154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Январь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Развлечение « Дед </a:t>
                      </a:r>
                      <a:r>
                        <a:rPr lang="ru-RU" sz="1400" b="1" dirty="0" err="1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Халла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его домовята 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Познакомить с Карельским</a:t>
                      </a:r>
                      <a:r>
                        <a:rPr lang="ru-RU" sz="1400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дедом морозом. С национальными играми карелов.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20201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Февраль</a:t>
                      </a:r>
                      <a:r>
                        <a:rPr lang="ru-RU" sz="1400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«ГЕРБЕР» - Удмуртский</a:t>
                      </a:r>
                      <a:r>
                        <a:rPr lang="ru-RU" sz="1400" b="1" baseline="0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праздник 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Познакомить  детей</a:t>
                      </a:r>
                      <a:r>
                        <a:rPr lang="ru-RU" sz="1400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культурой</a:t>
                      </a:r>
                      <a:r>
                        <a:rPr lang="ru-RU" sz="1400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обычаями удмуртского народа на примере праздника «Гербер».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7695867"/>
                  </a:ext>
                </a:extLst>
              </a:tr>
            </a:tbl>
          </a:graphicData>
        </a:graphic>
      </p:graphicFrame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184" y="4272589"/>
            <a:ext cx="3469908" cy="182170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1371" y="4168775"/>
            <a:ext cx="2890078" cy="19255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9341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37572931"/>
              </p:ext>
            </p:extLst>
          </p:nvPr>
        </p:nvGraphicFramePr>
        <p:xfrm>
          <a:off x="592138" y="589329"/>
          <a:ext cx="7886700" cy="44856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28900">
                  <a:extLst>
                    <a:ext uri="{9D8B030D-6E8A-4147-A177-3AD203B41FA5}">
                      <a16:colId xmlns:a16="http://schemas.microsoft.com/office/drawing/2014/main" val="479123766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2422025422"/>
                    </a:ext>
                  </a:extLst>
                </a:gridCol>
                <a:gridCol w="2628900">
                  <a:extLst>
                    <a:ext uri="{9D8B030D-6E8A-4147-A177-3AD203B41FA5}">
                      <a16:colId xmlns:a16="http://schemas.microsoft.com/office/drawing/2014/main" val="135679561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0081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Март 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«Праздник трясогузки»</a:t>
                      </a:r>
                    </a:p>
                    <a:p>
                      <a:pPr algn="just"/>
                      <a:endParaRPr lang="ru-RU" sz="1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Воспитание  интереса к обычаям, нравам и культуре коренных жителей Севера через знакомство с праздником "Праздник трясогузки".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678444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Апрель 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</a:t>
                      </a:r>
                      <a:r>
                        <a:rPr lang="ru-RU" sz="1400" b="1" dirty="0" err="1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Акатуй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Знакомство с национальным весенним праздником чувашей .Знакомить</a:t>
                      </a:r>
                      <a:r>
                        <a:rPr lang="ru-RU" sz="1400" baseline="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 элементами национальной культуры, фольклором, народными играми. 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88269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Май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b="1" dirty="0" err="1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Этно</a:t>
                      </a:r>
                      <a:r>
                        <a:rPr lang="ru-RU" sz="1400" b="1" dirty="0" smtClean="0">
                          <a:solidFill>
                            <a:srgbClr val="00206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фестиваль «Все народы в гости к нам»</a:t>
                      </a:r>
                      <a:endParaRPr lang="ru-RU" sz="1400" b="1" dirty="0">
                        <a:solidFill>
                          <a:srgbClr val="00206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/>
                      <a:r>
                        <a:rPr lang="ru-RU" sz="1400" dirty="0" smtClean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Формирование у детей уважительного отношения к другим народам, их культуре и традициям. Создавать положительную основу для воспитания патриотических чувств.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2173381"/>
                  </a:ext>
                </a:extLst>
              </a:tr>
            </a:tbl>
          </a:graphicData>
        </a:graphic>
      </p:graphicFrame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0528" y="4351137"/>
            <a:ext cx="2765299" cy="20739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26444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7876" y="659422"/>
            <a:ext cx="7872105" cy="4105144"/>
          </a:xfrm>
        </p:spPr>
        <p:txBody>
          <a:bodyPr>
            <a:normAutofit fontScale="62500" lnSpcReduction="20000"/>
          </a:bodyPr>
          <a:lstStyle/>
          <a:p>
            <a:pPr marL="0" indent="0" algn="just">
              <a:buNone/>
            </a:pPr>
            <a:r>
              <a:rPr lang="ru-RU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r>
              <a:rPr lang="ru-RU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Таким </a:t>
            </a: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образом, в результате формирования у детей дошкольного возраста этнокультуры толерантного отношения к людям других народов, живущих на территории малой Родины можно сделать вывод: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Ознакомление дошкольников с историей родного края – важная и актуальная педагогическая проблема. Через него идет развитие познавательных процессов, воображения, формирование чувства гордости за свою страну. Воспитание гражданина происходит и тогда, когда мы приобщаем малыша к искусству страны, народному творчеству, когда рассказываем о людях, прославивших нашу Родину.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Нужно, чтобы у дошкольника постепенно формировалось представление о том, что главным богатством и ценностью является человек.</a:t>
            </a:r>
          </a:p>
          <a:p>
            <a:pPr marL="0" indent="0" algn="just">
              <a:buNone/>
            </a:pPr>
            <a:r>
              <a:rPr lang="ru-RU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Формируя этнокультуру и толерантность у дошкольников, мы делаем акцент на приобщение их к красоте и добру, на желание видеть неповторимость родной культуры, природы, участвовать в их сохранении и приумножении.</a:t>
            </a:r>
          </a:p>
          <a:p>
            <a:pPr marL="0" indent="0">
              <a:buNone/>
            </a:pPr>
            <a:r>
              <a:rPr lang="ru-RU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716" y="4000500"/>
            <a:ext cx="2672862" cy="20046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8714" y="4000500"/>
            <a:ext cx="2702169" cy="202662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8151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626" y="730006"/>
            <a:ext cx="7396936" cy="5547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3255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1028</TotalTime>
  <Words>784</Words>
  <Application>Microsoft Office PowerPoint</Application>
  <PresentationFormat>Экран (4:3)</PresentationFormat>
  <Paragraphs>57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Times New Roman</vt:lpstr>
      <vt:lpstr>Тема Office</vt:lpstr>
      <vt:lpstr>Муниципальное бюджетное дошкольное образовательное учреждение Детский сад «Солнышко» ул. Пристанская 47, п. Тазовский, Ямало-Ненецкий автономный округ, 629350 Тел. (34940)2-43-87, 2-17-92 Mail: khoroshev1969@mail.ru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 Филипова</dc:creator>
  <cp:lastModifiedBy>Елена Филипова</cp:lastModifiedBy>
  <cp:revision>40</cp:revision>
  <dcterms:created xsi:type="dcterms:W3CDTF">2020-11-11T16:55:15Z</dcterms:created>
  <dcterms:modified xsi:type="dcterms:W3CDTF">2020-11-17T14:53:24Z</dcterms:modified>
</cp:coreProperties>
</file>