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85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3" r:id="rId26"/>
    <p:sldId id="28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606384-6BA4-49B2-B90D-3893D3ECA9AC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6C51601-EE57-4EBA-96AF-D5A00168C85C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b="1">
              <a:solidFill>
                <a:schemeClr val="tx1"/>
              </a:solidFill>
            </a:rPr>
            <a:t>Объекты охраны окружающей среды 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>
              <a:solidFill>
                <a:schemeClr val="tx1"/>
              </a:solidFill>
            </a:rPr>
            <a:t>от загрязнения, истощения, деградации, порчи, уничтожения и иного негативного воздействия хозяйственной или иной деятельности</a:t>
          </a:r>
        </a:p>
      </dgm:t>
    </dgm:pt>
    <dgm:pt modelId="{998D79C9-559B-482A-86D3-EC706E2D3C3D}" type="parTrans" cxnId="{4ED017A6-2E1B-48BA-9DF1-72D1D4628D47}">
      <dgm:prSet/>
      <dgm:spPr/>
      <dgm:t>
        <a:bodyPr/>
        <a:lstStyle/>
        <a:p>
          <a:endParaRPr lang="ru-RU"/>
        </a:p>
      </dgm:t>
    </dgm:pt>
    <dgm:pt modelId="{AA82D8BC-04CC-4BB4-A64F-BBD470FA709C}" type="sibTrans" cxnId="{4ED017A6-2E1B-48BA-9DF1-72D1D4628D47}">
      <dgm:prSet/>
      <dgm:spPr/>
      <dgm:t>
        <a:bodyPr/>
        <a:lstStyle/>
        <a:p>
          <a:endParaRPr lang="ru-RU"/>
        </a:p>
      </dgm:t>
    </dgm:pt>
    <dgm:pt modelId="{E0B25C5C-0403-4B88-A3ED-3CB26BE0E64E}">
      <dgm:prSet phldrT="[Текст]" custT="1"/>
      <dgm:spPr/>
      <dgm:t>
        <a:bodyPr anchor="t"/>
        <a:lstStyle/>
        <a:p>
          <a:r>
            <a:rPr lang="ru-RU" sz="1800">
              <a:solidFill>
                <a:schemeClr val="tx1"/>
              </a:solidFill>
            </a:rPr>
            <a:t>земли, </a:t>
          </a:r>
        </a:p>
        <a:p>
          <a:r>
            <a:rPr lang="ru-RU" sz="1800">
              <a:solidFill>
                <a:schemeClr val="tx1"/>
              </a:solidFill>
            </a:rPr>
            <a:t>недра, </a:t>
          </a:r>
        </a:p>
        <a:p>
          <a:r>
            <a:rPr lang="ru-RU" sz="1800">
              <a:solidFill>
                <a:schemeClr val="tx1"/>
              </a:solidFill>
            </a:rPr>
            <a:t>почвы</a:t>
          </a:r>
        </a:p>
      </dgm:t>
    </dgm:pt>
    <dgm:pt modelId="{C8F6000C-F5A8-4D2D-B5CC-E37C9B079D2A}" type="parTrans" cxnId="{77E51ED5-AD6C-4D63-BD48-7D3C1481F39C}">
      <dgm:prSet/>
      <dgm:spPr/>
      <dgm:t>
        <a:bodyPr/>
        <a:lstStyle/>
        <a:p>
          <a:endParaRPr lang="ru-RU"/>
        </a:p>
      </dgm:t>
    </dgm:pt>
    <dgm:pt modelId="{20F29D1E-EBB5-4107-8011-FA46AAE28750}" type="sibTrans" cxnId="{77E51ED5-AD6C-4D63-BD48-7D3C1481F39C}">
      <dgm:prSet/>
      <dgm:spPr/>
      <dgm:t>
        <a:bodyPr/>
        <a:lstStyle/>
        <a:p>
          <a:endParaRPr lang="ru-RU"/>
        </a:p>
      </dgm:t>
    </dgm:pt>
    <dgm:pt modelId="{D646A19E-4CE3-4ACC-A0DC-416F525A289F}">
      <dgm:prSet phldrT="[Текст]" custT="1"/>
      <dgm:spPr/>
      <dgm:t>
        <a:bodyPr anchor="t"/>
        <a:lstStyle/>
        <a:p>
          <a:r>
            <a:rPr lang="ru-RU" sz="1800">
              <a:solidFill>
                <a:schemeClr val="tx1"/>
              </a:solidFill>
            </a:rPr>
            <a:t>поверхностные и подземные воды</a:t>
          </a:r>
        </a:p>
      </dgm:t>
    </dgm:pt>
    <dgm:pt modelId="{495B6335-62A4-4172-B91D-E8F4DFA4FFDC}" type="parTrans" cxnId="{7F4B8D88-4255-422D-8D20-4D5955DAC35A}">
      <dgm:prSet/>
      <dgm:spPr/>
      <dgm:t>
        <a:bodyPr/>
        <a:lstStyle/>
        <a:p>
          <a:endParaRPr lang="ru-RU"/>
        </a:p>
      </dgm:t>
    </dgm:pt>
    <dgm:pt modelId="{BFD5A70F-EE50-46EA-98A5-C430E21951F7}" type="sibTrans" cxnId="{7F4B8D88-4255-422D-8D20-4D5955DAC35A}">
      <dgm:prSet/>
      <dgm:spPr/>
      <dgm:t>
        <a:bodyPr/>
        <a:lstStyle/>
        <a:p>
          <a:endParaRPr lang="ru-RU"/>
        </a:p>
      </dgm:t>
    </dgm:pt>
    <dgm:pt modelId="{BE0CFF3D-B2BD-4B2B-AB3D-4AC913F9D065}">
      <dgm:prSet phldrT="[Текст]" custT="1"/>
      <dgm:spPr/>
      <dgm:t>
        <a:bodyPr anchor="t"/>
        <a:lstStyle/>
        <a:p>
          <a:r>
            <a:rPr lang="ru-RU" sz="1800">
              <a:solidFill>
                <a:schemeClr val="tx1"/>
              </a:solidFill>
            </a:rPr>
            <a:t>леса и иная растительность, животные и </a:t>
          </a:r>
          <a:r>
            <a:rPr lang="ru-RU" sz="1800" smtClean="0">
              <a:solidFill>
                <a:schemeClr val="tx1"/>
              </a:solidFill>
            </a:rPr>
            <a:t>др. </a:t>
          </a:r>
          <a:r>
            <a:rPr lang="ru-RU" sz="1800">
              <a:solidFill>
                <a:schemeClr val="tx1"/>
              </a:solidFill>
            </a:rPr>
            <a:t>организмы и их генетический фонд</a:t>
          </a:r>
        </a:p>
      </dgm:t>
    </dgm:pt>
    <dgm:pt modelId="{9AC1C6BE-4C5F-4B36-8909-D70D2B55F58A}" type="parTrans" cxnId="{2D723C24-4E35-4CA4-9E0A-563DE485BD35}">
      <dgm:prSet/>
      <dgm:spPr/>
      <dgm:t>
        <a:bodyPr/>
        <a:lstStyle/>
        <a:p>
          <a:endParaRPr lang="ru-RU"/>
        </a:p>
      </dgm:t>
    </dgm:pt>
    <dgm:pt modelId="{B79BAC4D-B970-4BB5-A8A0-8C2AF4C2F316}" type="sibTrans" cxnId="{2D723C24-4E35-4CA4-9E0A-563DE485BD35}">
      <dgm:prSet/>
      <dgm:spPr/>
      <dgm:t>
        <a:bodyPr/>
        <a:lstStyle/>
        <a:p>
          <a:endParaRPr lang="ru-RU"/>
        </a:p>
      </dgm:t>
    </dgm:pt>
    <dgm:pt modelId="{DBCE8196-774A-4CEB-AE06-4C08231F47C9}">
      <dgm:prSet custT="1"/>
      <dgm:spPr/>
      <dgm:t>
        <a:bodyPr anchor="t"/>
        <a:lstStyle/>
        <a:p>
          <a:r>
            <a:rPr lang="ru-RU" sz="1800">
              <a:solidFill>
                <a:schemeClr val="tx1"/>
              </a:solidFill>
            </a:rPr>
            <a:t>атмосферный воздух, озоновый слой атмосферы и околоземное космическое пространство</a:t>
          </a:r>
        </a:p>
      </dgm:t>
    </dgm:pt>
    <dgm:pt modelId="{D04CEE29-7476-49C1-8776-3F1BE6F115BC}" type="parTrans" cxnId="{440C6699-E808-40D4-B7A9-4768B43794F1}">
      <dgm:prSet/>
      <dgm:spPr/>
      <dgm:t>
        <a:bodyPr/>
        <a:lstStyle/>
        <a:p>
          <a:endParaRPr lang="ru-RU"/>
        </a:p>
      </dgm:t>
    </dgm:pt>
    <dgm:pt modelId="{DA8C1649-37E2-4AE8-80DE-8FAD50E1CFBE}" type="sibTrans" cxnId="{440C6699-E808-40D4-B7A9-4768B43794F1}">
      <dgm:prSet/>
      <dgm:spPr/>
      <dgm:t>
        <a:bodyPr/>
        <a:lstStyle/>
        <a:p>
          <a:endParaRPr lang="ru-RU"/>
        </a:p>
      </dgm:t>
    </dgm:pt>
    <dgm:pt modelId="{39DA479F-EB13-49F3-8A2B-279294544720}" type="pres">
      <dgm:prSet presAssocID="{4E606384-6BA4-49B2-B90D-3893D3ECA9A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1BA048-6C93-4C1E-981B-A06D653ED4B3}" type="pres">
      <dgm:prSet presAssocID="{56C51601-EE57-4EBA-96AF-D5A00168C85C}" presName="roof" presStyleLbl="dkBgShp" presStyleIdx="0" presStyleCnt="2" custScaleY="74603" custLinFactNeighborX="-505" custLinFactNeighborY="-6349"/>
      <dgm:spPr/>
      <dgm:t>
        <a:bodyPr/>
        <a:lstStyle/>
        <a:p>
          <a:endParaRPr lang="ru-RU"/>
        </a:p>
      </dgm:t>
    </dgm:pt>
    <dgm:pt modelId="{CF00A341-2F64-4132-8FE9-5247867F8489}" type="pres">
      <dgm:prSet presAssocID="{56C51601-EE57-4EBA-96AF-D5A00168C85C}" presName="pillars" presStyleCnt="0"/>
      <dgm:spPr/>
    </dgm:pt>
    <dgm:pt modelId="{8FAC3576-46BA-4DE2-92DF-BAF98CE59451}" type="pres">
      <dgm:prSet presAssocID="{56C51601-EE57-4EBA-96AF-D5A00168C85C}" presName="pillar1" presStyleLbl="node1" presStyleIdx="0" presStyleCnt="4" custScaleY="108486" custLinFactNeighborY="-7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8406DD-A702-4132-810D-79DB35B7F2F3}" type="pres">
      <dgm:prSet presAssocID="{D646A19E-4CE3-4ACC-A0DC-416F525A289F}" presName="pillarX" presStyleLbl="node1" presStyleIdx="1" presStyleCnt="4" custScaleY="109070" custLinFactNeighborY="4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0F7BE5-EE50-4468-8F7F-2BECBB767410}" type="pres">
      <dgm:prSet presAssocID="{BE0CFF3D-B2BD-4B2B-AB3D-4AC913F9D065}" presName="pillarX" presStyleLbl="node1" presStyleIdx="2" presStyleCnt="4" custScaleY="108486" custLinFactNeighborX="0" custLinFactNeighborY="19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816319-E5FA-48AF-9433-3400CE235982}" type="pres">
      <dgm:prSet presAssocID="{DBCE8196-774A-4CEB-AE06-4C08231F47C9}" presName="pillarX" presStyleLbl="node1" presStyleIdx="3" presStyleCnt="4" custScaleY="105246" custLinFactNeighborX="3333" custLinFactNeighborY="11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C1BF34-D864-437D-B27E-F3DE6897C9B2}" type="pres">
      <dgm:prSet presAssocID="{56C51601-EE57-4EBA-96AF-D5A00168C85C}" presName="base" presStyleLbl="dkBgShp" presStyleIdx="1" presStyleCnt="2" custFlipVert="1" custScaleY="10235"/>
      <dgm:spPr/>
    </dgm:pt>
  </dgm:ptLst>
  <dgm:cxnLst>
    <dgm:cxn modelId="{10A61E5A-5792-40EA-A474-5A7F66E58775}" type="presOf" srcId="{E0B25C5C-0403-4B88-A3ED-3CB26BE0E64E}" destId="{8FAC3576-46BA-4DE2-92DF-BAF98CE59451}" srcOrd="0" destOrd="0" presId="urn:microsoft.com/office/officeart/2005/8/layout/hList3"/>
    <dgm:cxn modelId="{2D723C24-4E35-4CA4-9E0A-563DE485BD35}" srcId="{56C51601-EE57-4EBA-96AF-D5A00168C85C}" destId="{BE0CFF3D-B2BD-4B2B-AB3D-4AC913F9D065}" srcOrd="2" destOrd="0" parTransId="{9AC1C6BE-4C5F-4B36-8909-D70D2B55F58A}" sibTransId="{B79BAC4D-B970-4BB5-A8A0-8C2AF4C2F316}"/>
    <dgm:cxn modelId="{440C6699-E808-40D4-B7A9-4768B43794F1}" srcId="{56C51601-EE57-4EBA-96AF-D5A00168C85C}" destId="{DBCE8196-774A-4CEB-AE06-4C08231F47C9}" srcOrd="3" destOrd="0" parTransId="{D04CEE29-7476-49C1-8776-3F1BE6F115BC}" sibTransId="{DA8C1649-37E2-4AE8-80DE-8FAD50E1CFBE}"/>
    <dgm:cxn modelId="{E0A1E013-DDE9-4112-BAEE-8569D297BD23}" type="presOf" srcId="{BE0CFF3D-B2BD-4B2B-AB3D-4AC913F9D065}" destId="{7D0F7BE5-EE50-4468-8F7F-2BECBB767410}" srcOrd="0" destOrd="0" presId="urn:microsoft.com/office/officeart/2005/8/layout/hList3"/>
    <dgm:cxn modelId="{868E4D4B-9651-43B0-A133-1058A91DDC84}" type="presOf" srcId="{DBCE8196-774A-4CEB-AE06-4C08231F47C9}" destId="{1D816319-E5FA-48AF-9433-3400CE235982}" srcOrd="0" destOrd="0" presId="urn:microsoft.com/office/officeart/2005/8/layout/hList3"/>
    <dgm:cxn modelId="{4ED017A6-2E1B-48BA-9DF1-72D1D4628D47}" srcId="{4E606384-6BA4-49B2-B90D-3893D3ECA9AC}" destId="{56C51601-EE57-4EBA-96AF-D5A00168C85C}" srcOrd="0" destOrd="0" parTransId="{998D79C9-559B-482A-86D3-EC706E2D3C3D}" sibTransId="{AA82D8BC-04CC-4BB4-A64F-BBD470FA709C}"/>
    <dgm:cxn modelId="{5077C64A-1863-4A58-A059-DAF49326E893}" type="presOf" srcId="{56C51601-EE57-4EBA-96AF-D5A00168C85C}" destId="{EE1BA048-6C93-4C1E-981B-A06D653ED4B3}" srcOrd="0" destOrd="0" presId="urn:microsoft.com/office/officeart/2005/8/layout/hList3"/>
    <dgm:cxn modelId="{77E51ED5-AD6C-4D63-BD48-7D3C1481F39C}" srcId="{56C51601-EE57-4EBA-96AF-D5A00168C85C}" destId="{E0B25C5C-0403-4B88-A3ED-3CB26BE0E64E}" srcOrd="0" destOrd="0" parTransId="{C8F6000C-F5A8-4D2D-B5CC-E37C9B079D2A}" sibTransId="{20F29D1E-EBB5-4107-8011-FA46AAE28750}"/>
    <dgm:cxn modelId="{7F4B8D88-4255-422D-8D20-4D5955DAC35A}" srcId="{56C51601-EE57-4EBA-96AF-D5A00168C85C}" destId="{D646A19E-4CE3-4ACC-A0DC-416F525A289F}" srcOrd="1" destOrd="0" parTransId="{495B6335-62A4-4172-B91D-E8F4DFA4FFDC}" sibTransId="{BFD5A70F-EE50-46EA-98A5-C430E21951F7}"/>
    <dgm:cxn modelId="{C0638F86-FFCF-485C-B183-4AE4A8EC7A6B}" type="presOf" srcId="{4E606384-6BA4-49B2-B90D-3893D3ECA9AC}" destId="{39DA479F-EB13-49F3-8A2B-279294544720}" srcOrd="0" destOrd="0" presId="urn:microsoft.com/office/officeart/2005/8/layout/hList3"/>
    <dgm:cxn modelId="{2F617939-B757-4F37-B227-B5FF9FF71A2D}" type="presOf" srcId="{D646A19E-4CE3-4ACC-A0DC-416F525A289F}" destId="{808406DD-A702-4132-810D-79DB35B7F2F3}" srcOrd="0" destOrd="0" presId="urn:microsoft.com/office/officeart/2005/8/layout/hList3"/>
    <dgm:cxn modelId="{A8D2278F-AB5A-4CBE-A351-CE46D546C982}" type="presParOf" srcId="{39DA479F-EB13-49F3-8A2B-279294544720}" destId="{EE1BA048-6C93-4C1E-981B-A06D653ED4B3}" srcOrd="0" destOrd="0" presId="urn:microsoft.com/office/officeart/2005/8/layout/hList3"/>
    <dgm:cxn modelId="{B99F4B52-5A94-4658-AE9E-39D0D80C0C16}" type="presParOf" srcId="{39DA479F-EB13-49F3-8A2B-279294544720}" destId="{CF00A341-2F64-4132-8FE9-5247867F8489}" srcOrd="1" destOrd="0" presId="urn:microsoft.com/office/officeart/2005/8/layout/hList3"/>
    <dgm:cxn modelId="{5A0753B5-9FA3-4F91-B54D-AEB11B39B137}" type="presParOf" srcId="{CF00A341-2F64-4132-8FE9-5247867F8489}" destId="{8FAC3576-46BA-4DE2-92DF-BAF98CE59451}" srcOrd="0" destOrd="0" presId="urn:microsoft.com/office/officeart/2005/8/layout/hList3"/>
    <dgm:cxn modelId="{C46FF77C-AF59-4C89-8B62-8A67055CDF0A}" type="presParOf" srcId="{CF00A341-2F64-4132-8FE9-5247867F8489}" destId="{808406DD-A702-4132-810D-79DB35B7F2F3}" srcOrd="1" destOrd="0" presId="urn:microsoft.com/office/officeart/2005/8/layout/hList3"/>
    <dgm:cxn modelId="{FF849AC4-35AE-4E5A-9755-B811F3B7EFEB}" type="presParOf" srcId="{CF00A341-2F64-4132-8FE9-5247867F8489}" destId="{7D0F7BE5-EE50-4468-8F7F-2BECBB767410}" srcOrd="2" destOrd="0" presId="urn:microsoft.com/office/officeart/2005/8/layout/hList3"/>
    <dgm:cxn modelId="{DD731DD2-DB77-4C8E-A6C4-5D4DB168643F}" type="presParOf" srcId="{CF00A341-2F64-4132-8FE9-5247867F8489}" destId="{1D816319-E5FA-48AF-9433-3400CE235982}" srcOrd="3" destOrd="0" presId="urn:microsoft.com/office/officeart/2005/8/layout/hList3"/>
    <dgm:cxn modelId="{D0387051-CAE6-4BAD-AF66-8EFA69C910A2}" type="presParOf" srcId="{39DA479F-EB13-49F3-8A2B-279294544720}" destId="{89C1BF34-D864-437D-B27E-F3DE6897C9B2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39484E-F9EE-45C2-814B-F6D71C119E70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8C14DD-2A8E-41B5-A0EB-DBD7626819A9}">
      <dgm:prSet phldrT="[Текст]" custT="1"/>
      <dgm:spPr/>
      <dgm:t>
        <a:bodyPr/>
        <a:lstStyle/>
        <a:p>
          <a:r>
            <a:rPr lang="ru-RU" sz="1600" b="1" smtClean="0">
              <a:solidFill>
                <a:schemeClr val="tx1"/>
              </a:solidFill>
            </a:rPr>
            <a:t>Лицензирование</a:t>
          </a:r>
          <a:endParaRPr lang="ru-RU" sz="1600">
            <a:solidFill>
              <a:schemeClr val="tx1"/>
            </a:solidFill>
          </a:endParaRPr>
        </a:p>
      </dgm:t>
    </dgm:pt>
    <dgm:pt modelId="{1470AF8A-D12D-4AF2-AC6A-40F79D11F6C0}" type="parTrans" cxnId="{4539D03C-9B0D-4214-A8D2-46059315E075}">
      <dgm:prSet/>
      <dgm:spPr/>
      <dgm:t>
        <a:bodyPr/>
        <a:lstStyle/>
        <a:p>
          <a:endParaRPr lang="ru-RU"/>
        </a:p>
      </dgm:t>
    </dgm:pt>
    <dgm:pt modelId="{1D14F68A-2905-4A0F-ADB1-FD60E7165E61}" type="sibTrans" cxnId="{4539D03C-9B0D-4214-A8D2-46059315E075}">
      <dgm:prSet/>
      <dgm:spPr/>
      <dgm:t>
        <a:bodyPr/>
        <a:lstStyle/>
        <a:p>
          <a:endParaRPr lang="ru-RU"/>
        </a:p>
      </dgm:t>
    </dgm:pt>
    <dgm:pt modelId="{F217295C-FE2C-4A19-A90D-5761AE821E98}">
      <dgm:prSet phldrT="[Текст]"/>
      <dgm:spPr/>
      <dgm:t>
        <a:bodyPr/>
        <a:lstStyle/>
        <a:p>
          <a:r>
            <a:rPr lang="ru-RU" smtClean="0"/>
            <a:t>Подлежат отдельные виды деятельности в области охраны окружающей среды.</a:t>
          </a:r>
          <a:endParaRPr lang="ru-RU"/>
        </a:p>
      </dgm:t>
    </dgm:pt>
    <dgm:pt modelId="{0599CC68-CC5E-4B04-A670-5EC49F0D17A9}" type="parTrans" cxnId="{CA1FDC0A-80FF-48E7-BCBA-2E08755A6BC4}">
      <dgm:prSet/>
      <dgm:spPr/>
      <dgm:t>
        <a:bodyPr/>
        <a:lstStyle/>
        <a:p>
          <a:endParaRPr lang="ru-RU"/>
        </a:p>
      </dgm:t>
    </dgm:pt>
    <dgm:pt modelId="{E8EA3E4A-4E07-48EF-9D6A-6038628DF04A}" type="sibTrans" cxnId="{CA1FDC0A-80FF-48E7-BCBA-2E08755A6BC4}">
      <dgm:prSet/>
      <dgm:spPr/>
      <dgm:t>
        <a:bodyPr/>
        <a:lstStyle/>
        <a:p>
          <a:endParaRPr lang="ru-RU"/>
        </a:p>
      </dgm:t>
    </dgm:pt>
    <dgm:pt modelId="{B7B3966F-D6C9-498F-A966-A7AD0B605D88}">
      <dgm:prSet phldrT="[Текст]" custT="1"/>
      <dgm:spPr/>
      <dgm:t>
        <a:bodyPr/>
        <a:lstStyle/>
        <a:p>
          <a:r>
            <a:rPr lang="ru-RU" sz="1600" b="1" smtClean="0">
              <a:solidFill>
                <a:schemeClr val="tx1"/>
              </a:solidFill>
            </a:rPr>
            <a:t>Экологическая сертификация</a:t>
          </a:r>
          <a:r>
            <a:rPr lang="ru-RU" sz="2200" b="1" smtClean="0"/>
            <a:t> </a:t>
          </a:r>
          <a:endParaRPr lang="ru-RU" sz="2200"/>
        </a:p>
      </dgm:t>
    </dgm:pt>
    <dgm:pt modelId="{B796F640-33CE-49ED-9745-5D6F63CA33F2}" type="parTrans" cxnId="{44CB6B5E-C90D-47AB-9438-B263FF42E3A2}">
      <dgm:prSet/>
      <dgm:spPr/>
      <dgm:t>
        <a:bodyPr/>
        <a:lstStyle/>
        <a:p>
          <a:endParaRPr lang="ru-RU"/>
        </a:p>
      </dgm:t>
    </dgm:pt>
    <dgm:pt modelId="{451877A7-AA9C-4259-BBDB-C454B5E25265}" type="sibTrans" cxnId="{44CB6B5E-C90D-47AB-9438-B263FF42E3A2}">
      <dgm:prSet/>
      <dgm:spPr/>
      <dgm:t>
        <a:bodyPr/>
        <a:lstStyle/>
        <a:p>
          <a:endParaRPr lang="ru-RU"/>
        </a:p>
      </dgm:t>
    </dgm:pt>
    <dgm:pt modelId="{CEE51240-F701-4BAC-B013-C862F75417D6}">
      <dgm:prSet phldrT="[Текст]"/>
      <dgm:spPr/>
      <dgm:t>
        <a:bodyPr/>
        <a:lstStyle/>
        <a:p>
          <a:r>
            <a:rPr lang="ru-RU" smtClean="0"/>
            <a:t>Проводится с целью обеспечения экологически безопасного осуществления хозяйственной и иной деятельности на территории РФ. </a:t>
          </a:r>
          <a:endParaRPr lang="ru-RU"/>
        </a:p>
      </dgm:t>
    </dgm:pt>
    <dgm:pt modelId="{1FBE26BD-A564-4037-A36C-F7517AB05EFA}" type="parTrans" cxnId="{BE11A94D-20B0-4127-8B56-138FD6C44137}">
      <dgm:prSet/>
      <dgm:spPr/>
      <dgm:t>
        <a:bodyPr/>
        <a:lstStyle/>
        <a:p>
          <a:endParaRPr lang="ru-RU"/>
        </a:p>
      </dgm:t>
    </dgm:pt>
    <dgm:pt modelId="{EE3CB874-CE9A-4F29-9EDA-5A03111FBA6F}" type="sibTrans" cxnId="{BE11A94D-20B0-4127-8B56-138FD6C44137}">
      <dgm:prSet/>
      <dgm:spPr/>
      <dgm:t>
        <a:bodyPr/>
        <a:lstStyle/>
        <a:p>
          <a:endParaRPr lang="ru-RU"/>
        </a:p>
      </dgm:t>
    </dgm:pt>
    <dgm:pt modelId="{BAB34F26-17AB-4AE6-8105-5CDFC3805BB0}">
      <dgm:prSet phldrT="[Текст]" custT="1"/>
      <dgm:spPr/>
      <dgm:t>
        <a:bodyPr/>
        <a:lstStyle/>
        <a:p>
          <a:r>
            <a:rPr lang="ru-RU" sz="1600" b="1" smtClean="0">
              <a:solidFill>
                <a:schemeClr val="tx1"/>
              </a:solidFill>
            </a:rPr>
            <a:t>Экологическая экспертиза</a:t>
          </a:r>
          <a:endParaRPr lang="ru-RU" sz="1600">
            <a:solidFill>
              <a:schemeClr val="tx1"/>
            </a:solidFill>
          </a:endParaRPr>
        </a:p>
      </dgm:t>
    </dgm:pt>
    <dgm:pt modelId="{EA685BA3-F085-4C8F-9680-2113EEBDEDEE}" type="parTrans" cxnId="{3B75AA7F-FAD4-46D0-843B-64A71B3937B1}">
      <dgm:prSet/>
      <dgm:spPr/>
      <dgm:t>
        <a:bodyPr/>
        <a:lstStyle/>
        <a:p>
          <a:endParaRPr lang="ru-RU"/>
        </a:p>
      </dgm:t>
    </dgm:pt>
    <dgm:pt modelId="{CF923FC7-6FBA-4313-B002-C501896DA6DC}" type="sibTrans" cxnId="{3B75AA7F-FAD4-46D0-843B-64A71B3937B1}">
      <dgm:prSet/>
      <dgm:spPr/>
      <dgm:t>
        <a:bodyPr/>
        <a:lstStyle/>
        <a:p>
          <a:endParaRPr lang="ru-RU"/>
        </a:p>
      </dgm:t>
    </dgm:pt>
    <dgm:pt modelId="{A997D825-90BC-4540-94B9-A4D21F65C783}">
      <dgm:prSet phldrT="[Текст]"/>
      <dgm:spPr/>
      <dgm:t>
        <a:bodyPr/>
        <a:lstStyle/>
        <a:p>
          <a:r>
            <a:rPr lang="ru-RU" b="1" smtClean="0"/>
            <a:t> </a:t>
          </a:r>
          <a:r>
            <a:rPr lang="ru-RU" b="0" smtClean="0"/>
            <a:t>П</a:t>
          </a:r>
          <a:r>
            <a:rPr lang="ru-RU" smtClean="0"/>
            <a:t>роводится в целях установления соответствия планируемой хозяйственной и иной деятельности требованиям в области охраны окружающей среды.</a:t>
          </a:r>
          <a:endParaRPr lang="ru-RU"/>
        </a:p>
      </dgm:t>
    </dgm:pt>
    <dgm:pt modelId="{A27D392B-B1E7-4701-9406-AFD95BBDAEF9}" type="parTrans" cxnId="{6F2DF61D-6B87-42D6-A721-669D075C2B89}">
      <dgm:prSet/>
      <dgm:spPr/>
      <dgm:t>
        <a:bodyPr/>
        <a:lstStyle/>
        <a:p>
          <a:endParaRPr lang="ru-RU"/>
        </a:p>
      </dgm:t>
    </dgm:pt>
    <dgm:pt modelId="{21DC19A0-3854-49C6-8432-493490124B11}" type="sibTrans" cxnId="{6F2DF61D-6B87-42D6-A721-669D075C2B89}">
      <dgm:prSet/>
      <dgm:spPr/>
      <dgm:t>
        <a:bodyPr/>
        <a:lstStyle/>
        <a:p>
          <a:endParaRPr lang="ru-RU"/>
        </a:p>
      </dgm:t>
    </dgm:pt>
    <dgm:pt modelId="{46AA620B-FB95-4A4A-951C-A8583F090163}">
      <dgm:prSet phldrT="[Текст]"/>
      <dgm:spPr/>
      <dgm:t>
        <a:bodyPr/>
        <a:lstStyle/>
        <a:p>
          <a:r>
            <a:rPr lang="ru-RU" smtClean="0"/>
            <a:t>Она может быть обязательной или добровольной.</a:t>
          </a:r>
          <a:endParaRPr lang="ru-RU"/>
        </a:p>
      </dgm:t>
    </dgm:pt>
    <dgm:pt modelId="{49A84D9B-64B8-4BB5-9EF6-5C5598C9350C}" type="parTrans" cxnId="{9AFC3D54-AB44-494B-A89B-D861FF73D743}">
      <dgm:prSet/>
      <dgm:spPr/>
      <dgm:t>
        <a:bodyPr/>
        <a:lstStyle/>
        <a:p>
          <a:endParaRPr lang="ru-RU"/>
        </a:p>
      </dgm:t>
    </dgm:pt>
    <dgm:pt modelId="{AE7C30D5-31C9-4573-9AE5-00EFEBCB8AAE}" type="sibTrans" cxnId="{9AFC3D54-AB44-494B-A89B-D861FF73D743}">
      <dgm:prSet/>
      <dgm:spPr/>
      <dgm:t>
        <a:bodyPr/>
        <a:lstStyle/>
        <a:p>
          <a:endParaRPr lang="ru-RU"/>
        </a:p>
      </dgm:t>
    </dgm:pt>
    <dgm:pt modelId="{75CBB432-F19F-43DA-862E-EFF52C559EEA}" type="pres">
      <dgm:prSet presAssocID="{FF39484E-F9EE-45C2-814B-F6D71C119E7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0B054AF-64D0-4C4B-BC6A-1A2557C4BAB2}" type="pres">
      <dgm:prSet presAssocID="{458C14DD-2A8E-41B5-A0EB-DBD7626819A9}" presName="linNode" presStyleCnt="0"/>
      <dgm:spPr/>
    </dgm:pt>
    <dgm:pt modelId="{558397F8-982D-411D-8158-C6E655C4EAE7}" type="pres">
      <dgm:prSet presAssocID="{458C14DD-2A8E-41B5-A0EB-DBD7626819A9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3D4989-9E1F-4FB5-AD65-6042699361DE}" type="pres">
      <dgm:prSet presAssocID="{458C14DD-2A8E-41B5-A0EB-DBD7626819A9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2E57A-EBBD-4887-A905-406FC3ECEC03}" type="pres">
      <dgm:prSet presAssocID="{1D14F68A-2905-4A0F-ADB1-FD60E7165E61}" presName="sp" presStyleCnt="0"/>
      <dgm:spPr/>
    </dgm:pt>
    <dgm:pt modelId="{4AF773E0-C72F-4059-8211-36175E2F33F4}" type="pres">
      <dgm:prSet presAssocID="{B7B3966F-D6C9-498F-A966-A7AD0B605D88}" presName="linNode" presStyleCnt="0"/>
      <dgm:spPr/>
    </dgm:pt>
    <dgm:pt modelId="{3BCF1B7F-4DE9-47F4-A9A8-4FB768528339}" type="pres">
      <dgm:prSet presAssocID="{B7B3966F-D6C9-498F-A966-A7AD0B605D88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836F18-7AF0-4FF3-931E-36BA346FD151}" type="pres">
      <dgm:prSet presAssocID="{B7B3966F-D6C9-498F-A966-A7AD0B605D88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24DEE0-AC22-4675-83D7-7D1BD5CAEF39}" type="pres">
      <dgm:prSet presAssocID="{451877A7-AA9C-4259-BBDB-C454B5E25265}" presName="sp" presStyleCnt="0"/>
      <dgm:spPr/>
    </dgm:pt>
    <dgm:pt modelId="{E61E125B-6566-4F33-90BF-3C3108B3AFA5}" type="pres">
      <dgm:prSet presAssocID="{BAB34F26-17AB-4AE6-8105-5CDFC3805BB0}" presName="linNode" presStyleCnt="0"/>
      <dgm:spPr/>
    </dgm:pt>
    <dgm:pt modelId="{93FA4764-B81C-45E0-802E-8D1C6854BAE4}" type="pres">
      <dgm:prSet presAssocID="{BAB34F26-17AB-4AE6-8105-5CDFC3805BB0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AD36F5-228A-485E-8B2E-1EEFC904ED30}" type="pres">
      <dgm:prSet presAssocID="{BAB34F26-17AB-4AE6-8105-5CDFC3805BB0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9DEE94-C192-468C-A5B6-CFE92EB5BC78}" type="presOf" srcId="{458C14DD-2A8E-41B5-A0EB-DBD7626819A9}" destId="{558397F8-982D-411D-8158-C6E655C4EAE7}" srcOrd="0" destOrd="0" presId="urn:microsoft.com/office/officeart/2005/8/layout/vList5"/>
    <dgm:cxn modelId="{D9194B38-E794-4B56-829F-02F857D2BC3D}" type="presOf" srcId="{FF39484E-F9EE-45C2-814B-F6D71C119E70}" destId="{75CBB432-F19F-43DA-862E-EFF52C559EEA}" srcOrd="0" destOrd="0" presId="urn:microsoft.com/office/officeart/2005/8/layout/vList5"/>
    <dgm:cxn modelId="{BE11A94D-20B0-4127-8B56-138FD6C44137}" srcId="{B7B3966F-D6C9-498F-A966-A7AD0B605D88}" destId="{CEE51240-F701-4BAC-B013-C862F75417D6}" srcOrd="0" destOrd="0" parTransId="{1FBE26BD-A564-4037-A36C-F7517AB05EFA}" sibTransId="{EE3CB874-CE9A-4F29-9EDA-5A03111FBA6F}"/>
    <dgm:cxn modelId="{4B93A0B8-1A5F-44DC-9DA5-C86C67B0E623}" type="presOf" srcId="{F217295C-FE2C-4A19-A90D-5761AE821E98}" destId="{523D4989-9E1F-4FB5-AD65-6042699361DE}" srcOrd="0" destOrd="0" presId="urn:microsoft.com/office/officeart/2005/8/layout/vList5"/>
    <dgm:cxn modelId="{2A0C8D0D-7135-41EF-B3DE-D34D87E45E10}" type="presOf" srcId="{BAB34F26-17AB-4AE6-8105-5CDFC3805BB0}" destId="{93FA4764-B81C-45E0-802E-8D1C6854BAE4}" srcOrd="0" destOrd="0" presId="urn:microsoft.com/office/officeart/2005/8/layout/vList5"/>
    <dgm:cxn modelId="{CA1FDC0A-80FF-48E7-BCBA-2E08755A6BC4}" srcId="{458C14DD-2A8E-41B5-A0EB-DBD7626819A9}" destId="{F217295C-FE2C-4A19-A90D-5761AE821E98}" srcOrd="0" destOrd="0" parTransId="{0599CC68-CC5E-4B04-A670-5EC49F0D17A9}" sibTransId="{E8EA3E4A-4E07-48EF-9D6A-6038628DF04A}"/>
    <dgm:cxn modelId="{50411BCA-703A-4040-A24B-518A70EF2567}" type="presOf" srcId="{CEE51240-F701-4BAC-B013-C862F75417D6}" destId="{CC836F18-7AF0-4FF3-931E-36BA346FD151}" srcOrd="0" destOrd="0" presId="urn:microsoft.com/office/officeart/2005/8/layout/vList5"/>
    <dgm:cxn modelId="{3B75AA7F-FAD4-46D0-843B-64A71B3937B1}" srcId="{FF39484E-F9EE-45C2-814B-F6D71C119E70}" destId="{BAB34F26-17AB-4AE6-8105-5CDFC3805BB0}" srcOrd="2" destOrd="0" parTransId="{EA685BA3-F085-4C8F-9680-2113EEBDEDEE}" sibTransId="{CF923FC7-6FBA-4313-B002-C501896DA6DC}"/>
    <dgm:cxn modelId="{2B502A42-12AA-4CEC-83C8-635F685E6FFB}" type="presOf" srcId="{46AA620B-FB95-4A4A-951C-A8583F090163}" destId="{CC836F18-7AF0-4FF3-931E-36BA346FD151}" srcOrd="0" destOrd="1" presId="urn:microsoft.com/office/officeart/2005/8/layout/vList5"/>
    <dgm:cxn modelId="{44CB6B5E-C90D-47AB-9438-B263FF42E3A2}" srcId="{FF39484E-F9EE-45C2-814B-F6D71C119E70}" destId="{B7B3966F-D6C9-498F-A966-A7AD0B605D88}" srcOrd="1" destOrd="0" parTransId="{B796F640-33CE-49ED-9745-5D6F63CA33F2}" sibTransId="{451877A7-AA9C-4259-BBDB-C454B5E25265}"/>
    <dgm:cxn modelId="{9AFC3D54-AB44-494B-A89B-D861FF73D743}" srcId="{B7B3966F-D6C9-498F-A966-A7AD0B605D88}" destId="{46AA620B-FB95-4A4A-951C-A8583F090163}" srcOrd="1" destOrd="0" parTransId="{49A84D9B-64B8-4BB5-9EF6-5C5598C9350C}" sibTransId="{AE7C30D5-31C9-4573-9AE5-00EFEBCB8AAE}"/>
    <dgm:cxn modelId="{0BDACAB4-0D9E-4AB4-97D7-76A37CBE7563}" type="presOf" srcId="{B7B3966F-D6C9-498F-A966-A7AD0B605D88}" destId="{3BCF1B7F-4DE9-47F4-A9A8-4FB768528339}" srcOrd="0" destOrd="0" presId="urn:microsoft.com/office/officeart/2005/8/layout/vList5"/>
    <dgm:cxn modelId="{41BA7C5B-3940-4CC6-BB65-980845CCE213}" type="presOf" srcId="{A997D825-90BC-4540-94B9-A4D21F65C783}" destId="{A4AD36F5-228A-485E-8B2E-1EEFC904ED30}" srcOrd="0" destOrd="0" presId="urn:microsoft.com/office/officeart/2005/8/layout/vList5"/>
    <dgm:cxn modelId="{6F2DF61D-6B87-42D6-A721-669D075C2B89}" srcId="{BAB34F26-17AB-4AE6-8105-5CDFC3805BB0}" destId="{A997D825-90BC-4540-94B9-A4D21F65C783}" srcOrd="0" destOrd="0" parTransId="{A27D392B-B1E7-4701-9406-AFD95BBDAEF9}" sibTransId="{21DC19A0-3854-49C6-8432-493490124B11}"/>
    <dgm:cxn modelId="{4539D03C-9B0D-4214-A8D2-46059315E075}" srcId="{FF39484E-F9EE-45C2-814B-F6D71C119E70}" destId="{458C14DD-2A8E-41B5-A0EB-DBD7626819A9}" srcOrd="0" destOrd="0" parTransId="{1470AF8A-D12D-4AF2-AC6A-40F79D11F6C0}" sibTransId="{1D14F68A-2905-4A0F-ADB1-FD60E7165E61}"/>
    <dgm:cxn modelId="{2FEF448A-E8D1-49F8-807B-6B6C1BAEF994}" type="presParOf" srcId="{75CBB432-F19F-43DA-862E-EFF52C559EEA}" destId="{30B054AF-64D0-4C4B-BC6A-1A2557C4BAB2}" srcOrd="0" destOrd="0" presId="urn:microsoft.com/office/officeart/2005/8/layout/vList5"/>
    <dgm:cxn modelId="{4E2409BF-BEC4-49E5-8EFF-89B3FD4363B5}" type="presParOf" srcId="{30B054AF-64D0-4C4B-BC6A-1A2557C4BAB2}" destId="{558397F8-982D-411D-8158-C6E655C4EAE7}" srcOrd="0" destOrd="0" presId="urn:microsoft.com/office/officeart/2005/8/layout/vList5"/>
    <dgm:cxn modelId="{1197A26F-DA16-46D6-B032-9A4B5864B3E1}" type="presParOf" srcId="{30B054AF-64D0-4C4B-BC6A-1A2557C4BAB2}" destId="{523D4989-9E1F-4FB5-AD65-6042699361DE}" srcOrd="1" destOrd="0" presId="urn:microsoft.com/office/officeart/2005/8/layout/vList5"/>
    <dgm:cxn modelId="{D058858F-F47F-44FD-942B-F652538605A8}" type="presParOf" srcId="{75CBB432-F19F-43DA-862E-EFF52C559EEA}" destId="{FC72E57A-EBBD-4887-A905-406FC3ECEC03}" srcOrd="1" destOrd="0" presId="urn:microsoft.com/office/officeart/2005/8/layout/vList5"/>
    <dgm:cxn modelId="{2C80D599-7206-4020-9F05-D4EF658DBC3F}" type="presParOf" srcId="{75CBB432-F19F-43DA-862E-EFF52C559EEA}" destId="{4AF773E0-C72F-4059-8211-36175E2F33F4}" srcOrd="2" destOrd="0" presId="urn:microsoft.com/office/officeart/2005/8/layout/vList5"/>
    <dgm:cxn modelId="{3CDA1F9C-A840-4652-A769-2524EFFF7939}" type="presParOf" srcId="{4AF773E0-C72F-4059-8211-36175E2F33F4}" destId="{3BCF1B7F-4DE9-47F4-A9A8-4FB768528339}" srcOrd="0" destOrd="0" presId="urn:microsoft.com/office/officeart/2005/8/layout/vList5"/>
    <dgm:cxn modelId="{57F2E23C-CE8D-419B-B4B1-AD4F47E21986}" type="presParOf" srcId="{4AF773E0-C72F-4059-8211-36175E2F33F4}" destId="{CC836F18-7AF0-4FF3-931E-36BA346FD151}" srcOrd="1" destOrd="0" presId="urn:microsoft.com/office/officeart/2005/8/layout/vList5"/>
    <dgm:cxn modelId="{B2A24414-D129-4A79-99C2-4B582B204C6A}" type="presParOf" srcId="{75CBB432-F19F-43DA-862E-EFF52C559EEA}" destId="{4724DEE0-AC22-4675-83D7-7D1BD5CAEF39}" srcOrd="3" destOrd="0" presId="urn:microsoft.com/office/officeart/2005/8/layout/vList5"/>
    <dgm:cxn modelId="{6A2B026D-B932-4DBE-B74A-5AB1947F15DC}" type="presParOf" srcId="{75CBB432-F19F-43DA-862E-EFF52C559EEA}" destId="{E61E125B-6566-4F33-90BF-3C3108B3AFA5}" srcOrd="4" destOrd="0" presId="urn:microsoft.com/office/officeart/2005/8/layout/vList5"/>
    <dgm:cxn modelId="{E483F332-FB1B-47CF-AF5C-858B855C89B2}" type="presParOf" srcId="{E61E125B-6566-4F33-90BF-3C3108B3AFA5}" destId="{93FA4764-B81C-45E0-802E-8D1C6854BAE4}" srcOrd="0" destOrd="0" presId="urn:microsoft.com/office/officeart/2005/8/layout/vList5"/>
    <dgm:cxn modelId="{368179B2-8D92-4811-BEE3-70DC60856573}" type="presParOf" srcId="{E61E125B-6566-4F33-90BF-3C3108B3AFA5}" destId="{A4AD36F5-228A-485E-8B2E-1EEFC904ED3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4238BB-58D5-4924-9AFC-6C7D38A79B2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23776D7-2DA5-4E97-8566-34B3ADB2C19D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b="1" smtClean="0">
              <a:solidFill>
                <a:schemeClr val="tx1"/>
              </a:solidFill>
            </a:rPr>
            <a:t>Государственный мониторинг 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400" b="1" smtClean="0">
              <a:solidFill>
                <a:schemeClr val="tx1"/>
              </a:solidFill>
            </a:rPr>
            <a:t>окружающей среды (государственный экологический мониторинг) </a:t>
          </a:r>
          <a:endParaRPr lang="ru-RU" sz="1400" b="1">
            <a:solidFill>
              <a:schemeClr val="tx1"/>
            </a:solidFill>
          </a:endParaRPr>
        </a:p>
      </dgm:t>
    </dgm:pt>
    <dgm:pt modelId="{F9DD0EDF-2651-407F-A203-D58ED27D1DB6}" type="parTrans" cxnId="{C2B1830E-85B0-4BC3-ABC2-0EAED76545B7}">
      <dgm:prSet/>
      <dgm:spPr/>
      <dgm:t>
        <a:bodyPr/>
        <a:lstStyle/>
        <a:p>
          <a:endParaRPr lang="ru-RU"/>
        </a:p>
      </dgm:t>
    </dgm:pt>
    <dgm:pt modelId="{F5BA4DDF-2D01-4054-ABDD-32820F6CF4DE}" type="sibTrans" cxnId="{C2B1830E-85B0-4BC3-ABC2-0EAED76545B7}">
      <dgm:prSet/>
      <dgm:spPr/>
      <dgm:t>
        <a:bodyPr/>
        <a:lstStyle/>
        <a:p>
          <a:endParaRPr lang="ru-RU"/>
        </a:p>
      </dgm:t>
    </dgm:pt>
    <dgm:pt modelId="{8B6F7B24-B507-42F4-A98F-8941D2DBF327}">
      <dgm:prSet phldrT="[Текст]"/>
      <dgm:spPr/>
      <dgm:t>
        <a:bodyPr/>
        <a:lstStyle/>
        <a:p>
          <a:r>
            <a:rPr lang="ru-RU" smtClean="0"/>
            <a:t>осуществляется в соответствии с законодательством РФ и законодательством субъектов РФ в целях наблюдения за состоянием окружающей среды, в том числе за состоянием окружающей среды в районах расположения источников антропогенного воздействия и за воздействием этих источников на окружающую среду, а также в целях обеспечения потребностей государства, юридических и физических лиц в достоверной информации, необходимой для предотвращения и (или) уменьшения неблагоприятных последствий изменения состояния окружающей среды.</a:t>
          </a:r>
          <a:endParaRPr lang="ru-RU"/>
        </a:p>
      </dgm:t>
    </dgm:pt>
    <dgm:pt modelId="{EA723A32-7918-465B-A4B8-A03AD2D4676E}" type="parTrans" cxnId="{AFCF35B5-BD07-4689-9F32-7C3CD29A7ADD}">
      <dgm:prSet/>
      <dgm:spPr/>
      <dgm:t>
        <a:bodyPr/>
        <a:lstStyle/>
        <a:p>
          <a:endParaRPr lang="ru-RU"/>
        </a:p>
      </dgm:t>
    </dgm:pt>
    <dgm:pt modelId="{78D10A41-EE0D-41F7-817A-18D56756294A}" type="sibTrans" cxnId="{AFCF35B5-BD07-4689-9F32-7C3CD29A7ADD}">
      <dgm:prSet/>
      <dgm:spPr/>
      <dgm:t>
        <a:bodyPr/>
        <a:lstStyle/>
        <a:p>
          <a:endParaRPr lang="ru-RU"/>
        </a:p>
      </dgm:t>
    </dgm:pt>
    <dgm:pt modelId="{B2092EE9-9DCE-4E38-A6B6-8F27F8C43B13}">
      <dgm:prSet phldrT="[Текст]" custT="1"/>
      <dgm:spPr/>
      <dgm:t>
        <a:bodyPr/>
        <a:lstStyle/>
        <a:p>
          <a:r>
            <a:rPr lang="ru-RU" sz="1400" b="1" smtClean="0">
              <a:solidFill>
                <a:schemeClr val="tx1"/>
              </a:solidFill>
            </a:rPr>
            <a:t>Контроль в области охраны окружающей среды (экологический контроль)</a:t>
          </a:r>
          <a:r>
            <a:rPr lang="ru-RU" sz="1600" b="1" smtClean="0">
              <a:solidFill>
                <a:schemeClr val="tx1"/>
              </a:solidFill>
            </a:rPr>
            <a:t> </a:t>
          </a:r>
          <a:endParaRPr lang="ru-RU" sz="1600" b="1">
            <a:solidFill>
              <a:schemeClr val="tx1"/>
            </a:solidFill>
          </a:endParaRPr>
        </a:p>
      </dgm:t>
    </dgm:pt>
    <dgm:pt modelId="{76F8A0A1-D662-4240-818F-5D6E594E3110}" type="parTrans" cxnId="{3107FD6D-8655-483A-9332-403F9B6A5BBF}">
      <dgm:prSet/>
      <dgm:spPr/>
      <dgm:t>
        <a:bodyPr/>
        <a:lstStyle/>
        <a:p>
          <a:endParaRPr lang="ru-RU"/>
        </a:p>
      </dgm:t>
    </dgm:pt>
    <dgm:pt modelId="{17A5D6D4-7FCE-42D1-BA37-573271E35D3F}" type="sibTrans" cxnId="{3107FD6D-8655-483A-9332-403F9B6A5BBF}">
      <dgm:prSet/>
      <dgm:spPr/>
      <dgm:t>
        <a:bodyPr/>
        <a:lstStyle/>
        <a:p>
          <a:endParaRPr lang="ru-RU"/>
        </a:p>
      </dgm:t>
    </dgm:pt>
    <dgm:pt modelId="{EAA169D6-3110-4055-9935-1FEC95C6CFE7}">
      <dgm:prSet phldrT="[Текст]"/>
      <dgm:spPr/>
      <dgm:t>
        <a:bodyPr/>
        <a:lstStyle/>
        <a:p>
          <a:r>
            <a:rPr lang="ru-RU" smtClean="0"/>
            <a:t>проводится в целях обеспечения органами государственной власти РФ, органами государственной власти субъектов РФ, органами местного самоуправления, юридическими и физическими лицами исполнения законодательства в области охраны окружающей среды, соблюдения требований, в том числе нормативов и нормативных документов в области охраны окружающей среды, и обеспечения экологической безопасности.</a:t>
          </a:r>
          <a:endParaRPr lang="ru-RU"/>
        </a:p>
      </dgm:t>
    </dgm:pt>
    <dgm:pt modelId="{DAA509F6-6E72-4F2B-A9D4-36C6D0BE9A9F}" type="parTrans" cxnId="{EF54B41B-F00B-4999-8E6D-507C92077E50}">
      <dgm:prSet/>
      <dgm:spPr/>
      <dgm:t>
        <a:bodyPr/>
        <a:lstStyle/>
        <a:p>
          <a:endParaRPr lang="ru-RU"/>
        </a:p>
      </dgm:t>
    </dgm:pt>
    <dgm:pt modelId="{07DEB6F3-312A-48F6-8746-73F2EDEC6391}" type="sibTrans" cxnId="{EF54B41B-F00B-4999-8E6D-507C92077E50}">
      <dgm:prSet/>
      <dgm:spPr/>
      <dgm:t>
        <a:bodyPr/>
        <a:lstStyle/>
        <a:p>
          <a:endParaRPr lang="ru-RU"/>
        </a:p>
      </dgm:t>
    </dgm:pt>
    <dgm:pt modelId="{D1263F7D-C43E-4141-B943-93A6924FA130}" type="pres">
      <dgm:prSet presAssocID="{714238BB-58D5-4924-9AFC-6C7D38A79B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493FAD-23DE-4298-874E-1C21932E1BB3}" type="pres">
      <dgm:prSet presAssocID="{E23776D7-2DA5-4E97-8566-34B3ADB2C19D}" presName="linNode" presStyleCnt="0"/>
      <dgm:spPr/>
    </dgm:pt>
    <dgm:pt modelId="{EC7C102E-231F-4C75-B104-BDDE33EA85BC}" type="pres">
      <dgm:prSet presAssocID="{E23776D7-2DA5-4E97-8566-34B3ADB2C19D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FA8112-36B3-4F86-8E41-B3AE69568977}" type="pres">
      <dgm:prSet presAssocID="{E23776D7-2DA5-4E97-8566-34B3ADB2C19D}" presName="descendantText" presStyleLbl="alignAccFollowNode1" presStyleIdx="0" presStyleCnt="2" custScaleX="1426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8FF81D-FAF3-42A1-AFDE-AF08CF92DAD1}" type="pres">
      <dgm:prSet presAssocID="{F5BA4DDF-2D01-4054-ABDD-32820F6CF4DE}" presName="sp" presStyleCnt="0"/>
      <dgm:spPr/>
    </dgm:pt>
    <dgm:pt modelId="{593D7683-6B37-402A-B8EA-8849623AFF57}" type="pres">
      <dgm:prSet presAssocID="{B2092EE9-9DCE-4E38-A6B6-8F27F8C43B13}" presName="linNode" presStyleCnt="0"/>
      <dgm:spPr/>
    </dgm:pt>
    <dgm:pt modelId="{5F2807C6-D553-4963-A465-55B2997FC8C2}" type="pres">
      <dgm:prSet presAssocID="{B2092EE9-9DCE-4E38-A6B6-8F27F8C43B13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466C99-A335-466D-90C3-B92726F03ED4}" type="pres">
      <dgm:prSet presAssocID="{B2092EE9-9DCE-4E38-A6B6-8F27F8C43B13}" presName="descendantText" presStyleLbl="alignAccFollowNode1" presStyleIdx="1" presStyleCnt="2" custScaleX="1536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F54B41B-F00B-4999-8E6D-507C92077E50}" srcId="{B2092EE9-9DCE-4E38-A6B6-8F27F8C43B13}" destId="{EAA169D6-3110-4055-9935-1FEC95C6CFE7}" srcOrd="0" destOrd="0" parTransId="{DAA509F6-6E72-4F2B-A9D4-36C6D0BE9A9F}" sibTransId="{07DEB6F3-312A-48F6-8746-73F2EDEC6391}"/>
    <dgm:cxn modelId="{AFCF35B5-BD07-4689-9F32-7C3CD29A7ADD}" srcId="{E23776D7-2DA5-4E97-8566-34B3ADB2C19D}" destId="{8B6F7B24-B507-42F4-A98F-8941D2DBF327}" srcOrd="0" destOrd="0" parTransId="{EA723A32-7918-465B-A4B8-A03AD2D4676E}" sibTransId="{78D10A41-EE0D-41F7-817A-18D56756294A}"/>
    <dgm:cxn modelId="{C2B1830E-85B0-4BC3-ABC2-0EAED76545B7}" srcId="{714238BB-58D5-4924-9AFC-6C7D38A79B2F}" destId="{E23776D7-2DA5-4E97-8566-34B3ADB2C19D}" srcOrd="0" destOrd="0" parTransId="{F9DD0EDF-2651-407F-A203-D58ED27D1DB6}" sibTransId="{F5BA4DDF-2D01-4054-ABDD-32820F6CF4DE}"/>
    <dgm:cxn modelId="{F3924E82-EC15-425A-A557-FE1DD3CD4B06}" type="presOf" srcId="{8B6F7B24-B507-42F4-A98F-8941D2DBF327}" destId="{02FA8112-36B3-4F86-8E41-B3AE69568977}" srcOrd="0" destOrd="0" presId="urn:microsoft.com/office/officeart/2005/8/layout/vList5"/>
    <dgm:cxn modelId="{56B944BB-FF23-45C4-AD3E-E275EB1B8D79}" type="presOf" srcId="{E23776D7-2DA5-4E97-8566-34B3ADB2C19D}" destId="{EC7C102E-231F-4C75-B104-BDDE33EA85BC}" srcOrd="0" destOrd="0" presId="urn:microsoft.com/office/officeart/2005/8/layout/vList5"/>
    <dgm:cxn modelId="{3D2302C4-05A3-47B2-A12B-4743CE20050E}" type="presOf" srcId="{B2092EE9-9DCE-4E38-A6B6-8F27F8C43B13}" destId="{5F2807C6-D553-4963-A465-55B2997FC8C2}" srcOrd="0" destOrd="0" presId="urn:microsoft.com/office/officeart/2005/8/layout/vList5"/>
    <dgm:cxn modelId="{55B191A4-A270-437F-9702-F701AC3B4C73}" type="presOf" srcId="{EAA169D6-3110-4055-9935-1FEC95C6CFE7}" destId="{C0466C99-A335-466D-90C3-B92726F03ED4}" srcOrd="0" destOrd="0" presId="urn:microsoft.com/office/officeart/2005/8/layout/vList5"/>
    <dgm:cxn modelId="{3107FD6D-8655-483A-9332-403F9B6A5BBF}" srcId="{714238BB-58D5-4924-9AFC-6C7D38A79B2F}" destId="{B2092EE9-9DCE-4E38-A6B6-8F27F8C43B13}" srcOrd="1" destOrd="0" parTransId="{76F8A0A1-D662-4240-818F-5D6E594E3110}" sibTransId="{17A5D6D4-7FCE-42D1-BA37-573271E35D3F}"/>
    <dgm:cxn modelId="{E2D1DBC2-4F86-48B4-8D12-76C851396BF6}" type="presOf" srcId="{714238BB-58D5-4924-9AFC-6C7D38A79B2F}" destId="{D1263F7D-C43E-4141-B943-93A6924FA130}" srcOrd="0" destOrd="0" presId="urn:microsoft.com/office/officeart/2005/8/layout/vList5"/>
    <dgm:cxn modelId="{5555E7EF-DD4D-40E5-8AC8-19519F7CD2CA}" type="presParOf" srcId="{D1263F7D-C43E-4141-B943-93A6924FA130}" destId="{05493FAD-23DE-4298-874E-1C21932E1BB3}" srcOrd="0" destOrd="0" presId="urn:microsoft.com/office/officeart/2005/8/layout/vList5"/>
    <dgm:cxn modelId="{A13C9E35-F673-4852-A68A-A4CF26893DB3}" type="presParOf" srcId="{05493FAD-23DE-4298-874E-1C21932E1BB3}" destId="{EC7C102E-231F-4C75-B104-BDDE33EA85BC}" srcOrd="0" destOrd="0" presId="urn:microsoft.com/office/officeart/2005/8/layout/vList5"/>
    <dgm:cxn modelId="{69FC6FBD-BA48-4058-AC7D-51D992A9130D}" type="presParOf" srcId="{05493FAD-23DE-4298-874E-1C21932E1BB3}" destId="{02FA8112-36B3-4F86-8E41-B3AE69568977}" srcOrd="1" destOrd="0" presId="urn:microsoft.com/office/officeart/2005/8/layout/vList5"/>
    <dgm:cxn modelId="{5336189A-DF55-4AB4-BB11-483EF7500C76}" type="presParOf" srcId="{D1263F7D-C43E-4141-B943-93A6924FA130}" destId="{E38FF81D-FAF3-42A1-AFDE-AF08CF92DAD1}" srcOrd="1" destOrd="0" presId="urn:microsoft.com/office/officeart/2005/8/layout/vList5"/>
    <dgm:cxn modelId="{FCA66CA3-2B46-4762-8ED9-49A36842945D}" type="presParOf" srcId="{D1263F7D-C43E-4141-B943-93A6924FA130}" destId="{593D7683-6B37-402A-B8EA-8849623AFF57}" srcOrd="2" destOrd="0" presId="urn:microsoft.com/office/officeart/2005/8/layout/vList5"/>
    <dgm:cxn modelId="{C684A3BB-E2CB-4F75-952D-3FDDF4440A90}" type="presParOf" srcId="{593D7683-6B37-402A-B8EA-8849623AFF57}" destId="{5F2807C6-D553-4963-A465-55B2997FC8C2}" srcOrd="0" destOrd="0" presId="urn:microsoft.com/office/officeart/2005/8/layout/vList5"/>
    <dgm:cxn modelId="{9E2EE3F9-F810-46A9-8CD6-0205A0366D1B}" type="presParOf" srcId="{593D7683-6B37-402A-B8EA-8849623AFF57}" destId="{C0466C99-A335-466D-90C3-B92726F03ED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1BA048-6C93-4C1E-981B-A06D653ED4B3}">
      <dsp:nvSpPr>
        <dsp:cNvPr id="0" name=""/>
        <dsp:cNvSpPr/>
      </dsp:nvSpPr>
      <dsp:spPr>
        <a:xfrm>
          <a:off x="0" y="100248"/>
          <a:ext cx="8640960" cy="1428198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>
              <a:solidFill>
                <a:schemeClr val="tx1"/>
              </a:solidFill>
            </a:rPr>
            <a:t>Объекты охраны окружающей среды 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kern="1200">
              <a:solidFill>
                <a:schemeClr val="tx1"/>
              </a:solidFill>
            </a:rPr>
            <a:t>от загрязнения, истощения, деградации, порчи, уничтожения и иного негативного воздействия хозяйственной или иной деятельности</a:t>
          </a:r>
        </a:p>
      </dsp:txBody>
      <dsp:txXfrm>
        <a:off x="0" y="100248"/>
        <a:ext cx="8640960" cy="1428198"/>
      </dsp:txXfrm>
    </dsp:sp>
    <dsp:sp modelId="{8FAC3576-46BA-4DE2-92DF-BAF98CE59451}">
      <dsp:nvSpPr>
        <dsp:cNvPr id="0" name=""/>
        <dsp:cNvSpPr/>
      </dsp:nvSpPr>
      <dsp:spPr>
        <a:xfrm>
          <a:off x="0" y="1691477"/>
          <a:ext cx="2160240" cy="43613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</a:rPr>
            <a:t>земли,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</a:rPr>
            <a:t>недра,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</a:rPr>
            <a:t>почвы</a:t>
          </a:r>
        </a:p>
      </dsp:txBody>
      <dsp:txXfrm>
        <a:off x="0" y="1691477"/>
        <a:ext cx="2160240" cy="4361393"/>
      </dsp:txXfrm>
    </dsp:sp>
    <dsp:sp modelId="{808406DD-A702-4132-810D-79DB35B7F2F3}">
      <dsp:nvSpPr>
        <dsp:cNvPr id="0" name=""/>
        <dsp:cNvSpPr/>
      </dsp:nvSpPr>
      <dsp:spPr>
        <a:xfrm>
          <a:off x="2160240" y="1728181"/>
          <a:ext cx="2160240" cy="43848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</a:rPr>
            <a:t>поверхностные и подземные воды</a:t>
          </a:r>
        </a:p>
      </dsp:txBody>
      <dsp:txXfrm>
        <a:off x="2160240" y="1728181"/>
        <a:ext cx="2160240" cy="4384872"/>
      </dsp:txXfrm>
    </dsp:sp>
    <dsp:sp modelId="{7D0F7BE5-EE50-4468-8F7F-2BECBB767410}">
      <dsp:nvSpPr>
        <dsp:cNvPr id="0" name=""/>
        <dsp:cNvSpPr/>
      </dsp:nvSpPr>
      <dsp:spPr>
        <a:xfrm>
          <a:off x="4320480" y="1800184"/>
          <a:ext cx="2160240" cy="43613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</a:rPr>
            <a:t>леса и иная растительность, животные и </a:t>
          </a:r>
          <a:r>
            <a:rPr lang="ru-RU" sz="1800" kern="1200" smtClean="0">
              <a:solidFill>
                <a:schemeClr val="tx1"/>
              </a:solidFill>
            </a:rPr>
            <a:t>др. </a:t>
          </a:r>
          <a:r>
            <a:rPr lang="ru-RU" sz="1800" kern="1200">
              <a:solidFill>
                <a:schemeClr val="tx1"/>
              </a:solidFill>
            </a:rPr>
            <a:t>организмы и их генетический фонд</a:t>
          </a:r>
        </a:p>
      </dsp:txBody>
      <dsp:txXfrm>
        <a:off x="4320480" y="1800184"/>
        <a:ext cx="2160240" cy="4361393"/>
      </dsp:txXfrm>
    </dsp:sp>
    <dsp:sp modelId="{1D816319-E5FA-48AF-9433-3400CE235982}">
      <dsp:nvSpPr>
        <dsp:cNvPr id="0" name=""/>
        <dsp:cNvSpPr/>
      </dsp:nvSpPr>
      <dsp:spPr>
        <a:xfrm>
          <a:off x="6480720" y="1832587"/>
          <a:ext cx="2160240" cy="42311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>
              <a:solidFill>
                <a:schemeClr val="tx1"/>
              </a:solidFill>
            </a:rPr>
            <a:t>атмосферный воздух, озоновый слой атмосферы и околоземное космическое пространство</a:t>
          </a:r>
        </a:p>
      </dsp:txBody>
      <dsp:txXfrm>
        <a:off x="6480720" y="1832587"/>
        <a:ext cx="2160240" cy="4231138"/>
      </dsp:txXfrm>
    </dsp:sp>
    <dsp:sp modelId="{89C1BF34-D864-437D-B27E-F3DE6897C9B2}">
      <dsp:nvSpPr>
        <dsp:cNvPr id="0" name=""/>
        <dsp:cNvSpPr/>
      </dsp:nvSpPr>
      <dsp:spPr>
        <a:xfrm flipV="1">
          <a:off x="0" y="6113815"/>
          <a:ext cx="8640960" cy="4571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D4989-9E1F-4FB5-AD65-6042699361DE}">
      <dsp:nvSpPr>
        <dsp:cNvPr id="0" name=""/>
        <dsp:cNvSpPr/>
      </dsp:nvSpPr>
      <dsp:spPr>
        <a:xfrm rot="5400000">
          <a:off x="5015841" y="-1916933"/>
          <a:ext cx="1132438" cy="52537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smtClean="0"/>
            <a:t>Подлежат отдельные виды деятельности в области охраны окружающей среды.</a:t>
          </a:r>
          <a:endParaRPr lang="ru-RU" sz="1400" kern="1200"/>
        </a:p>
      </dsp:txBody>
      <dsp:txXfrm rot="-5400000">
        <a:off x="2955209" y="198980"/>
        <a:ext cx="5198422" cy="1021876"/>
      </dsp:txXfrm>
    </dsp:sp>
    <dsp:sp modelId="{558397F8-982D-411D-8158-C6E655C4EAE7}">
      <dsp:nvSpPr>
        <dsp:cNvPr id="0" name=""/>
        <dsp:cNvSpPr/>
      </dsp:nvSpPr>
      <dsp:spPr>
        <a:xfrm>
          <a:off x="0" y="2144"/>
          <a:ext cx="2955208" cy="14155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>
              <a:solidFill>
                <a:schemeClr val="tx1"/>
              </a:solidFill>
            </a:rPr>
            <a:t>Лицензирование</a:t>
          </a:r>
          <a:endParaRPr lang="ru-RU" sz="1600" kern="1200">
            <a:solidFill>
              <a:schemeClr val="tx1"/>
            </a:solidFill>
          </a:endParaRPr>
        </a:p>
      </dsp:txBody>
      <dsp:txXfrm>
        <a:off x="69101" y="71245"/>
        <a:ext cx="2817006" cy="1277345"/>
      </dsp:txXfrm>
    </dsp:sp>
    <dsp:sp modelId="{CC836F18-7AF0-4FF3-931E-36BA346FD151}">
      <dsp:nvSpPr>
        <dsp:cNvPr id="0" name=""/>
        <dsp:cNvSpPr/>
      </dsp:nvSpPr>
      <dsp:spPr>
        <a:xfrm rot="5400000">
          <a:off x="5015841" y="-430607"/>
          <a:ext cx="1132438" cy="52537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smtClean="0"/>
            <a:t>Проводится с целью обеспечения экологически безопасного осуществления хозяйственной и иной деятельности на территории РФ. </a:t>
          </a:r>
          <a:endParaRPr lang="ru-RU" sz="1400" kern="120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smtClean="0"/>
            <a:t>Она может быть обязательной или добровольной.</a:t>
          </a:r>
          <a:endParaRPr lang="ru-RU" sz="1400" kern="1200"/>
        </a:p>
      </dsp:txBody>
      <dsp:txXfrm rot="-5400000">
        <a:off x="2955209" y="1685306"/>
        <a:ext cx="5198422" cy="1021876"/>
      </dsp:txXfrm>
    </dsp:sp>
    <dsp:sp modelId="{3BCF1B7F-4DE9-47F4-A9A8-4FB768528339}">
      <dsp:nvSpPr>
        <dsp:cNvPr id="0" name=""/>
        <dsp:cNvSpPr/>
      </dsp:nvSpPr>
      <dsp:spPr>
        <a:xfrm>
          <a:off x="0" y="1488470"/>
          <a:ext cx="2955208" cy="14155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>
              <a:solidFill>
                <a:schemeClr val="tx1"/>
              </a:solidFill>
            </a:rPr>
            <a:t>Экологическая сертификация</a:t>
          </a:r>
          <a:r>
            <a:rPr lang="ru-RU" sz="2200" b="1" kern="1200" smtClean="0"/>
            <a:t> </a:t>
          </a:r>
          <a:endParaRPr lang="ru-RU" sz="2200" kern="1200"/>
        </a:p>
      </dsp:txBody>
      <dsp:txXfrm>
        <a:off x="69101" y="1557571"/>
        <a:ext cx="2817006" cy="1277345"/>
      </dsp:txXfrm>
    </dsp:sp>
    <dsp:sp modelId="{A4AD36F5-228A-485E-8B2E-1EEFC904ED30}">
      <dsp:nvSpPr>
        <dsp:cNvPr id="0" name=""/>
        <dsp:cNvSpPr/>
      </dsp:nvSpPr>
      <dsp:spPr>
        <a:xfrm rot="5400000">
          <a:off x="5015841" y="1055717"/>
          <a:ext cx="1132438" cy="52537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smtClean="0"/>
            <a:t> </a:t>
          </a:r>
          <a:r>
            <a:rPr lang="ru-RU" sz="1400" b="0" kern="1200" smtClean="0"/>
            <a:t>П</a:t>
          </a:r>
          <a:r>
            <a:rPr lang="ru-RU" sz="1400" kern="1200" smtClean="0"/>
            <a:t>роводится в целях установления соответствия планируемой хозяйственной и иной деятельности требованиям в области охраны окружающей среды.</a:t>
          </a:r>
          <a:endParaRPr lang="ru-RU" sz="1400" kern="1200"/>
        </a:p>
      </dsp:txBody>
      <dsp:txXfrm rot="-5400000">
        <a:off x="2955209" y="3171631"/>
        <a:ext cx="5198422" cy="1021876"/>
      </dsp:txXfrm>
    </dsp:sp>
    <dsp:sp modelId="{93FA4764-B81C-45E0-802E-8D1C6854BAE4}">
      <dsp:nvSpPr>
        <dsp:cNvPr id="0" name=""/>
        <dsp:cNvSpPr/>
      </dsp:nvSpPr>
      <dsp:spPr>
        <a:xfrm>
          <a:off x="0" y="2974795"/>
          <a:ext cx="2955208" cy="14155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smtClean="0">
              <a:solidFill>
                <a:schemeClr val="tx1"/>
              </a:solidFill>
            </a:rPr>
            <a:t>Экологическая экспертиза</a:t>
          </a:r>
          <a:endParaRPr lang="ru-RU" sz="1600" kern="1200">
            <a:solidFill>
              <a:schemeClr val="tx1"/>
            </a:solidFill>
          </a:endParaRPr>
        </a:p>
      </dsp:txBody>
      <dsp:txXfrm>
        <a:off x="69101" y="3043896"/>
        <a:ext cx="2817006" cy="12773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A8112-36B3-4F86-8E41-B3AE69568977}">
      <dsp:nvSpPr>
        <dsp:cNvPr id="0" name=""/>
        <dsp:cNvSpPr/>
      </dsp:nvSpPr>
      <dsp:spPr>
        <a:xfrm rot="5400000">
          <a:off x="4652432" y="-1955089"/>
          <a:ext cx="1869642" cy="624734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smtClean="0"/>
            <a:t>осуществляется в соответствии с законодательством РФ и законодательством субъектов РФ в целях наблюдения за состоянием окружающей среды, в том числе за состоянием окружающей среды в районах расположения источников антропогенного воздействия и за воздействием этих источников на окружающую среду, а также в целях обеспечения потребностей государства, юридических и физических лиц в достоверной информации, необходимой для предотвращения и (или) уменьшения неблагоприятных последствий изменения состояния окружающей среды.</a:t>
          </a:r>
          <a:endParaRPr lang="ru-RU" sz="1200" kern="1200"/>
        </a:p>
      </dsp:txBody>
      <dsp:txXfrm rot="-5400000">
        <a:off x="2463579" y="325032"/>
        <a:ext cx="6156080" cy="1687106"/>
      </dsp:txXfrm>
    </dsp:sp>
    <dsp:sp modelId="{EC7C102E-231F-4C75-B104-BDDE33EA85BC}">
      <dsp:nvSpPr>
        <dsp:cNvPr id="0" name=""/>
        <dsp:cNvSpPr/>
      </dsp:nvSpPr>
      <dsp:spPr>
        <a:xfrm>
          <a:off x="804" y="58"/>
          <a:ext cx="2462774" cy="23370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smtClean="0">
              <a:solidFill>
                <a:schemeClr val="tx1"/>
              </a:solidFill>
            </a:rPr>
            <a:t>Государственный мониторинг 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smtClean="0">
              <a:solidFill>
                <a:schemeClr val="tx1"/>
              </a:solidFill>
            </a:rPr>
            <a:t>окружающей среды (государственный экологический мониторинг) </a:t>
          </a:r>
          <a:endParaRPr lang="ru-RU" sz="1400" b="1" kern="1200">
            <a:solidFill>
              <a:schemeClr val="tx1"/>
            </a:solidFill>
          </a:endParaRPr>
        </a:p>
      </dsp:txBody>
      <dsp:txXfrm>
        <a:off x="114889" y="114143"/>
        <a:ext cx="2234604" cy="2108882"/>
      </dsp:txXfrm>
    </dsp:sp>
    <dsp:sp modelId="{C0466C99-A335-466D-90C3-B92726F03ED4}">
      <dsp:nvSpPr>
        <dsp:cNvPr id="0" name=""/>
        <dsp:cNvSpPr/>
      </dsp:nvSpPr>
      <dsp:spPr>
        <a:xfrm rot="5400000">
          <a:off x="4588724" y="433871"/>
          <a:ext cx="1869642" cy="637723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kern="1200" smtClean="0"/>
            <a:t>проводится в целях обеспечения органами государственной власти РФ, органами государственной власти субъектов РФ, органами местного самоуправления, юридическими и физическими лицами исполнения законодательства в области охраны окружающей среды, соблюдения требований, в том числе нормативов и нормативных документов в области охраны окружающей среды, и обеспечения экологической безопасности.</a:t>
          </a:r>
          <a:endParaRPr lang="ru-RU" sz="1200" kern="1200"/>
        </a:p>
      </dsp:txBody>
      <dsp:txXfrm rot="-5400000">
        <a:off x="2334927" y="2778936"/>
        <a:ext cx="6285969" cy="1687106"/>
      </dsp:txXfrm>
    </dsp:sp>
    <dsp:sp modelId="{5F2807C6-D553-4963-A465-55B2997FC8C2}">
      <dsp:nvSpPr>
        <dsp:cNvPr id="0" name=""/>
        <dsp:cNvSpPr/>
      </dsp:nvSpPr>
      <dsp:spPr>
        <a:xfrm>
          <a:off x="804" y="2453963"/>
          <a:ext cx="2334122" cy="23370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>
              <a:solidFill>
                <a:schemeClr val="tx1"/>
              </a:solidFill>
            </a:rPr>
            <a:t>Контроль в области охраны окружающей среды (экологический контроль)</a:t>
          </a:r>
          <a:r>
            <a:rPr lang="ru-RU" sz="1600" b="1" kern="1200" smtClean="0">
              <a:solidFill>
                <a:schemeClr val="tx1"/>
              </a:solidFill>
            </a:rPr>
            <a:t> </a:t>
          </a:r>
          <a:endParaRPr lang="ru-RU" sz="1600" b="1" kern="1200">
            <a:solidFill>
              <a:schemeClr val="tx1"/>
            </a:solidFill>
          </a:endParaRPr>
        </a:p>
      </dsp:txBody>
      <dsp:txXfrm>
        <a:off x="114746" y="2567905"/>
        <a:ext cx="2106238" cy="21091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A7ED-633B-46A1-9200-E93B0484279E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5EAB2-7F3A-4A8A-B974-87F2CE6C35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A7ED-633B-46A1-9200-E93B0484279E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5EAB2-7F3A-4A8A-B974-87F2CE6C35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A7ED-633B-46A1-9200-E93B0484279E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5EAB2-7F3A-4A8A-B974-87F2CE6C35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A7ED-633B-46A1-9200-E93B0484279E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5EAB2-7F3A-4A8A-B974-87F2CE6C35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A7ED-633B-46A1-9200-E93B0484279E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5EAB2-7F3A-4A8A-B974-87F2CE6C35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A7ED-633B-46A1-9200-E93B0484279E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5EAB2-7F3A-4A8A-B974-87F2CE6C35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A7ED-633B-46A1-9200-E93B0484279E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5EAB2-7F3A-4A8A-B974-87F2CE6C35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A7ED-633B-46A1-9200-E93B0484279E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5EAB2-7F3A-4A8A-B974-87F2CE6C35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A7ED-633B-46A1-9200-E93B0484279E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5EAB2-7F3A-4A8A-B974-87F2CE6C35BD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A7ED-633B-46A1-9200-E93B0484279E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5EAB2-7F3A-4A8A-B974-87F2CE6C35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FA7ED-633B-46A1-9200-E93B0484279E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5EAB2-7F3A-4A8A-B974-87F2CE6C35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5DFA7ED-633B-46A1-9200-E93B0484279E}" type="datetimeFigureOut">
              <a:rPr lang="ru-RU" smtClean="0"/>
              <a:t>17.01.2022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855EAB2-7F3A-4A8A-B974-87F2CE6C35B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6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5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yandex.ru/&#1071;&#1085;&#1076;&#1077;&#1082;&#1089;.&#1050;&#1072;&#1088;&#1090;&#1080;&#1085;&#1082;&#1080;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116632"/>
            <a:ext cx="8136904" cy="4176463"/>
          </a:xfrm>
          <a:ln>
            <a:noFill/>
          </a:ln>
        </p:spPr>
        <p:txBody>
          <a:bodyPr/>
          <a:lstStyle/>
          <a:p>
            <a:pPr marL="182880" algn="ctr"/>
            <a:r>
              <a:rPr lang="ru-RU" sz="4000" smtClean="0"/>
              <a:t>Презентация</a:t>
            </a:r>
            <a:r>
              <a:rPr lang="ru-RU" sz="4000"/>
              <a:t>:</a:t>
            </a:r>
            <a:r>
              <a:rPr lang="ru-RU" sz="4800" i="1"/>
              <a:t/>
            </a:r>
            <a:br>
              <a:rPr lang="ru-RU" sz="4800" i="1"/>
            </a:br>
            <a:r>
              <a:rPr lang="ru-RU" sz="4800" b="1" i="1">
                <a:latin typeface="Book Antiqua" panose="02040602050305030304" pitchFamily="18" charset="0"/>
              </a:rPr>
              <a:t>«Правовое регулирование охраны окружающей среды</a:t>
            </a:r>
            <a:r>
              <a:rPr lang="ru-RU" sz="4800" b="1" i="1" smtClean="0">
                <a:latin typeface="Book Antiqua" panose="02040602050305030304" pitchFamily="18" charset="0"/>
              </a:rPr>
              <a:t>»</a:t>
            </a:r>
            <a:endParaRPr lang="ru-RU" sz="4800" b="1" i="1">
              <a:latin typeface="Book Antiqua" panose="02040602050305030304" pitchFamily="18" charset="0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4211960" y="5157192"/>
            <a:ext cx="4608512" cy="1220440"/>
          </a:xfrm>
        </p:spPr>
        <p:txBody>
          <a:bodyPr>
            <a:normAutofit/>
          </a:bodyPr>
          <a:lstStyle/>
          <a:p>
            <a:pPr algn="l"/>
            <a:r>
              <a:rPr lang="ru-RU" sz="1400" b="1" i="1"/>
              <a:t>Автор: МЕНЬШОВА Людмила Анатольевна,</a:t>
            </a:r>
            <a:br>
              <a:rPr lang="ru-RU" sz="1400" b="1" i="1"/>
            </a:br>
            <a:r>
              <a:rPr lang="ru-RU" sz="1400" b="1" i="1" smtClean="0"/>
              <a:t>педагог-психлолог</a:t>
            </a:r>
            <a:br>
              <a:rPr lang="ru-RU" sz="1400" b="1" i="1" smtClean="0"/>
            </a:br>
            <a:r>
              <a:rPr lang="ru-RU" sz="1400" b="1" i="1" smtClean="0"/>
              <a:t>МБУ </a:t>
            </a:r>
            <a:r>
              <a:rPr lang="ru-RU" sz="1400" b="1" i="1"/>
              <a:t>ДО «Центр дополнительного образования №1» </a:t>
            </a:r>
            <a:r>
              <a:rPr lang="ru-RU" sz="1400" b="1" i="1" smtClean="0"/>
              <a:t>г</a:t>
            </a:r>
            <a:r>
              <a:rPr lang="ru-RU" sz="1400" b="1" i="1"/>
              <a:t>. Смоленска</a:t>
            </a:r>
            <a:endParaRPr lang="ru-RU" sz="1400" b="1"/>
          </a:p>
        </p:txBody>
      </p:sp>
    </p:spTree>
    <p:extLst>
      <p:ext uri="{BB962C8B-B14F-4D97-AF65-F5344CB8AC3E}">
        <p14:creationId xmlns:p14="http://schemas.microsoft.com/office/powerpoint/2010/main" val="417648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352928" cy="5832648"/>
          </a:xfrm>
        </p:spPr>
        <p:txBody>
          <a:bodyPr anchor="t"/>
          <a:lstStyle/>
          <a:p>
            <a:r>
              <a:rPr lang="ru-RU" sz="1800" b="1" i="1" smtClean="0"/>
              <a:t>                                         Аннотация:</a:t>
            </a:r>
            <a:br>
              <a:rPr lang="ru-RU" sz="1800" b="1" i="1" smtClean="0"/>
            </a:br>
            <a:r>
              <a:rPr lang="ru-RU" sz="1800"/>
              <a:t/>
            </a:r>
            <a:br>
              <a:rPr lang="ru-RU" sz="1800"/>
            </a:br>
            <a:r>
              <a:rPr lang="ru-RU" sz="1800" smtClean="0"/>
              <a:t>     Данная </a:t>
            </a:r>
            <a:r>
              <a:rPr lang="ru-RU" sz="1800"/>
              <a:t>презентация предназначена для проведения занятия с обучающимися 14-17 </a:t>
            </a:r>
            <a:r>
              <a:rPr lang="ru-RU" sz="1800" smtClean="0"/>
              <a:t>лет.</a:t>
            </a:r>
            <a:r>
              <a:rPr lang="ru-RU" sz="1800"/>
              <a:t/>
            </a:r>
            <a:br>
              <a:rPr lang="ru-RU" sz="1800"/>
            </a:br>
            <a:r>
              <a:rPr lang="ru-RU" sz="1800" smtClean="0"/>
              <a:t>     </a:t>
            </a:r>
            <a:br>
              <a:rPr lang="ru-RU" sz="1800" smtClean="0"/>
            </a:br>
            <a:r>
              <a:rPr lang="ru-RU" sz="1800"/>
              <a:t> </a:t>
            </a:r>
            <a:r>
              <a:rPr lang="ru-RU" sz="1800" smtClean="0"/>
              <a:t>    </a:t>
            </a:r>
            <a:r>
              <a:rPr lang="ru-RU" sz="1800" b="1" smtClean="0"/>
              <a:t>Цель</a:t>
            </a:r>
            <a:r>
              <a:rPr lang="ru-RU" sz="1800" smtClean="0"/>
              <a:t> </a:t>
            </a:r>
            <a:r>
              <a:rPr lang="ru-RU" sz="1800"/>
              <a:t>- ознакомление с понятиями, мероприятиями </a:t>
            </a:r>
            <a:r>
              <a:rPr lang="ru-RU" sz="1800" smtClean="0"/>
              <a:t>по охране </a:t>
            </a:r>
            <a:r>
              <a:rPr lang="ru-RU" sz="1800"/>
              <a:t>окружающей среды, правовым регулированием </a:t>
            </a:r>
            <a:r>
              <a:rPr lang="ru-RU" sz="1800" smtClean="0"/>
              <a:t>данного направления. </a:t>
            </a:r>
            <a:r>
              <a:rPr lang="ru-RU" sz="1800"/>
              <a:t/>
            </a:r>
            <a:br>
              <a:rPr lang="ru-RU" sz="1800"/>
            </a:br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>     </a:t>
            </a:r>
            <a:r>
              <a:rPr lang="ru-RU" sz="1800" b="1" smtClean="0"/>
              <a:t>Задачи</a:t>
            </a:r>
            <a:r>
              <a:rPr lang="ru-RU" sz="1800" b="1"/>
              <a:t>:</a:t>
            </a:r>
            <a:r>
              <a:rPr lang="ru-RU" sz="1800"/>
              <a:t> </a:t>
            </a:r>
            <a:br>
              <a:rPr lang="ru-RU" sz="1800"/>
            </a:br>
            <a:r>
              <a:rPr lang="ru-RU" sz="1800" smtClean="0"/>
              <a:t>● Познакомить </a:t>
            </a:r>
            <a:r>
              <a:rPr lang="ru-RU" sz="1800"/>
              <a:t>учащихся с понятиями объектов охраны окружающей среды.</a:t>
            </a:r>
            <a:br>
              <a:rPr lang="ru-RU" sz="1800"/>
            </a:br>
            <a:r>
              <a:rPr lang="ru-RU" sz="1800"/>
              <a:t>● </a:t>
            </a:r>
            <a:r>
              <a:rPr lang="ru-RU" sz="1800" smtClean="0"/>
              <a:t>Охарактеризовать основные мероприятия по охране окружающей среды.</a:t>
            </a:r>
            <a:r>
              <a:rPr lang="ru-RU" sz="1800"/>
              <a:t/>
            </a:r>
            <a:br>
              <a:rPr lang="ru-RU" sz="1800"/>
            </a:br>
            <a:r>
              <a:rPr lang="ru-RU" sz="1800"/>
              <a:t>● </a:t>
            </a:r>
            <a:r>
              <a:rPr lang="ru-RU" sz="1800" smtClean="0"/>
              <a:t>Рассмотреть нормативно-правовые </a:t>
            </a:r>
            <a:r>
              <a:rPr lang="ru-RU" sz="1800"/>
              <a:t>акты в области охраны окружающей </a:t>
            </a:r>
            <a:r>
              <a:rPr lang="ru-RU" sz="1800" smtClean="0"/>
              <a:t>среды, сформировать </a:t>
            </a:r>
            <a:r>
              <a:rPr lang="ru-RU" sz="1800"/>
              <a:t>навыки самостоятельной работы с НПА.</a:t>
            </a:r>
            <a:br>
              <a:rPr lang="ru-RU" sz="1800"/>
            </a:br>
            <a:r>
              <a:rPr lang="ru-RU" sz="1800"/>
              <a:t>● </a:t>
            </a:r>
            <a:r>
              <a:rPr lang="ru-RU" sz="1800" smtClean="0"/>
              <a:t>Дать </a:t>
            </a:r>
            <a:r>
              <a:rPr lang="ru-RU" sz="1800"/>
              <a:t>понятие экологических правонарушений и видов ответственности за их совершение. 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88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139952" y="764704"/>
            <a:ext cx="4536503" cy="54726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smtClean="0"/>
              <a:t>Охрана </a:t>
            </a:r>
            <a:r>
              <a:rPr lang="ru-RU" sz="2000" b="1"/>
              <a:t>окружающей среды </a:t>
            </a:r>
            <a:r>
              <a:rPr lang="ru-RU" sz="2000" smtClean="0"/>
              <a:t>– это деятельность</a:t>
            </a:r>
            <a:r>
              <a:rPr lang="ru-RU" sz="2000"/>
              <a:t>, направленная на сохранение и восстановление природной среды, рациональное использование и воспроизводство природных ресурсов, предотвращение негативного воздействия хозяйственной и иной деятельности на окружающую среду и ликвидацию ее последствий</a:t>
            </a:r>
            <a:r>
              <a:rPr lang="ru-RU" sz="2000" smtClean="0"/>
              <a:t>.</a:t>
            </a:r>
            <a:endParaRPr lang="ru-RU" sz="200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3186292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636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3351239"/>
              </p:ext>
            </p:extLst>
          </p:nvPr>
        </p:nvGraphicFramePr>
        <p:xfrm>
          <a:off x="251520" y="476672"/>
          <a:ext cx="8640960" cy="6381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Рисунок 7" descr="C:\Users\User\Desktop\ЛМ\Экологическое воспитание\1.1. земли почвы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7078"/>
            <a:ext cx="2016224" cy="2306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altzapoved.ru/AltZapovednik/ContentAttachments/559962/fb6e1fca-81be-4e54-b2b8-e17434361627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27662"/>
            <a:ext cx="2116639" cy="2113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User\Desktop\ЛМ\Экологическое воспитание\3. леса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511" y="4011276"/>
            <a:ext cx="2037238" cy="11459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511" y="5157192"/>
            <a:ext cx="2088232" cy="1368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User\Desktop\ЛМ\Экологическое воспитание\4. атмосферный воздух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365104"/>
            <a:ext cx="2014736" cy="18433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5661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5"/>
            <a:ext cx="7125112" cy="2448272"/>
          </a:xfrm>
        </p:spPr>
        <p:txBody>
          <a:bodyPr/>
          <a:lstStyle/>
          <a:p>
            <a:pPr marL="0" indent="0">
              <a:buNone/>
            </a:pPr>
            <a:r>
              <a:rPr lang="ru-RU" sz="2400" b="1"/>
              <a:t>В первую очередь охране подлежат</a:t>
            </a:r>
            <a:r>
              <a:rPr lang="ru-RU" sz="2400"/>
              <a:t> естественные экологические системы, природные ландшафты и природные комплексы, которые не были подвержены антропогенному воздействию</a:t>
            </a:r>
            <a:r>
              <a:rPr lang="ru-RU" sz="2400" smtClean="0"/>
              <a:t>.</a:t>
            </a:r>
            <a:endParaRPr lang="ru-RU" sz="2400"/>
          </a:p>
        </p:txBody>
      </p:sp>
      <p:pic>
        <p:nvPicPr>
          <p:cNvPr id="5" name="Рисунок 4" descr="C:\Users\User\Desktop\ЛМ\Экологическое воспитание\3.2. леса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068960"/>
            <a:ext cx="6408712" cy="36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7093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548681"/>
            <a:ext cx="7848872" cy="19442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/>
              <a:t>Естественная экологическая система </a:t>
            </a:r>
            <a:r>
              <a:rPr lang="ru-RU"/>
              <a:t>- объективно существующая часть природной среды, имеющая пространственно-территориальные границы, и в которой живые и неживые ее элементы взаимодействуют как единое функциональное целое и связаны между собой обменом вещества и энергии</a:t>
            </a:r>
            <a:r>
              <a:rPr lang="ru-RU" smtClean="0"/>
              <a:t>.</a:t>
            </a:r>
            <a:endParaRPr lang="ru-RU"/>
          </a:p>
        </p:txBody>
      </p:sp>
      <p:pic>
        <p:nvPicPr>
          <p:cNvPr id="5" name="Рисунок 4" descr="C:\Users\User\Desktop\ЛМ\Экологическое воспитание\5.1. лес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48880"/>
            <a:ext cx="2664296" cy="187220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ЛМ\Экологическое воспитание\5.2. степь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222" y="2492896"/>
            <a:ext cx="2790106" cy="185322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User\Desktop\ЛМ\Экологическое воспитание\5.3. пустыня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581128"/>
            <a:ext cx="2737103" cy="188145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30336"/>
            <a:ext cx="2800221" cy="18670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87354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620688"/>
            <a:ext cx="7125112" cy="2933854"/>
          </a:xfrm>
        </p:spPr>
        <p:txBody>
          <a:bodyPr/>
          <a:lstStyle/>
          <a:p>
            <a:pPr marL="0" indent="0" algn="ctr">
              <a:buNone/>
            </a:pPr>
            <a:r>
              <a:rPr lang="ru-RU" b="1"/>
              <a:t>Природный ландшафт </a:t>
            </a:r>
            <a:r>
              <a:rPr lang="ru-RU"/>
              <a:t>– территория, не подверженная изменению в результате хозяйственной и иной деятельности и характеризующаяся сочетанием определенных типов рельефа местности, почв, растительности, которые сформированы в единых климатических условиях.</a:t>
            </a:r>
          </a:p>
          <a:p>
            <a:pPr marL="0" indent="0">
              <a:buNone/>
            </a:pPr>
            <a:endParaRPr lang="ru-RU"/>
          </a:p>
        </p:txBody>
      </p:sp>
      <p:pic>
        <p:nvPicPr>
          <p:cNvPr id="6" name="Рисунок 5" descr="https://avatars.mds.yandex.net/get-zen_doc/142473/pub_5ae840bdbcf1bc988858b005_5ae8645079885e47d5eb2387/scale_120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4944"/>
            <a:ext cx="5832648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1491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764705"/>
            <a:ext cx="7125112" cy="1512168"/>
          </a:xfrm>
        </p:spPr>
        <p:txBody>
          <a:bodyPr/>
          <a:lstStyle/>
          <a:p>
            <a:pPr marL="0" indent="0" algn="ctr">
              <a:buNone/>
            </a:pPr>
            <a:r>
              <a:rPr lang="ru-RU" b="1"/>
              <a:t>Природный комплекс </a:t>
            </a:r>
            <a:r>
              <a:rPr lang="ru-RU"/>
              <a:t>– это комплекс функционально и естественно связанных между собой природных объектов, которые объединены географическими и иными соответствующими признаками.</a:t>
            </a:r>
          </a:p>
          <a:p>
            <a:endParaRPr lang="ru-RU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76872"/>
            <a:ext cx="6552728" cy="4032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5970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/>
              <a:t>Особой охране подлежат:</a:t>
            </a:r>
            <a:r>
              <a:rPr lang="ru-RU" sz="2400"/>
              <a:t/>
            </a:r>
            <a:br>
              <a:rPr lang="ru-RU" sz="2400"/>
            </a:b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496944" cy="5112567"/>
          </a:xfrm>
        </p:spPr>
        <p:txBody>
          <a:bodyPr>
            <a:normAutofit fontScale="92500"/>
          </a:bodyPr>
          <a:lstStyle/>
          <a:p>
            <a:r>
              <a:rPr lang="ru-RU" smtClean="0"/>
              <a:t>объекты</a:t>
            </a:r>
            <a:r>
              <a:rPr lang="ru-RU"/>
              <a:t>, включенные в Список всемирного культурного наследия и Список всемирного природного наследия;</a:t>
            </a:r>
          </a:p>
          <a:p>
            <a:r>
              <a:rPr lang="ru-RU" smtClean="0"/>
              <a:t>государственные </a:t>
            </a:r>
            <a:r>
              <a:rPr lang="ru-RU"/>
              <a:t>природные заповедники, в том числе биосферные, государственные природные заказники, памятники природы, национальные, природные и дендрологические парки, ботанические сады, лечебно-оздоровительные местности и курорты, иные природные комплексы;</a:t>
            </a:r>
          </a:p>
          <a:p>
            <a:r>
              <a:rPr lang="ru-RU" smtClean="0"/>
              <a:t>исконная </a:t>
            </a:r>
            <a:r>
              <a:rPr lang="ru-RU"/>
              <a:t>среда обитания, места традиционного проживания и хозяйственной деятельности коренных малочисленных народов РФ;</a:t>
            </a:r>
          </a:p>
          <a:p>
            <a:r>
              <a:rPr lang="ru-RU" smtClean="0"/>
              <a:t>объекты</a:t>
            </a:r>
            <a:r>
              <a:rPr lang="ru-RU"/>
              <a:t>, имеющие особое природоохранное, научное, историко-культурное, эстетическое, рекреационное, оздоровительное и иное ценное значение;</a:t>
            </a:r>
          </a:p>
          <a:p>
            <a:r>
              <a:rPr lang="ru-RU" smtClean="0"/>
              <a:t>континентальный </a:t>
            </a:r>
            <a:r>
              <a:rPr lang="ru-RU"/>
              <a:t>шельф и исключительная экономическая зона РФ;</a:t>
            </a:r>
          </a:p>
          <a:p>
            <a:r>
              <a:rPr lang="ru-RU" smtClean="0"/>
              <a:t>редкие </a:t>
            </a:r>
            <a:r>
              <a:rPr lang="ru-RU"/>
              <a:t>или находящиеся под угрозой исчезновения почвы, леса и иная растительность, животные и другие организмы и места их обитания</a:t>
            </a:r>
            <a:r>
              <a:rPr lang="ru-RU" smtClean="0"/>
              <a:t>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944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980728"/>
            <a:ext cx="7992888" cy="5328592"/>
          </a:xfrm>
        </p:spPr>
        <p:txBody>
          <a:bodyPr/>
          <a:lstStyle/>
          <a:p>
            <a:pPr marL="0" indent="0" algn="just">
              <a:buNone/>
            </a:pPr>
            <a:r>
              <a:rPr lang="ru-RU" smtClean="0"/>
              <a:t>     </a:t>
            </a:r>
            <a:r>
              <a:rPr lang="ru-RU" sz="2400" smtClean="0"/>
              <a:t>Для </a:t>
            </a:r>
            <a:r>
              <a:rPr lang="ru-RU" sz="2400"/>
              <a:t>обеспечения охраны указанных природных объектов вводится </a:t>
            </a:r>
            <a:r>
              <a:rPr lang="ru-RU" sz="2400" i="1"/>
              <a:t>особый правовой режим</a:t>
            </a:r>
            <a:r>
              <a:rPr lang="ru-RU" sz="2400"/>
              <a:t> и создаются </a:t>
            </a:r>
            <a:r>
              <a:rPr lang="ru-RU" sz="2400" i="1"/>
              <a:t>особо охраняемые природные территории</a:t>
            </a:r>
            <a:r>
              <a:rPr lang="ru-RU" sz="2400"/>
              <a:t>. </a:t>
            </a:r>
          </a:p>
          <a:p>
            <a:pPr marL="0" indent="0" algn="just">
              <a:buNone/>
            </a:pPr>
            <a:r>
              <a:rPr lang="ru-RU" sz="2400"/>
              <a:t> </a:t>
            </a:r>
            <a:r>
              <a:rPr lang="ru-RU" sz="2400" smtClean="0"/>
              <a:t>Запрещается </a:t>
            </a:r>
            <a:r>
              <a:rPr lang="ru-RU" sz="2400"/>
              <a:t>хозяйственная и иная деятельность, которая оказывает негативное воздействие на окружающую среду и ведет к деградации и (или) уничтожению природных объектов, имеющих особое природоохранное, научное, историко-культурное, эстетическое, рекреационное, оздоровительное и иное ценное значение и находящихся под особой охраной.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362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smtClean="0"/>
              <a:t>Основные мероприятия </a:t>
            </a:r>
            <a:br>
              <a:rPr lang="ru-RU" sz="2400" b="1" smtClean="0"/>
            </a:br>
            <a:r>
              <a:rPr lang="ru-RU" sz="2400" b="1" smtClean="0"/>
              <a:t>по охране окружающей среды:</a:t>
            </a:r>
            <a:endParaRPr lang="ru-RU" sz="2400" b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1807361"/>
            <a:ext cx="6514882" cy="4051437"/>
          </a:xfrm>
        </p:spPr>
        <p:txBody>
          <a:bodyPr/>
          <a:lstStyle/>
          <a:p>
            <a:r>
              <a:rPr lang="ru-RU" sz="2400" smtClean="0"/>
              <a:t>лицензирование</a:t>
            </a:r>
          </a:p>
          <a:p>
            <a:r>
              <a:rPr lang="ru-RU" sz="2400" smtClean="0"/>
              <a:t>экологическая </a:t>
            </a:r>
            <a:r>
              <a:rPr lang="ru-RU" sz="2400"/>
              <a:t>сертификация</a:t>
            </a:r>
          </a:p>
          <a:p>
            <a:r>
              <a:rPr lang="ru-RU" sz="2400" smtClean="0"/>
              <a:t>экологическая </a:t>
            </a:r>
            <a:r>
              <a:rPr lang="ru-RU" sz="2400"/>
              <a:t>экспертиза </a:t>
            </a:r>
          </a:p>
          <a:p>
            <a:r>
              <a:rPr lang="ru-RU" sz="2400" smtClean="0"/>
              <a:t>государственный </a:t>
            </a:r>
            <a:r>
              <a:rPr lang="ru-RU" sz="2400"/>
              <a:t>мониторинг </a:t>
            </a:r>
          </a:p>
          <a:p>
            <a:r>
              <a:rPr lang="ru-RU" sz="2400" smtClean="0"/>
              <a:t>контроль</a:t>
            </a:r>
            <a:endParaRPr lang="ru-RU" sz="2400"/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724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125113" cy="924475"/>
          </a:xfrm>
        </p:spPr>
        <p:txBody>
          <a:bodyPr/>
          <a:lstStyle/>
          <a:p>
            <a:pPr algn="ctr"/>
            <a:r>
              <a:rPr lang="ru-RU" sz="2400" b="1" smtClean="0"/>
              <a:t>Мероприятия 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 b="1"/>
              <a:t>по охране окружающей среды:</a:t>
            </a:r>
            <a:endParaRPr lang="ru-RU" sz="240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4335439"/>
              </p:ext>
            </p:extLst>
          </p:nvPr>
        </p:nvGraphicFramePr>
        <p:xfrm>
          <a:off x="539552" y="1844824"/>
          <a:ext cx="8208912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9606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125113" cy="924475"/>
          </a:xfrm>
        </p:spPr>
        <p:txBody>
          <a:bodyPr/>
          <a:lstStyle/>
          <a:p>
            <a:pPr algn="ctr"/>
            <a:r>
              <a:rPr lang="ru-RU" sz="2400" b="1"/>
              <a:t>Мероприятия </a:t>
            </a:r>
            <a:br>
              <a:rPr lang="ru-RU" sz="2400" b="1"/>
            </a:br>
            <a:r>
              <a:rPr lang="ru-RU" sz="2400" b="1"/>
              <a:t>по охране окружающей среды:</a:t>
            </a:r>
            <a:endParaRPr lang="ru-RU" sz="240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4222153"/>
              </p:ext>
            </p:extLst>
          </p:nvPr>
        </p:nvGraphicFramePr>
        <p:xfrm>
          <a:off x="251520" y="1806575"/>
          <a:ext cx="8712968" cy="4791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9572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924475"/>
          </a:xfrm>
        </p:spPr>
        <p:txBody>
          <a:bodyPr/>
          <a:lstStyle/>
          <a:p>
            <a:pPr algn="ctr"/>
            <a:r>
              <a:rPr lang="ru-RU" sz="2400" b="1"/>
              <a:t>Законодательство РФ в области охраны окружающей среды</a:t>
            </a:r>
            <a:endParaRPr lang="ru-RU" sz="2400"/>
          </a:p>
        </p:txBody>
      </p:sp>
      <p:pic>
        <p:nvPicPr>
          <p:cNvPr id="7" name="Объект 6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8496944" cy="47525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77952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/>
              <a:t>Законодательство РФ </a:t>
            </a:r>
            <a:r>
              <a:rPr lang="ru-RU" sz="2400" b="1" smtClean="0"/>
              <a:t>в </a:t>
            </a:r>
            <a:r>
              <a:rPr lang="ru-RU" sz="2400" b="1"/>
              <a:t>области охраны окружающей </a:t>
            </a:r>
            <a:r>
              <a:rPr lang="ru-RU" sz="2400" b="1" smtClean="0"/>
              <a:t>среды</a:t>
            </a: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07361"/>
            <a:ext cx="8136904" cy="4645975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/>
              <a:t>Конституция Российской Федерации </a:t>
            </a:r>
            <a:endParaRPr lang="ru-RU" b="1" smtClean="0"/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smtClean="0"/>
              <a:t>(</a:t>
            </a:r>
            <a:r>
              <a:rPr lang="ru-RU" sz="1600" b="1"/>
              <a:t>принята всенародным голосованием 12.12.1993 с изменениями, одобренными в ходе общероссийского голосования 01.07.2020</a:t>
            </a:r>
            <a:r>
              <a:rPr lang="ru-RU" sz="1600" b="1" smtClean="0"/>
              <a:t>)</a:t>
            </a:r>
            <a:endParaRPr lang="ru-RU" sz="1600" b="1"/>
          </a:p>
          <a:p>
            <a:pPr marL="0" indent="0">
              <a:buNone/>
            </a:pPr>
            <a:endParaRPr lang="ru-RU" sz="800" b="1" smtClean="0"/>
          </a:p>
          <a:p>
            <a:pPr marL="0" indent="0">
              <a:buNone/>
            </a:pPr>
            <a:r>
              <a:rPr lang="ru-RU" sz="1600" b="1" smtClean="0"/>
              <a:t>Статья </a:t>
            </a:r>
            <a:r>
              <a:rPr lang="ru-RU" sz="1600" b="1"/>
              <a:t>42</a:t>
            </a:r>
            <a:endParaRPr lang="ru-RU" sz="1600"/>
          </a:p>
          <a:p>
            <a:pPr marL="0" indent="0">
              <a:buNone/>
            </a:pPr>
            <a:r>
              <a:rPr lang="ru-RU" sz="1600" smtClean="0"/>
              <a:t>Каждый </a:t>
            </a:r>
            <a:r>
              <a:rPr lang="ru-RU" sz="1600"/>
              <a:t>имеет право на благоприятную окружающую среду, достоверную информацию о ее состоянии и на возмещение ущерба, причиненного его здоровью или имуществу экологическим правонарушением.</a:t>
            </a:r>
          </a:p>
          <a:p>
            <a:pPr marL="0" indent="0">
              <a:buNone/>
            </a:pPr>
            <a:r>
              <a:rPr lang="ru-RU" sz="1600" b="1"/>
              <a:t>Статья 58</a:t>
            </a:r>
            <a:endParaRPr lang="ru-RU" sz="1600"/>
          </a:p>
          <a:p>
            <a:pPr marL="0" indent="0">
              <a:buNone/>
            </a:pPr>
            <a:r>
              <a:rPr lang="ru-RU" sz="1600" smtClean="0"/>
              <a:t>Каждый </a:t>
            </a:r>
            <a:r>
              <a:rPr lang="ru-RU" sz="1600"/>
              <a:t>обязан сохранять природу и окружающую среду, бережно относиться к природным богатствам.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673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924475"/>
          </a:xfrm>
        </p:spPr>
        <p:txBody>
          <a:bodyPr/>
          <a:lstStyle/>
          <a:p>
            <a:pPr algn="ctr"/>
            <a:r>
              <a:rPr lang="ru-RU" sz="2400" b="1"/>
              <a:t>Законодательство РФ в области охраны окружающей среды</a:t>
            </a: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84785"/>
            <a:ext cx="8640960" cy="51125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b="1"/>
              <a:t>Земельный кодекс Российской Федерации от 25.10.2001 № 136-ФЗ </a:t>
            </a:r>
          </a:p>
          <a:p>
            <a:pPr marL="0" indent="0">
              <a:buNone/>
            </a:pPr>
            <a:r>
              <a:rPr lang="ru-RU" sz="1600" smtClean="0"/>
              <a:t>- </a:t>
            </a:r>
            <a:r>
              <a:rPr lang="ru-RU" sz="1600"/>
              <a:t>регулирует отношения по использованию и охране земель в Российской Федерации как основы жизни и деятельности народов, проживающих на соответствующей территории (земельные отношения).</a:t>
            </a:r>
          </a:p>
          <a:p>
            <a:pPr marL="0" indent="0">
              <a:buNone/>
            </a:pPr>
            <a:r>
              <a:rPr lang="ru-RU" sz="1600"/>
              <a:t>- регламентирует охрану земель и защиты окружающей природной среды от возможного вредного воздействия при использовании земли</a:t>
            </a:r>
          </a:p>
          <a:p>
            <a:pPr marL="0" indent="0">
              <a:buNone/>
            </a:pPr>
            <a:endParaRPr lang="ru-RU" sz="1600"/>
          </a:p>
          <a:p>
            <a:pPr marL="0" indent="0" algn="ctr">
              <a:buNone/>
            </a:pPr>
            <a:r>
              <a:rPr lang="ru-RU" sz="1600" b="1"/>
              <a:t>Водный кодекс Российской Федерации от 03.06.2006 № 74-ФЗ </a:t>
            </a:r>
          </a:p>
          <a:p>
            <a:pPr marL="0" indent="0">
              <a:buNone/>
            </a:pPr>
            <a:r>
              <a:rPr lang="ru-RU" sz="1600"/>
              <a:t>- регулирует правовые отношения в области рационального использования и охраны водных </a:t>
            </a:r>
            <a:r>
              <a:rPr lang="ru-RU" sz="1600" smtClean="0"/>
              <a:t>объектов</a:t>
            </a:r>
            <a:endParaRPr lang="ru-RU" sz="1600"/>
          </a:p>
          <a:p>
            <a:pPr marL="0" indent="0">
              <a:buNone/>
            </a:pPr>
            <a:endParaRPr lang="ru-RU" sz="1600" b="1"/>
          </a:p>
          <a:p>
            <a:pPr marL="0" indent="0" algn="ctr">
              <a:buNone/>
            </a:pPr>
            <a:r>
              <a:rPr lang="ru-RU" sz="1600" b="1"/>
              <a:t>Лесной кодекс Российской Федерации от 04.12.2006 № 200-ФЗ </a:t>
            </a:r>
          </a:p>
          <a:p>
            <a:pPr marL="0" indent="0">
              <a:buNone/>
            </a:pPr>
            <a:r>
              <a:rPr lang="ru-RU" sz="1600" smtClean="0"/>
              <a:t>- </a:t>
            </a:r>
            <a:r>
              <a:rPr lang="ru-RU" sz="1600"/>
              <a:t>основной источник, регулирующий отношения в сфере лесопользования в России</a:t>
            </a:r>
            <a:r>
              <a:rPr lang="ru-RU" sz="1600" smtClean="0"/>
              <a:t>.</a:t>
            </a:r>
            <a:endParaRPr lang="ru-RU" sz="1600"/>
          </a:p>
        </p:txBody>
      </p:sp>
    </p:spTree>
    <p:extLst>
      <p:ext uri="{BB962C8B-B14F-4D97-AF65-F5344CB8AC3E}">
        <p14:creationId xmlns:p14="http://schemas.microsoft.com/office/powerpoint/2010/main" val="29884287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125113" cy="924475"/>
          </a:xfrm>
        </p:spPr>
        <p:txBody>
          <a:bodyPr/>
          <a:lstStyle/>
          <a:p>
            <a:pPr algn="ctr"/>
            <a:r>
              <a:rPr lang="ru-RU" sz="2400" b="1"/>
              <a:t>Законодательство РФ в области охраны окружающей среды</a:t>
            </a: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1"/>
            <a:ext cx="8352928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b="1"/>
              <a:t>Закон РФ "О недрах" от 21.02.1992 № 2395-1 </a:t>
            </a:r>
            <a:endParaRPr lang="ru-RU" sz="1600"/>
          </a:p>
          <a:p>
            <a:pPr marL="0" indent="0">
              <a:buNone/>
            </a:pPr>
            <a:r>
              <a:rPr lang="ru-RU" sz="1600"/>
              <a:t>- регулирует отношения, возникающие в области геологического изучения, использования и охраны недр, разработки технологий геологического изучения, разведки и добычи </a:t>
            </a:r>
            <a:r>
              <a:rPr lang="ru-RU" sz="1600" err="1" smtClean="0"/>
              <a:t>трудноизвлекаемых</a:t>
            </a:r>
            <a:r>
              <a:rPr lang="ru-RU" sz="1600" smtClean="0"/>
              <a:t> </a:t>
            </a:r>
            <a:r>
              <a:rPr lang="ru-RU" sz="1600"/>
              <a:t>полезных ископаемых, использования отходов добычи полезных ископаемых и связанных с ней перерабатывающих производств, специфических минеральных ресурсов, подземных вод.</a:t>
            </a:r>
          </a:p>
          <a:p>
            <a:pPr marL="0" indent="0">
              <a:buNone/>
            </a:pPr>
            <a:r>
              <a:rPr lang="ru-RU" sz="1600" b="1"/>
              <a:t> </a:t>
            </a:r>
            <a:endParaRPr lang="ru-RU" sz="1600"/>
          </a:p>
          <a:p>
            <a:pPr marL="0" indent="0" algn="ctr">
              <a:buNone/>
            </a:pPr>
            <a:r>
              <a:rPr lang="ru-RU" sz="1600" b="1"/>
              <a:t>Федеральный закон "О животном мире" от 24.04.1995  № 52-ФЗ </a:t>
            </a:r>
            <a:r>
              <a:rPr lang="ru-RU" sz="1600"/>
              <a:t> </a:t>
            </a:r>
          </a:p>
          <a:p>
            <a:pPr marL="0" indent="0">
              <a:buNone/>
            </a:pPr>
            <a:r>
              <a:rPr lang="ru-RU" sz="1600"/>
              <a:t>- регулирует отношения в области охраны и использования животного мира и среды его обитания в целях обеспечения биологического разнообразия, устойчивого использования всех его компонентов, создания условий для устойчивого существования животного мира, сохранения генетического фонда диких животных и иной защиты животного мира как неотъемлемого элемента природной среды</a:t>
            </a:r>
            <a:r>
              <a:rPr lang="ru-RU" sz="1600" smtClean="0"/>
              <a:t>.</a:t>
            </a:r>
            <a:endParaRPr lang="ru-RU" sz="1600"/>
          </a:p>
        </p:txBody>
      </p:sp>
    </p:spTree>
    <p:extLst>
      <p:ext uri="{BB962C8B-B14F-4D97-AF65-F5344CB8AC3E}">
        <p14:creationId xmlns:p14="http://schemas.microsoft.com/office/powerpoint/2010/main" val="38755751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924475"/>
          </a:xfrm>
        </p:spPr>
        <p:txBody>
          <a:bodyPr/>
          <a:lstStyle/>
          <a:p>
            <a:pPr algn="ctr"/>
            <a:r>
              <a:rPr lang="ru-RU" sz="2400" b="1"/>
              <a:t>Законодательство РФ в области охраны окружающей среды</a:t>
            </a: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772816"/>
            <a:ext cx="8640960" cy="48965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b="1"/>
              <a:t>Федеральный закон "Об особо охраняемых природных территориях" от 14.03.1995 №33-ФЗ </a:t>
            </a:r>
            <a:endParaRPr lang="ru-RU" sz="1600"/>
          </a:p>
          <a:p>
            <a:pPr marL="0" indent="0">
              <a:buNone/>
            </a:pPr>
            <a:r>
              <a:rPr lang="ru-RU" sz="1600"/>
              <a:t>- регулирует отношения в области организации, охраны и использования особо охраняемых природных территорий в целях сохранения уникальных и типичных природных комплексов и объектов, достопримечательных природных образований, объектов растительного и животного мира, их генетического фонда, изучения естественных процессов в биосфере и контроля за изменением ее состояния, экологического воспитания населения.</a:t>
            </a:r>
          </a:p>
          <a:p>
            <a:pPr marL="0" indent="0">
              <a:buNone/>
            </a:pPr>
            <a:r>
              <a:rPr lang="ru-RU" sz="1600"/>
              <a:t> </a:t>
            </a:r>
          </a:p>
          <a:p>
            <a:pPr marL="0" indent="0" algn="ctr">
              <a:buNone/>
            </a:pPr>
            <a:r>
              <a:rPr lang="ru-RU" sz="1600" b="1"/>
              <a:t>Федеральный закон "Об отходах производства и потребления" </a:t>
            </a:r>
            <a:r>
              <a:rPr lang="ru-RU" sz="1600" b="1" smtClean="0"/>
              <a:t>от </a:t>
            </a:r>
            <a:r>
              <a:rPr lang="ru-RU" sz="1600" b="1"/>
              <a:t>24.06.1998 № 89-ФЗ </a:t>
            </a:r>
            <a:endParaRPr lang="ru-RU" sz="1600"/>
          </a:p>
          <a:p>
            <a:pPr marL="0" indent="0">
              <a:buNone/>
            </a:pPr>
            <a:r>
              <a:rPr lang="ru-RU" sz="1600"/>
              <a:t>- определяет правовые основы обращения с отходами производства и потребления в целях предотвращения вредного воздействия отходов производства и потребления на здоровье человека и окружающую среду, а также вовлечения таких отходов в хозяйственный оборот в качестве дополнительных источников сырья.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5973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125113" cy="924475"/>
          </a:xfrm>
        </p:spPr>
        <p:txBody>
          <a:bodyPr/>
          <a:lstStyle/>
          <a:p>
            <a:pPr algn="ctr"/>
            <a:r>
              <a:rPr lang="ru-RU" sz="2400" b="1"/>
              <a:t>Законодательство РФ в области охраны окружающей среды</a:t>
            </a: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844824"/>
            <a:ext cx="7378979" cy="44299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b="1"/>
              <a:t>Федеральный закон "Об охране атмосферного воздуха" от 04.05.1999 № 96-ФЗ </a:t>
            </a:r>
            <a:endParaRPr lang="ru-RU" sz="1600"/>
          </a:p>
          <a:p>
            <a:pPr marL="0" indent="0">
              <a:buNone/>
            </a:pPr>
            <a:r>
              <a:rPr lang="ru-RU" sz="1600"/>
              <a:t>- устанавливает правовые основы охраны атмосферного воздуха и направлен на реализацию конституционных прав граждан на благоприятную окружающую среду и достоверную информацию о ее состоянии.</a:t>
            </a:r>
          </a:p>
          <a:p>
            <a:pPr marL="0" indent="0">
              <a:buNone/>
            </a:pPr>
            <a:r>
              <a:rPr lang="ru-RU" sz="1600"/>
              <a:t> </a:t>
            </a:r>
          </a:p>
          <a:p>
            <a:pPr marL="0" indent="0" algn="ctr">
              <a:buNone/>
            </a:pPr>
            <a:r>
              <a:rPr lang="ru-RU" sz="1600" b="1"/>
              <a:t>Федеральный закон "О санитарно-эпидемиологическом благополучии населения" </a:t>
            </a:r>
            <a:r>
              <a:rPr lang="ru-RU" sz="1600" b="1" smtClean="0"/>
              <a:t>от </a:t>
            </a:r>
            <a:r>
              <a:rPr lang="ru-RU" sz="1600" b="1"/>
              <a:t>30.03.1999 № 52-ФЗ </a:t>
            </a:r>
            <a:endParaRPr lang="ru-RU" sz="1600"/>
          </a:p>
          <a:p>
            <a:pPr marL="0" indent="0">
              <a:buNone/>
            </a:pPr>
            <a:r>
              <a:rPr lang="ru-RU" sz="1600"/>
              <a:t>- направлен на обеспечение санитарно-эпидемиологического благополучия населения как одного из основных условий реализации конституционных прав граждан на охрану здоровья и благоприятную окружающую среду.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50835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924475"/>
          </a:xfrm>
        </p:spPr>
        <p:txBody>
          <a:bodyPr/>
          <a:lstStyle/>
          <a:p>
            <a:pPr algn="ctr"/>
            <a:r>
              <a:rPr lang="ru-RU" sz="2400" b="1"/>
              <a:t>Законодательство РФ в области охраны окружающей среды</a:t>
            </a: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280920" cy="47179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b="1"/>
              <a:t>Федеральный закон "Об охране окружающей среды" </a:t>
            </a:r>
            <a:r>
              <a:rPr lang="ru-RU" sz="1600" b="1" smtClean="0"/>
              <a:t>                     от </a:t>
            </a:r>
            <a:r>
              <a:rPr lang="ru-RU" sz="1600" b="1"/>
              <a:t>10.01.2002 № 7-ФЗ </a:t>
            </a:r>
            <a:endParaRPr lang="ru-RU" sz="1600"/>
          </a:p>
          <a:p>
            <a:pPr marL="0" indent="0">
              <a:buNone/>
            </a:pPr>
            <a:r>
              <a:rPr lang="ru-RU" sz="1600"/>
              <a:t>- определяет правовые основы государственной политики в области охраны окружающей среды, обеспечивающие сбалансированное решение социально-экономических задач, сохранение благоприятной окружающей среды, биологического разнообразия и природных ресурсов в целях удовлетворения потребностей нынешнего и будущих поколений, укрепления правопорядка в области охраны окружающей среды и обеспечения экологической безопасности.</a:t>
            </a:r>
          </a:p>
          <a:p>
            <a:pPr marL="0" indent="0">
              <a:buNone/>
            </a:pPr>
            <a:r>
              <a:rPr lang="ru-RU" sz="1600"/>
              <a:t>- регулирует отношения в сфере взаимодействия общества и природы, возникающие при осуществлении хозяйственной и иной деятельности, связанной с воздействием на природную среду как важнейшую составляющую окружающей среды, являющуюся основой жизни на Земле, в пределах территории Российской Федерации, а также на континентальном шельфе и в исключительной экономической зоне Российской Федерации</a:t>
            </a:r>
            <a:r>
              <a:rPr lang="ru-RU" sz="1600" smtClean="0"/>
              <a:t>.</a:t>
            </a:r>
            <a:endParaRPr lang="ru-RU" sz="1600"/>
          </a:p>
        </p:txBody>
      </p:sp>
    </p:spTree>
    <p:extLst>
      <p:ext uri="{BB962C8B-B14F-4D97-AF65-F5344CB8AC3E}">
        <p14:creationId xmlns:p14="http://schemas.microsoft.com/office/powerpoint/2010/main" val="24560044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125113" cy="924475"/>
          </a:xfrm>
        </p:spPr>
        <p:txBody>
          <a:bodyPr/>
          <a:lstStyle/>
          <a:p>
            <a:pPr algn="ctr"/>
            <a:r>
              <a:rPr lang="ru-RU" sz="2400" b="1"/>
              <a:t>Ответственность за совершение экологических </a:t>
            </a:r>
            <a:r>
              <a:rPr lang="ru-RU" sz="2400" b="1" smtClean="0"/>
              <a:t>преступлений</a:t>
            </a:r>
            <a:endParaRPr lang="ru-RU" b="1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484785"/>
            <a:ext cx="8568952" cy="511256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1700" smtClean="0"/>
              <a:t>     </a:t>
            </a:r>
            <a:r>
              <a:rPr lang="ru-RU" sz="1700" b="1" smtClean="0"/>
              <a:t>Нормативы </a:t>
            </a:r>
            <a:r>
              <a:rPr lang="ru-RU" sz="1700" b="1"/>
              <a:t>качества окружающей среды </a:t>
            </a:r>
            <a:r>
              <a:rPr lang="ru-RU" sz="1700"/>
              <a:t>устанавливаются для оценки состояния окружающей среды в целях обеспечения благоприятных условий жизнедеятельности человека, рационального использования природных ресурсов, сохранения естественных экологических систем, генетического фонда растений, животных и других организмов.</a:t>
            </a:r>
          </a:p>
          <a:p>
            <a:pPr marL="0" indent="0">
              <a:buNone/>
            </a:pPr>
            <a:r>
              <a:rPr lang="ru-RU" sz="1700"/>
              <a:t> </a:t>
            </a:r>
            <a:r>
              <a:rPr lang="ru-RU" sz="1700" smtClean="0"/>
              <a:t>   </a:t>
            </a:r>
            <a:r>
              <a:rPr lang="ru-RU" sz="1700"/>
              <a:t>К нормативам качества окружающей среды относятся:</a:t>
            </a:r>
          </a:p>
          <a:p>
            <a:pPr marL="0" indent="0">
              <a:buNone/>
            </a:pPr>
            <a:r>
              <a:rPr lang="ru-RU" sz="1700" smtClean="0"/>
              <a:t>- нормативы</a:t>
            </a:r>
            <a:r>
              <a:rPr lang="ru-RU" sz="1700"/>
              <a:t>, установленные для химических показателей состояния окружающей среды, в том числе нормативы предельно допустимых концентраций;</a:t>
            </a:r>
          </a:p>
          <a:p>
            <a:pPr marL="0" indent="0">
              <a:buNone/>
            </a:pPr>
            <a:r>
              <a:rPr lang="ru-RU" sz="1700" smtClean="0"/>
              <a:t>- нормативы</a:t>
            </a:r>
            <a:r>
              <a:rPr lang="ru-RU" sz="1700"/>
              <a:t>, установленные для физических показателей состояния окружающей среды, в том числе показателей уровней радиоактивности;</a:t>
            </a:r>
          </a:p>
          <a:p>
            <a:pPr marL="0" indent="0">
              <a:buNone/>
            </a:pPr>
            <a:r>
              <a:rPr lang="ru-RU" sz="1700" smtClean="0"/>
              <a:t>- нормативы </a:t>
            </a:r>
            <a:r>
              <a:rPr lang="ru-RU" sz="1700"/>
              <a:t>для биологических показателей состояния окружающей среды, в том числе видов и групп растений, животных и других используемых как индикаторы качества окружающей среды организмов;</a:t>
            </a:r>
          </a:p>
          <a:p>
            <a:pPr marL="0" indent="0">
              <a:buNone/>
            </a:pPr>
            <a:r>
              <a:rPr lang="ru-RU" sz="1700" smtClean="0"/>
              <a:t>- иные </a:t>
            </a:r>
            <a:r>
              <a:rPr lang="ru-RU" sz="1700"/>
              <a:t>нормативы качества окружающей среды</a:t>
            </a:r>
            <a:r>
              <a:rPr lang="ru-RU" sz="1700" smtClean="0"/>
              <a:t>.</a:t>
            </a:r>
          </a:p>
          <a:p>
            <a:pPr marL="0" indent="0">
              <a:buNone/>
            </a:pPr>
            <a:endParaRPr lang="ru-RU"/>
          </a:p>
          <a:p>
            <a:pPr marL="0" indent="0" algn="r">
              <a:buNone/>
            </a:pPr>
            <a:r>
              <a:rPr lang="ru-RU" sz="1700"/>
              <a:t>Ст. 20  </a:t>
            </a:r>
            <a:r>
              <a:rPr lang="ru-RU" sz="1700" smtClean="0"/>
              <a:t>ФЗ "Об </a:t>
            </a:r>
            <a:r>
              <a:rPr lang="ru-RU" sz="1700"/>
              <a:t>охране окружающей среды</a:t>
            </a:r>
            <a:r>
              <a:rPr lang="ru-RU" sz="1700" smtClean="0"/>
              <a:t>"</a:t>
            </a:r>
            <a:endParaRPr lang="ru-RU" sz="1700"/>
          </a:p>
        </p:txBody>
      </p:sp>
    </p:spTree>
    <p:extLst>
      <p:ext uri="{BB962C8B-B14F-4D97-AF65-F5344CB8AC3E}">
        <p14:creationId xmlns:p14="http://schemas.microsoft.com/office/powerpoint/2010/main" val="35358001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125113" cy="924475"/>
          </a:xfrm>
        </p:spPr>
        <p:txBody>
          <a:bodyPr/>
          <a:lstStyle/>
          <a:p>
            <a:pPr algn="ctr"/>
            <a:r>
              <a:rPr lang="ru-RU" sz="2400" b="1"/>
              <a:t>Ответственность за совершение экологических преступлений</a:t>
            </a: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27144" y="2924944"/>
            <a:ext cx="3240360" cy="208823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600" b="1"/>
              <a:t>Экологическое правонарушение </a:t>
            </a:r>
            <a:r>
              <a:rPr lang="ru-RU" sz="1600"/>
              <a:t>– виновное, противоправное деяние, нарушающее природоохранительное законодательство и причинившее вред окружающей среде и здоровью человека</a:t>
            </a:r>
            <a:r>
              <a:rPr lang="ru-RU" sz="1600" smtClean="0"/>
              <a:t>.</a:t>
            </a:r>
            <a:endParaRPr lang="ru-RU" sz="160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2808311" cy="1936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556792"/>
            <a:ext cx="2196207" cy="2088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581128"/>
            <a:ext cx="2815332" cy="182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30" y="4293096"/>
            <a:ext cx="2966591" cy="23042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87562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924475"/>
          </a:xfrm>
        </p:spPr>
        <p:txBody>
          <a:bodyPr/>
          <a:lstStyle/>
          <a:p>
            <a:pPr algn="ctr"/>
            <a:r>
              <a:rPr lang="ru-RU" sz="2400" b="1"/>
              <a:t>Ответственность за совершение экологических преступлений</a:t>
            </a: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08912" cy="51125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b="1"/>
              <a:t>Объектом экологических правонарушений </a:t>
            </a:r>
            <a:r>
              <a:rPr lang="ru-RU" sz="1600"/>
              <a:t>являются общественные отношения, возникающие по поводу окружающей среды в целом или отдельных ее компонентов, регулируемые и охраняемые нормами права.</a:t>
            </a:r>
          </a:p>
          <a:p>
            <a:pPr marL="0" indent="0">
              <a:buNone/>
            </a:pPr>
            <a:r>
              <a:rPr lang="ru-RU" sz="1600"/>
              <a:t>Для </a:t>
            </a:r>
            <a:r>
              <a:rPr lang="ru-RU" sz="1600" b="1"/>
              <a:t>объективной стороны </a:t>
            </a:r>
            <a:r>
              <a:rPr lang="ru-RU" sz="1600"/>
              <a:t>экологических правонарушений характерны: противоправность поведения; причинение или реальная угроза причинения экологического вреда; причинная связь между противоправным поведением и нанесенным экологическим вредом.</a:t>
            </a:r>
          </a:p>
          <a:p>
            <a:pPr marL="0" indent="0">
              <a:buNone/>
            </a:pPr>
            <a:r>
              <a:rPr lang="ru-RU" sz="1600" b="1"/>
              <a:t>Субъектами экологических правонарушений </a:t>
            </a:r>
            <a:r>
              <a:rPr lang="ru-RU" sz="1600"/>
              <a:t>могут быть</a:t>
            </a:r>
            <a:r>
              <a:rPr lang="ru-RU" sz="1600" b="1"/>
              <a:t> </a:t>
            </a:r>
            <a:r>
              <a:rPr lang="ru-RU" sz="1600"/>
              <a:t>как граждане РФ, так и иностранные граждане, лица без гражданства, должностные лица и лица, исполняющие административно-хозяйственные и организационно-распорядительные функции в коммерческих организациях, а также юридические лица (организации, учреждения и др.).</a:t>
            </a:r>
          </a:p>
          <a:p>
            <a:pPr marL="0" indent="0">
              <a:buNone/>
            </a:pPr>
            <a:r>
              <a:rPr lang="ru-RU" sz="1600" b="1"/>
              <a:t>Субъективная сторона </a:t>
            </a:r>
            <a:r>
              <a:rPr lang="ru-RU" sz="1600"/>
              <a:t>– вина в форме умысла (прямого и косвенного) либо неосторожности. В ряде случаев обязательными признаками являются также мотив и цель</a:t>
            </a:r>
          </a:p>
        </p:txBody>
      </p:sp>
    </p:spTree>
    <p:extLst>
      <p:ext uri="{BB962C8B-B14F-4D97-AF65-F5344CB8AC3E}">
        <p14:creationId xmlns:p14="http://schemas.microsoft.com/office/powerpoint/2010/main" val="9561226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125113" cy="924475"/>
          </a:xfrm>
        </p:spPr>
        <p:txBody>
          <a:bodyPr/>
          <a:lstStyle/>
          <a:p>
            <a:pPr algn="ctr"/>
            <a:r>
              <a:rPr lang="ru-RU" sz="2400" b="1"/>
              <a:t>Ответственность за совершение экологических преступлений</a:t>
            </a:r>
            <a:endParaRPr lang="ru-RU" sz="24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8136904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/>
              <a:t>Виды ответственности за совершение экологических правонарушений:</a:t>
            </a:r>
            <a:endParaRPr lang="ru-RU"/>
          </a:p>
          <a:p>
            <a:pPr marL="0" indent="0">
              <a:buNone/>
            </a:pPr>
            <a:r>
              <a:rPr lang="ru-RU"/>
              <a:t>1) дисциплинарная – применяется за нарушение экологического законодательства к работникам, в трудовые функции которых входит непосредственное соблюдение эколого-правовых норм;</a:t>
            </a:r>
          </a:p>
          <a:p>
            <a:pPr marL="0" indent="0">
              <a:buNone/>
            </a:pPr>
            <a:r>
              <a:rPr lang="ru-RU"/>
              <a:t>2) административная – применяется в случаях сои юридическими лицами правонарушений, которые предусмотрены в нормах административного права и которые причинили вред природной среде;</a:t>
            </a:r>
          </a:p>
          <a:p>
            <a:pPr marL="0" indent="0">
              <a:buNone/>
            </a:pPr>
            <a:r>
              <a:rPr lang="ru-RU"/>
              <a:t>3) материальная – применяется за причинение ущерба или нанесения вреда гражданам и окружающей природной среде</a:t>
            </a:r>
          </a:p>
          <a:p>
            <a:pPr marL="0" indent="0">
              <a:buNone/>
            </a:pPr>
            <a:r>
              <a:rPr lang="ru-RU"/>
              <a:t>4) уголовная – наступает при наличии всех элементов состава экологического преступления</a:t>
            </a:r>
            <a:r>
              <a:rPr lang="ru-RU" smtClean="0"/>
              <a:t>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0073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980728"/>
            <a:ext cx="7920880" cy="53285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smtClean="0"/>
              <a:t>В наших с вами силах уменьшить губительное </a:t>
            </a:r>
            <a:r>
              <a:rPr lang="ru-RU" sz="3200"/>
              <a:t>влияние на </a:t>
            </a:r>
            <a:r>
              <a:rPr lang="ru-RU" sz="3200" smtClean="0"/>
              <a:t>состояние </a:t>
            </a:r>
            <a:r>
              <a:rPr lang="ru-RU" sz="3200"/>
              <a:t>окружающей </a:t>
            </a:r>
            <a:r>
              <a:rPr lang="ru-RU" sz="3200" smtClean="0"/>
              <a:t>среды, и мы должны к этому стремиться, неукоснительно соблюдая закон</a:t>
            </a:r>
            <a:r>
              <a:rPr lang="ru-RU" sz="320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763610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443" y="4077072"/>
            <a:ext cx="7125112" cy="178172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mtClean="0"/>
          </a:p>
          <a:p>
            <a:pPr marL="0" indent="0" algn="ctr">
              <a:buNone/>
            </a:pPr>
            <a:r>
              <a:rPr lang="ru-RU" smtClean="0"/>
              <a:t>В </a:t>
            </a:r>
            <a:r>
              <a:rPr lang="ru-RU"/>
              <a:t>презентации использованы материалы с сайтов: </a:t>
            </a:r>
            <a:endParaRPr lang="ru-RU" smtClean="0"/>
          </a:p>
          <a:p>
            <a:pPr marL="0" indent="0" algn="ctr">
              <a:buNone/>
            </a:pPr>
            <a:r>
              <a:rPr lang="ru-RU" u="sng" smtClean="0">
                <a:hlinkClick r:id="rId2"/>
              </a:rPr>
              <a:t>https</a:t>
            </a:r>
            <a:r>
              <a:rPr lang="ru-RU" u="sng">
                <a:hlinkClick r:id="rId2"/>
              </a:rPr>
              <a:t>://yandex.ru/Яндекс.Картинки</a:t>
            </a:r>
            <a:r>
              <a:rPr lang="ru-RU"/>
              <a:t>, </a:t>
            </a:r>
          </a:p>
          <a:p>
            <a:pPr marL="0" indent="0" algn="ctr">
              <a:buNone/>
            </a:pPr>
            <a:r>
              <a:rPr lang="ru-RU"/>
              <a:t>http://www.consultant.ru/document</a:t>
            </a:r>
          </a:p>
          <a:p>
            <a:pPr algn="ctr"/>
            <a:endParaRPr lang="ru-RU"/>
          </a:p>
        </p:txBody>
      </p:sp>
      <p:pic>
        <p:nvPicPr>
          <p:cNvPr id="4" name="Рисунок 3" descr="C:\Users\User\Desktop\ЛМ\Экологическое воспитание\конец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48680"/>
            <a:ext cx="4404995" cy="33229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489750"/>
      </p:ext>
    </p:extLst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462</TotalTime>
  <Words>1101</Words>
  <Application>Microsoft Office PowerPoint</Application>
  <PresentationFormat>Экран (4:3)</PresentationFormat>
  <Paragraphs>113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Spring</vt:lpstr>
      <vt:lpstr>Презентация: «Правовое регулирование охраны окружающей среды»</vt:lpstr>
      <vt:lpstr>                                         Аннотация:       Данная презентация предназначена для проведения занятия с обучающимися 14-17 лет.            Цель - ознакомление с понятиями, мероприятиями по охране окружающей среды, правовым регулированием данного направления.        Задачи:  ● Познакомить учащихся с понятиями объектов охраны окружающей среды. ● Охарактеризовать основные мероприятия по охране окружающей среды. ● Рассмотреть нормативно-правовые акты в области охраны окружающей среды, сформировать навыки самостоятельной работы с НПА. ● Дать понятие экологических правонарушений и видов ответственности за их совершение.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Особой охране подлежат: </vt:lpstr>
      <vt:lpstr>Презентация PowerPoint</vt:lpstr>
      <vt:lpstr>Основные мероприятия  по охране окружающей среды:</vt:lpstr>
      <vt:lpstr>Мероприятия  по охране окружающей среды:</vt:lpstr>
      <vt:lpstr>Мероприятия  по охране окружающей среды:</vt:lpstr>
      <vt:lpstr>Законодательство РФ в области охраны окружающей среды</vt:lpstr>
      <vt:lpstr>Законодательство РФ в области охраны окружающей среды</vt:lpstr>
      <vt:lpstr>Законодательство РФ в области охраны окружающей среды</vt:lpstr>
      <vt:lpstr>Законодательство РФ в области охраны окружающей среды</vt:lpstr>
      <vt:lpstr>Законодательство РФ в области охраны окружающей среды</vt:lpstr>
      <vt:lpstr>Законодательство РФ в области охраны окружающей среды</vt:lpstr>
      <vt:lpstr>Законодательство РФ в области охраны окружающей среды</vt:lpstr>
      <vt:lpstr>Ответственность за совершение экологических преступлений</vt:lpstr>
      <vt:lpstr>Ответственность за совершение экологических преступлений</vt:lpstr>
      <vt:lpstr>Ответственность за совершение экологических преступлений</vt:lpstr>
      <vt:lpstr>Ответственность за совершение экологических преступлений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Правовое регулирование охраны окружающей среды</dc:title>
  <dc:creator>User</dc:creator>
  <cp:lastModifiedBy>User</cp:lastModifiedBy>
  <cp:revision>31</cp:revision>
  <dcterms:created xsi:type="dcterms:W3CDTF">2021-01-12T10:53:00Z</dcterms:created>
  <dcterms:modified xsi:type="dcterms:W3CDTF">2022-01-17T08:56:25Z</dcterms:modified>
</cp:coreProperties>
</file>