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82" r:id="rId3"/>
    <p:sldId id="267" r:id="rId4"/>
    <p:sldId id="268" r:id="rId5"/>
    <p:sldId id="269" r:id="rId6"/>
    <p:sldId id="265" r:id="rId7"/>
    <p:sldId id="266" r:id="rId8"/>
    <p:sldId id="257" r:id="rId9"/>
    <p:sldId id="258" r:id="rId10"/>
    <p:sldId id="259" r:id="rId11"/>
    <p:sldId id="260" r:id="rId12"/>
    <p:sldId id="261" r:id="rId13"/>
    <p:sldId id="262" r:id="rId14"/>
    <p:sldId id="263" r:id="rId15"/>
    <p:sldId id="264"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Times New Roman" panose="02020603050405020304" pitchFamily="18"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Times New Roman" panose="02020603050405020304" pitchFamily="18"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Times New Roman" panose="02020603050405020304" pitchFamily="18"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Times New Roman" panose="02020603050405020304" pitchFamily="18"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kern="1200">
        <a:solidFill>
          <a:schemeClr val="tx1"/>
        </a:solidFill>
        <a:latin typeface="Times New Roman" panose="02020603050405020304" pitchFamily="18" charset="0"/>
        <a:ea typeface="+mn-ea"/>
        <a:cs typeface="Arial" panose="020B0604020202020204" pitchFamily="34" charset="0"/>
      </a:defRPr>
    </a:lvl6pPr>
    <a:lvl7pPr marL="2743200" algn="l" defTabSz="914400" rtl="0" eaLnBrk="1" latinLnBrk="0" hangingPunct="1">
      <a:defRPr kern="1200">
        <a:solidFill>
          <a:schemeClr val="tx1"/>
        </a:solidFill>
        <a:latin typeface="Times New Roman" panose="02020603050405020304" pitchFamily="18" charset="0"/>
        <a:ea typeface="+mn-ea"/>
        <a:cs typeface="Arial" panose="020B0604020202020204" pitchFamily="34" charset="0"/>
      </a:defRPr>
    </a:lvl7pPr>
    <a:lvl8pPr marL="3200400" algn="l" defTabSz="914400" rtl="0" eaLnBrk="1" latinLnBrk="0" hangingPunct="1">
      <a:defRPr kern="1200">
        <a:solidFill>
          <a:schemeClr val="tx1"/>
        </a:solidFill>
        <a:latin typeface="Times New Roman" panose="02020603050405020304" pitchFamily="18" charset="0"/>
        <a:ea typeface="+mn-ea"/>
        <a:cs typeface="Arial" panose="020B0604020202020204" pitchFamily="34" charset="0"/>
      </a:defRPr>
    </a:lvl8pPr>
    <a:lvl9pPr marL="3657600" algn="l" defTabSz="914400" rtl="0" eaLnBrk="1" latinLnBrk="0" hangingPunct="1">
      <a:defRPr kern="1200">
        <a:solidFill>
          <a:schemeClr val="tx1"/>
        </a:solidFill>
        <a:latin typeface="Times New Roman" panose="02020603050405020304"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250"/>
    <a:srgbClr val="97FFFF"/>
    <a:srgbClr val="BBE0E3"/>
    <a:srgbClr val="CC0000"/>
    <a:srgbClr val="339966"/>
    <a:srgbClr val="FFFF00"/>
    <a:srgbClr val="FF9933"/>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314" autoAdjust="0"/>
    <p:restoredTop sz="99828" autoAdjust="0"/>
  </p:normalViewPr>
  <p:slideViewPr>
    <p:cSldViewPr>
      <p:cViewPr varScale="1">
        <p:scale>
          <a:sx n="118" d="100"/>
          <a:sy n="118" d="100"/>
        </p:scale>
        <p:origin x="1718" y="91"/>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 Id="rId5" Type="http://schemas.openxmlformats.org/officeDocument/2006/relationships/image" Target="../media/image4.wmf"/><Relationship Id="rId4" Type="http://schemas.openxmlformats.org/officeDocument/2006/relationships/image" Target="../media/image10.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13.wmf"/><Relationship Id="rId1" Type="http://schemas.openxmlformats.org/officeDocument/2006/relationships/image" Target="../media/image12.wmf"/><Relationship Id="rId5" Type="http://schemas.openxmlformats.org/officeDocument/2006/relationships/image" Target="../media/image15.wmf"/><Relationship Id="rId4" Type="http://schemas.openxmlformats.org/officeDocument/2006/relationships/image" Target="../media/image14.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18.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4.wmf"/><Relationship Id="rId1" Type="http://schemas.openxmlformats.org/officeDocument/2006/relationships/image" Target="../media/image20.wmf"/><Relationship Id="rId5" Type="http://schemas.openxmlformats.org/officeDocument/2006/relationships/image" Target="../media/image23.wmf"/><Relationship Id="rId4" Type="http://schemas.openxmlformats.org/officeDocument/2006/relationships/image" Target="../media/image22.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26.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29.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29.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33.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35.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4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charset="0"/>
                <a:cs typeface="Arial" charset="0"/>
              </a:defRPr>
            </a:lvl1pPr>
          </a:lstStyle>
          <a:p>
            <a:pPr>
              <a:defRPr/>
            </a:pPr>
            <a:endParaRPr lang="ru-RU" altLang="ru-RU"/>
          </a:p>
        </p:txBody>
      </p:sp>
      <p:sp>
        <p:nvSpPr>
          <p:cNvPr id="1024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charset="0"/>
                <a:cs typeface="Arial" charset="0"/>
              </a:defRPr>
            </a:lvl1pPr>
          </a:lstStyle>
          <a:p>
            <a:pPr>
              <a:defRPr/>
            </a:pPr>
            <a:endParaRPr lang="ru-RU" altLang="ru-RU"/>
          </a:p>
        </p:txBody>
      </p:sp>
      <p:sp>
        <p:nvSpPr>
          <p:cNvPr id="307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ru-RU" noProof="0" smtClean="0"/>
              <a:t>Образец текста</a:t>
            </a:r>
          </a:p>
          <a:p>
            <a:pPr lvl="1"/>
            <a:r>
              <a:rPr lang="ru-RU" altLang="ru-RU" noProof="0" smtClean="0"/>
              <a:t>Второй уровень</a:t>
            </a:r>
          </a:p>
          <a:p>
            <a:pPr lvl="2"/>
            <a:r>
              <a:rPr lang="ru-RU" altLang="ru-RU" noProof="0" smtClean="0"/>
              <a:t>Третий уровень</a:t>
            </a:r>
          </a:p>
          <a:p>
            <a:pPr lvl="3"/>
            <a:r>
              <a:rPr lang="ru-RU" altLang="ru-RU" noProof="0" smtClean="0"/>
              <a:t>Четвертый уровень</a:t>
            </a:r>
          </a:p>
          <a:p>
            <a:pPr lvl="4"/>
            <a:r>
              <a:rPr lang="ru-RU" altLang="ru-RU" noProof="0" smtClean="0"/>
              <a:t>Пятый уровень</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charset="0"/>
                <a:cs typeface="Arial" charset="0"/>
              </a:defRPr>
            </a:lvl1pPr>
          </a:lstStyle>
          <a:p>
            <a:pPr>
              <a:defRPr/>
            </a:pPr>
            <a:endParaRPr lang="ru-RU" altLang="ru-RU"/>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panose="020B0604020202020204" pitchFamily="34" charset="0"/>
              </a:defRPr>
            </a:lvl1pPr>
          </a:lstStyle>
          <a:p>
            <a:fld id="{70273BF4-AC71-4A23-95E8-98AEF5577DD5}" type="slidenum">
              <a:rPr lang="ru-RU" altLang="ru-RU"/>
              <a:pPr/>
              <a:t>‹#›</a:t>
            </a:fld>
            <a:endParaRPr lang="ru-RU" altLang="ru-RU"/>
          </a:p>
        </p:txBody>
      </p:sp>
    </p:spTree>
    <p:extLst>
      <p:ext uri="{BB962C8B-B14F-4D97-AF65-F5344CB8AC3E}">
        <p14:creationId xmlns:p14="http://schemas.microsoft.com/office/powerpoint/2010/main" val="84389810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cs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eaLnBrk="1" hangingPunct="1">
              <a:spcBef>
                <a:spcPct val="0"/>
              </a:spcBef>
            </a:pPr>
            <a:fld id="{5CC81B69-6895-4AF8-A949-FACD5387A1EC}" type="slidenum">
              <a:rPr lang="ru-RU" altLang="ru-RU"/>
              <a:pPr eaLnBrk="1" hangingPunct="1">
                <a:spcBef>
                  <a:spcPct val="0"/>
                </a:spcBef>
              </a:pPr>
              <a:t>14</a:t>
            </a:fld>
            <a:endParaRPr lang="ru-RU" altLang="ru-RU"/>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ru-RU" altLang="ru-RU" smtClean="0">
                <a:latin typeface="Arial" panose="020B0604020202020204" pitchFamily="34" charset="0"/>
                <a:cs typeface="Arial" panose="020B0604020202020204" pitchFamily="34" charset="0"/>
              </a:rPr>
              <a:t>2- 49 - 50 Евдокия Ивановна Чирина</a:t>
            </a:r>
          </a:p>
        </p:txBody>
      </p:sp>
    </p:spTree>
    <p:extLst>
      <p:ext uri="{BB962C8B-B14F-4D97-AF65-F5344CB8AC3E}">
        <p14:creationId xmlns:p14="http://schemas.microsoft.com/office/powerpoint/2010/main" val="33837449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6"/>
          <p:cNvSpPr>
            <a:spLocks noGrp="1" noChangeArrowheads="1"/>
          </p:cNvSpPr>
          <p:nvPr>
            <p:ph type="sldNum" sz="quarter" idx="12"/>
          </p:nvPr>
        </p:nvSpPr>
        <p:spPr>
          <a:ln/>
        </p:spPr>
        <p:txBody>
          <a:bodyPr/>
          <a:lstStyle>
            <a:lvl1pPr>
              <a:defRPr/>
            </a:lvl1pPr>
          </a:lstStyle>
          <a:p>
            <a:fld id="{B1060865-7804-41C6-916F-921CBB07A9A0}" type="slidenum">
              <a:rPr lang="ru-RU" altLang="ru-RU"/>
              <a:pPr/>
              <a:t>‹#›</a:t>
            </a:fld>
            <a:endParaRPr lang="ru-RU" altLang="ru-RU"/>
          </a:p>
        </p:txBody>
      </p:sp>
    </p:spTree>
    <p:extLst>
      <p:ext uri="{BB962C8B-B14F-4D97-AF65-F5344CB8AC3E}">
        <p14:creationId xmlns:p14="http://schemas.microsoft.com/office/powerpoint/2010/main" val="22741376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6"/>
          <p:cNvSpPr>
            <a:spLocks noGrp="1" noChangeArrowheads="1"/>
          </p:cNvSpPr>
          <p:nvPr>
            <p:ph type="sldNum" sz="quarter" idx="12"/>
          </p:nvPr>
        </p:nvSpPr>
        <p:spPr>
          <a:ln/>
        </p:spPr>
        <p:txBody>
          <a:bodyPr/>
          <a:lstStyle>
            <a:lvl1pPr>
              <a:defRPr/>
            </a:lvl1pPr>
          </a:lstStyle>
          <a:p>
            <a:fld id="{A1A7C3E9-046F-4546-B13E-0184B0F074AA}" type="slidenum">
              <a:rPr lang="ru-RU" altLang="ru-RU"/>
              <a:pPr/>
              <a:t>‹#›</a:t>
            </a:fld>
            <a:endParaRPr lang="ru-RU" altLang="ru-RU"/>
          </a:p>
        </p:txBody>
      </p:sp>
    </p:spTree>
    <p:extLst>
      <p:ext uri="{BB962C8B-B14F-4D97-AF65-F5344CB8AC3E}">
        <p14:creationId xmlns:p14="http://schemas.microsoft.com/office/powerpoint/2010/main" val="3312155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6"/>
          <p:cNvSpPr>
            <a:spLocks noGrp="1" noChangeArrowheads="1"/>
          </p:cNvSpPr>
          <p:nvPr>
            <p:ph type="sldNum" sz="quarter" idx="12"/>
          </p:nvPr>
        </p:nvSpPr>
        <p:spPr>
          <a:ln/>
        </p:spPr>
        <p:txBody>
          <a:bodyPr/>
          <a:lstStyle>
            <a:lvl1pPr>
              <a:defRPr/>
            </a:lvl1pPr>
          </a:lstStyle>
          <a:p>
            <a:fld id="{B71FA5C4-3571-4CB7-881E-B859746621E6}" type="slidenum">
              <a:rPr lang="ru-RU" altLang="ru-RU"/>
              <a:pPr/>
              <a:t>‹#›</a:t>
            </a:fld>
            <a:endParaRPr lang="ru-RU" altLang="ru-RU"/>
          </a:p>
        </p:txBody>
      </p:sp>
    </p:spTree>
    <p:extLst>
      <p:ext uri="{BB962C8B-B14F-4D97-AF65-F5344CB8AC3E}">
        <p14:creationId xmlns:p14="http://schemas.microsoft.com/office/powerpoint/2010/main" val="3467874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6"/>
          <p:cNvSpPr>
            <a:spLocks noGrp="1" noChangeArrowheads="1"/>
          </p:cNvSpPr>
          <p:nvPr>
            <p:ph type="sldNum" sz="quarter" idx="12"/>
          </p:nvPr>
        </p:nvSpPr>
        <p:spPr>
          <a:ln/>
        </p:spPr>
        <p:txBody>
          <a:bodyPr/>
          <a:lstStyle>
            <a:lvl1pPr>
              <a:defRPr/>
            </a:lvl1pPr>
          </a:lstStyle>
          <a:p>
            <a:fld id="{DCA8F329-B06C-4A4B-9337-E5393EC129FA}" type="slidenum">
              <a:rPr lang="ru-RU" altLang="ru-RU"/>
              <a:pPr/>
              <a:t>‹#›</a:t>
            </a:fld>
            <a:endParaRPr lang="ru-RU" altLang="ru-RU"/>
          </a:p>
        </p:txBody>
      </p:sp>
    </p:spTree>
    <p:extLst>
      <p:ext uri="{BB962C8B-B14F-4D97-AF65-F5344CB8AC3E}">
        <p14:creationId xmlns:p14="http://schemas.microsoft.com/office/powerpoint/2010/main" val="2929384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9" name="Rectangle 6"/>
          <p:cNvSpPr>
            <a:spLocks noGrp="1" noChangeArrowheads="1"/>
          </p:cNvSpPr>
          <p:nvPr>
            <p:ph type="sldNum" sz="quarter" idx="12"/>
          </p:nvPr>
        </p:nvSpPr>
        <p:spPr>
          <a:ln/>
        </p:spPr>
        <p:txBody>
          <a:bodyPr/>
          <a:lstStyle>
            <a:lvl1pPr>
              <a:defRPr/>
            </a:lvl1pPr>
          </a:lstStyle>
          <a:p>
            <a:fld id="{5E468292-0FA5-45C6-AA22-CA3D995DE85E}" type="slidenum">
              <a:rPr lang="ru-RU" altLang="ru-RU"/>
              <a:pPr/>
              <a:t>‹#›</a:t>
            </a:fld>
            <a:endParaRPr lang="ru-RU" altLang="ru-RU"/>
          </a:p>
        </p:txBody>
      </p:sp>
    </p:spTree>
    <p:extLst>
      <p:ext uri="{BB962C8B-B14F-4D97-AF65-F5344CB8AC3E}">
        <p14:creationId xmlns:p14="http://schemas.microsoft.com/office/powerpoint/2010/main" val="1899507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5" name="Rectangle 6"/>
          <p:cNvSpPr>
            <a:spLocks noGrp="1" noChangeArrowheads="1"/>
          </p:cNvSpPr>
          <p:nvPr>
            <p:ph type="sldNum" sz="quarter" idx="12"/>
          </p:nvPr>
        </p:nvSpPr>
        <p:spPr>
          <a:ln/>
        </p:spPr>
        <p:txBody>
          <a:bodyPr/>
          <a:lstStyle>
            <a:lvl1pPr>
              <a:defRPr/>
            </a:lvl1pPr>
          </a:lstStyle>
          <a:p>
            <a:fld id="{A9072965-C3D5-4DD0-BF47-D1493817FFE6}" type="slidenum">
              <a:rPr lang="ru-RU" altLang="ru-RU"/>
              <a:pPr/>
              <a:t>‹#›</a:t>
            </a:fld>
            <a:endParaRPr lang="ru-RU" altLang="ru-RU"/>
          </a:p>
        </p:txBody>
      </p:sp>
    </p:spTree>
    <p:extLst>
      <p:ext uri="{BB962C8B-B14F-4D97-AF65-F5344CB8AC3E}">
        <p14:creationId xmlns:p14="http://schemas.microsoft.com/office/powerpoint/2010/main" val="40010301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4" name="Rectangle 6"/>
          <p:cNvSpPr>
            <a:spLocks noGrp="1" noChangeArrowheads="1"/>
          </p:cNvSpPr>
          <p:nvPr>
            <p:ph type="sldNum" sz="quarter" idx="12"/>
          </p:nvPr>
        </p:nvSpPr>
        <p:spPr>
          <a:ln/>
        </p:spPr>
        <p:txBody>
          <a:bodyPr/>
          <a:lstStyle>
            <a:lvl1pPr>
              <a:defRPr/>
            </a:lvl1pPr>
          </a:lstStyle>
          <a:p>
            <a:fld id="{4DAE75B9-EFC2-4BBA-A854-E1631A6CB37B}" type="slidenum">
              <a:rPr lang="ru-RU" altLang="ru-RU"/>
              <a:pPr/>
              <a:t>‹#›</a:t>
            </a:fld>
            <a:endParaRPr lang="ru-RU" altLang="ru-RU"/>
          </a:p>
        </p:txBody>
      </p:sp>
    </p:spTree>
    <p:extLst>
      <p:ext uri="{BB962C8B-B14F-4D97-AF65-F5344CB8AC3E}">
        <p14:creationId xmlns:p14="http://schemas.microsoft.com/office/powerpoint/2010/main" val="21447264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6"/>
          <p:cNvSpPr>
            <a:spLocks noGrp="1" noChangeArrowheads="1"/>
          </p:cNvSpPr>
          <p:nvPr>
            <p:ph type="sldNum" sz="quarter" idx="12"/>
          </p:nvPr>
        </p:nvSpPr>
        <p:spPr>
          <a:ln/>
        </p:spPr>
        <p:txBody>
          <a:bodyPr/>
          <a:lstStyle>
            <a:lvl1pPr>
              <a:defRPr/>
            </a:lvl1pPr>
          </a:lstStyle>
          <a:p>
            <a:fld id="{B38568CC-0A47-48B1-A6E0-A1C85517F6EC}" type="slidenum">
              <a:rPr lang="ru-RU" altLang="ru-RU"/>
              <a:pPr/>
              <a:t>‹#›</a:t>
            </a:fld>
            <a:endParaRPr lang="ru-RU" altLang="ru-RU"/>
          </a:p>
        </p:txBody>
      </p:sp>
    </p:spTree>
    <p:extLst>
      <p:ext uri="{BB962C8B-B14F-4D97-AF65-F5344CB8AC3E}">
        <p14:creationId xmlns:p14="http://schemas.microsoft.com/office/powerpoint/2010/main" val="31447659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6"/>
          <p:cNvSpPr>
            <a:spLocks noGrp="1" noChangeArrowheads="1"/>
          </p:cNvSpPr>
          <p:nvPr>
            <p:ph type="sldNum" sz="quarter" idx="12"/>
          </p:nvPr>
        </p:nvSpPr>
        <p:spPr>
          <a:ln/>
        </p:spPr>
        <p:txBody>
          <a:bodyPr/>
          <a:lstStyle>
            <a:lvl1pPr>
              <a:defRPr/>
            </a:lvl1pPr>
          </a:lstStyle>
          <a:p>
            <a:fld id="{FA37B745-A6AA-4AA2-812A-78AD7768D633}" type="slidenum">
              <a:rPr lang="ru-RU" altLang="ru-RU"/>
              <a:pPr/>
              <a:t>‹#›</a:t>
            </a:fld>
            <a:endParaRPr lang="ru-RU" altLang="ru-RU"/>
          </a:p>
        </p:txBody>
      </p:sp>
    </p:spTree>
    <p:extLst>
      <p:ext uri="{BB962C8B-B14F-4D97-AF65-F5344CB8AC3E}">
        <p14:creationId xmlns:p14="http://schemas.microsoft.com/office/powerpoint/2010/main" val="32301619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6"/>
          <p:cNvSpPr>
            <a:spLocks noGrp="1" noChangeArrowheads="1"/>
          </p:cNvSpPr>
          <p:nvPr>
            <p:ph type="sldNum" sz="quarter" idx="12"/>
          </p:nvPr>
        </p:nvSpPr>
        <p:spPr>
          <a:ln/>
        </p:spPr>
        <p:txBody>
          <a:bodyPr/>
          <a:lstStyle>
            <a:lvl1pPr>
              <a:defRPr/>
            </a:lvl1pPr>
          </a:lstStyle>
          <a:p>
            <a:fld id="{F40D93A8-5896-45B7-81EB-EA289D60A1C5}" type="slidenum">
              <a:rPr lang="ru-RU" altLang="ru-RU"/>
              <a:pPr/>
              <a:t>‹#›</a:t>
            </a:fld>
            <a:endParaRPr lang="ru-RU" altLang="ru-RU"/>
          </a:p>
        </p:txBody>
      </p:sp>
    </p:spTree>
    <p:extLst>
      <p:ext uri="{BB962C8B-B14F-4D97-AF65-F5344CB8AC3E}">
        <p14:creationId xmlns:p14="http://schemas.microsoft.com/office/powerpoint/2010/main" val="3537581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6"/>
          <p:cNvSpPr>
            <a:spLocks noGrp="1" noChangeArrowheads="1"/>
          </p:cNvSpPr>
          <p:nvPr>
            <p:ph type="sldNum" sz="quarter" idx="12"/>
          </p:nvPr>
        </p:nvSpPr>
        <p:spPr>
          <a:ln/>
        </p:spPr>
        <p:txBody>
          <a:bodyPr/>
          <a:lstStyle>
            <a:lvl1pPr>
              <a:defRPr/>
            </a:lvl1pPr>
          </a:lstStyle>
          <a:p>
            <a:fld id="{98E7768F-2BC3-4091-A9A8-E2720FF2F8E2}" type="slidenum">
              <a:rPr lang="ru-RU" altLang="ru-RU"/>
              <a:pPr/>
              <a:t>‹#›</a:t>
            </a:fld>
            <a:endParaRPr lang="ru-RU" altLang="ru-RU"/>
          </a:p>
        </p:txBody>
      </p:sp>
    </p:spTree>
    <p:extLst>
      <p:ext uri="{BB962C8B-B14F-4D97-AF65-F5344CB8AC3E}">
        <p14:creationId xmlns:p14="http://schemas.microsoft.com/office/powerpoint/2010/main" val="312121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cs typeface="Arial" charset="0"/>
              </a:defRPr>
            </a:lvl1pPr>
          </a:lstStyle>
          <a:p>
            <a:pPr>
              <a:defRPr/>
            </a:pPr>
            <a:endParaRPr lang="ru-RU" altLang="ru-RU"/>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cs typeface="Arial" charset="0"/>
              </a:defRPr>
            </a:lvl1pPr>
          </a:lstStyle>
          <a:p>
            <a:pPr>
              <a:defRPr/>
            </a:pPr>
            <a:endParaRPr lang="ru-RU" altLang="ru-RU"/>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Arial" panose="020B0604020202020204" pitchFamily="34" charset="0"/>
              </a:defRPr>
            </a:lvl1pPr>
          </a:lstStyle>
          <a:p>
            <a:fld id="{A29E4FE5-7128-40B5-BD8A-7D59E46455B4}" type="slidenum">
              <a:rPr lang="ru-RU" altLang="ru-RU"/>
              <a:pPr/>
              <a:t>‹#›</a:t>
            </a:fld>
            <a:endParaRPr lang="ru-RU" alt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24.xml"/><Relationship Id="rId3" Type="http://schemas.openxmlformats.org/officeDocument/2006/relationships/slide" Target="slide12.xml"/><Relationship Id="rId7" Type="http://schemas.openxmlformats.org/officeDocument/2006/relationships/slide" Target="slide21.xml"/><Relationship Id="rId2" Type="http://schemas.openxmlformats.org/officeDocument/2006/relationships/slide" Target="slide3.xml"/><Relationship Id="rId1" Type="http://schemas.openxmlformats.org/officeDocument/2006/relationships/slideLayout" Target="../slideLayouts/slideLayout7.xml"/><Relationship Id="rId6" Type="http://schemas.openxmlformats.org/officeDocument/2006/relationships/slide" Target="slide18.xml"/><Relationship Id="rId5" Type="http://schemas.openxmlformats.org/officeDocument/2006/relationships/slide" Target="slide8.xml"/><Relationship Id="rId10" Type="http://schemas.openxmlformats.org/officeDocument/2006/relationships/slide" Target="slide16.xml"/><Relationship Id="rId4" Type="http://schemas.openxmlformats.org/officeDocument/2006/relationships/slide" Target="slide6.xml"/><Relationship Id="rId9" Type="http://schemas.openxmlformats.org/officeDocument/2006/relationships/slide" Target="slide14.xml"/></Relationships>
</file>

<file path=ppt/slides/_rels/slide3.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oleObject" Target="../embeddings/oleObject1.bin"/><Relationship Id="rId7" Type="http://schemas.openxmlformats.org/officeDocument/2006/relationships/image" Target="../media/image4.w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6.png"/><Relationship Id="rId10" Type="http://schemas.openxmlformats.org/officeDocument/2006/relationships/image" Target="../media/image5.wmf"/><Relationship Id="rId4" Type="http://schemas.openxmlformats.org/officeDocument/2006/relationships/image" Target="../media/image3.wmf"/><Relationship Id="rId9" Type="http://schemas.openxmlformats.org/officeDocument/2006/relationships/oleObject" Target="../embeddings/oleObject4.bin"/></Relationships>
</file>

<file path=ppt/slides/_rels/slide4.xml.rels><?xml version="1.0" encoding="UTF-8" standalone="yes"?>
<Relationships xmlns="http://schemas.openxmlformats.org/package/2006/relationships"><Relationship Id="rId8" Type="http://schemas.openxmlformats.org/officeDocument/2006/relationships/oleObject" Target="../embeddings/oleObject7.bin"/><Relationship Id="rId13" Type="http://schemas.openxmlformats.org/officeDocument/2006/relationships/image" Target="../media/image4.wmf"/><Relationship Id="rId3" Type="http://schemas.openxmlformats.org/officeDocument/2006/relationships/image" Target="../media/image11.png"/><Relationship Id="rId7" Type="http://schemas.openxmlformats.org/officeDocument/2006/relationships/image" Target="../media/image8.wmf"/><Relationship Id="rId12" Type="http://schemas.openxmlformats.org/officeDocument/2006/relationships/oleObject" Target="../embeddings/oleObject9.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6.bin"/><Relationship Id="rId11" Type="http://schemas.openxmlformats.org/officeDocument/2006/relationships/image" Target="../media/image10.wmf"/><Relationship Id="rId5" Type="http://schemas.openxmlformats.org/officeDocument/2006/relationships/image" Target="../media/image7.wmf"/><Relationship Id="rId10" Type="http://schemas.openxmlformats.org/officeDocument/2006/relationships/oleObject" Target="../embeddings/oleObject8.bin"/><Relationship Id="rId4" Type="http://schemas.openxmlformats.org/officeDocument/2006/relationships/oleObject" Target="../embeddings/oleObject5.bin"/><Relationship Id="rId9" Type="http://schemas.openxmlformats.org/officeDocument/2006/relationships/image" Target="../media/image9.wmf"/><Relationship Id="rId14" Type="http://schemas.openxmlformats.org/officeDocument/2006/relationships/oleObject" Target="../embeddings/oleObject10.bin"/></Relationships>
</file>

<file path=ppt/slides/_rels/slide5.xml.rels><?xml version="1.0" encoding="UTF-8" standalone="yes"?>
<Relationships xmlns="http://schemas.openxmlformats.org/package/2006/relationships"><Relationship Id="rId8" Type="http://schemas.openxmlformats.org/officeDocument/2006/relationships/image" Target="../media/image13.wmf"/><Relationship Id="rId13" Type="http://schemas.openxmlformats.org/officeDocument/2006/relationships/image" Target="../media/image14.wmf"/><Relationship Id="rId3" Type="http://schemas.openxmlformats.org/officeDocument/2006/relationships/image" Target="../media/image16.jpeg"/><Relationship Id="rId7" Type="http://schemas.openxmlformats.org/officeDocument/2006/relationships/oleObject" Target="../embeddings/oleObject12.bin"/><Relationship Id="rId12" Type="http://schemas.openxmlformats.org/officeDocument/2006/relationships/oleObject" Target="../embeddings/oleObject15.bin"/><Relationship Id="rId2" Type="http://schemas.openxmlformats.org/officeDocument/2006/relationships/slideLayout" Target="../slideLayouts/slideLayout7.xml"/><Relationship Id="rId16" Type="http://schemas.openxmlformats.org/officeDocument/2006/relationships/slide" Target="slide2.xml"/><Relationship Id="rId1" Type="http://schemas.openxmlformats.org/officeDocument/2006/relationships/vmlDrawing" Target="../drawings/vmlDrawing3.vml"/><Relationship Id="rId6" Type="http://schemas.openxmlformats.org/officeDocument/2006/relationships/image" Target="../media/image12.wmf"/><Relationship Id="rId11" Type="http://schemas.openxmlformats.org/officeDocument/2006/relationships/oleObject" Target="../embeddings/oleObject14.bin"/><Relationship Id="rId5" Type="http://schemas.openxmlformats.org/officeDocument/2006/relationships/oleObject" Target="../embeddings/oleObject11.bin"/><Relationship Id="rId15" Type="http://schemas.openxmlformats.org/officeDocument/2006/relationships/image" Target="../media/image15.wmf"/><Relationship Id="rId10" Type="http://schemas.openxmlformats.org/officeDocument/2006/relationships/image" Target="../media/image4.wmf"/><Relationship Id="rId4" Type="http://schemas.openxmlformats.org/officeDocument/2006/relationships/image" Target="../media/image17.jpeg"/><Relationship Id="rId9" Type="http://schemas.openxmlformats.org/officeDocument/2006/relationships/oleObject" Target="../embeddings/oleObject13.bin"/><Relationship Id="rId14" Type="http://schemas.openxmlformats.org/officeDocument/2006/relationships/oleObject" Target="../embeddings/oleObject16.bin"/></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4.wmf"/><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oleObject" Target="../embeddings/oleObject18.bin"/><Relationship Id="rId5" Type="http://schemas.openxmlformats.org/officeDocument/2006/relationships/image" Target="../media/image18.wmf"/><Relationship Id="rId4" Type="http://schemas.openxmlformats.org/officeDocument/2006/relationships/oleObject" Target="../embeddings/oleObject17.bin"/></Relationships>
</file>

<file path=ppt/slides/_rels/slide7.xml.rels><?xml version="1.0" encoding="UTF-8" standalone="yes"?>
<Relationships xmlns="http://schemas.openxmlformats.org/package/2006/relationships"><Relationship Id="rId8" Type="http://schemas.openxmlformats.org/officeDocument/2006/relationships/image" Target="../media/image4.wmf"/><Relationship Id="rId13" Type="http://schemas.openxmlformats.org/officeDocument/2006/relationships/image" Target="../media/image22.wmf"/><Relationship Id="rId18" Type="http://schemas.openxmlformats.org/officeDocument/2006/relationships/slide" Target="slide2.xml"/><Relationship Id="rId3" Type="http://schemas.openxmlformats.org/officeDocument/2006/relationships/image" Target="../media/image24.png"/><Relationship Id="rId7" Type="http://schemas.openxmlformats.org/officeDocument/2006/relationships/oleObject" Target="../embeddings/oleObject20.bin"/><Relationship Id="rId12" Type="http://schemas.openxmlformats.org/officeDocument/2006/relationships/oleObject" Target="../embeddings/oleObject23.bin"/><Relationship Id="rId17" Type="http://schemas.openxmlformats.org/officeDocument/2006/relationships/oleObject" Target="../embeddings/oleObject26.bin"/><Relationship Id="rId2" Type="http://schemas.openxmlformats.org/officeDocument/2006/relationships/slideLayout" Target="../slideLayouts/slideLayout7.xml"/><Relationship Id="rId16" Type="http://schemas.openxmlformats.org/officeDocument/2006/relationships/image" Target="../media/image23.wmf"/><Relationship Id="rId1" Type="http://schemas.openxmlformats.org/officeDocument/2006/relationships/vmlDrawing" Target="../drawings/vmlDrawing5.vml"/><Relationship Id="rId6" Type="http://schemas.openxmlformats.org/officeDocument/2006/relationships/image" Target="../media/image20.wmf"/><Relationship Id="rId11" Type="http://schemas.openxmlformats.org/officeDocument/2006/relationships/oleObject" Target="../embeddings/oleObject22.bin"/><Relationship Id="rId5" Type="http://schemas.openxmlformats.org/officeDocument/2006/relationships/oleObject" Target="../embeddings/oleObject19.bin"/><Relationship Id="rId15" Type="http://schemas.openxmlformats.org/officeDocument/2006/relationships/oleObject" Target="../embeddings/oleObject25.bin"/><Relationship Id="rId10" Type="http://schemas.openxmlformats.org/officeDocument/2006/relationships/image" Target="../media/image21.wmf"/><Relationship Id="rId4" Type="http://schemas.openxmlformats.org/officeDocument/2006/relationships/image" Target="../media/image25.png"/><Relationship Id="rId9" Type="http://schemas.openxmlformats.org/officeDocument/2006/relationships/oleObject" Target="../embeddings/oleObject21.bin"/><Relationship Id="rId14" Type="http://schemas.openxmlformats.org/officeDocument/2006/relationships/oleObject" Target="../embeddings/oleObject24.bin"/></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27.wmf"/><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oleObject" Target="../embeddings/oleObject28.bin"/><Relationship Id="rId5" Type="http://schemas.openxmlformats.org/officeDocument/2006/relationships/image" Target="../media/image26.wmf"/><Relationship Id="rId4" Type="http://schemas.openxmlformats.org/officeDocument/2006/relationships/oleObject" Target="../embeddings/oleObject27.bin"/></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27.wmf"/><Relationship Id="rId2" Type="http://schemas.openxmlformats.org/officeDocument/2006/relationships/slideLayout" Target="../slideLayouts/slideLayout7.xml"/><Relationship Id="rId1" Type="http://schemas.openxmlformats.org/officeDocument/2006/relationships/vmlDrawing" Target="../drawings/vmlDrawing7.vml"/><Relationship Id="rId6" Type="http://schemas.openxmlformats.org/officeDocument/2006/relationships/oleObject" Target="../embeddings/oleObject30.bin"/><Relationship Id="rId5" Type="http://schemas.openxmlformats.org/officeDocument/2006/relationships/image" Target="../media/image29.wmf"/><Relationship Id="rId4" Type="http://schemas.openxmlformats.org/officeDocument/2006/relationships/oleObject" Target="../embeddings/oleObject29.bin"/></Relationships>
</file>

<file path=ppt/slides/_rels/slide10.xml.rels><?xml version="1.0" encoding="UTF-8" standalone="yes"?>
<Relationships xmlns="http://schemas.openxmlformats.org/package/2006/relationships"><Relationship Id="rId8" Type="http://schemas.openxmlformats.org/officeDocument/2006/relationships/image" Target="../media/image27.wmf"/><Relationship Id="rId3" Type="http://schemas.openxmlformats.org/officeDocument/2006/relationships/image" Target="../media/image31.png"/><Relationship Id="rId7" Type="http://schemas.openxmlformats.org/officeDocument/2006/relationships/oleObject" Target="../embeddings/oleObject32.bin"/><Relationship Id="rId2" Type="http://schemas.openxmlformats.org/officeDocument/2006/relationships/slideLayout" Target="../slideLayouts/slideLayout7.xml"/><Relationship Id="rId1" Type="http://schemas.openxmlformats.org/officeDocument/2006/relationships/vmlDrawing" Target="../drawings/vmlDrawing8.vml"/><Relationship Id="rId6" Type="http://schemas.openxmlformats.org/officeDocument/2006/relationships/image" Target="../media/image29.wmf"/><Relationship Id="rId5" Type="http://schemas.openxmlformats.org/officeDocument/2006/relationships/oleObject" Target="../embeddings/oleObject31.bin"/><Relationship Id="rId4" Type="http://schemas.openxmlformats.org/officeDocument/2006/relationships/image" Target="../media/image32.png"/></Relationships>
</file>

<file path=ppt/slides/_rels/slide11.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34.png"/><Relationship Id="rId7" Type="http://schemas.openxmlformats.org/officeDocument/2006/relationships/image" Target="../media/image27.wmf"/><Relationship Id="rId2" Type="http://schemas.openxmlformats.org/officeDocument/2006/relationships/slideLayout" Target="../slideLayouts/slideLayout7.xml"/><Relationship Id="rId1" Type="http://schemas.openxmlformats.org/officeDocument/2006/relationships/vmlDrawing" Target="../drawings/vmlDrawing9.vml"/><Relationship Id="rId6" Type="http://schemas.openxmlformats.org/officeDocument/2006/relationships/oleObject" Target="../embeddings/oleObject34.bin"/><Relationship Id="rId5" Type="http://schemas.openxmlformats.org/officeDocument/2006/relationships/image" Target="../media/image33.wmf"/><Relationship Id="rId4" Type="http://schemas.openxmlformats.org/officeDocument/2006/relationships/oleObject" Target="../embeddings/oleObject33.bin"/></Relationships>
</file>

<file path=ppt/slides/_rels/slide1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Layout" Target="../slideLayouts/slideLayout7.xml"/><Relationship Id="rId1" Type="http://schemas.openxmlformats.org/officeDocument/2006/relationships/vmlDrawing" Target="../drawings/vmlDrawing10.vml"/><Relationship Id="rId5" Type="http://schemas.openxmlformats.org/officeDocument/2006/relationships/image" Target="../media/image35.wmf"/><Relationship Id="rId4" Type="http://schemas.openxmlformats.org/officeDocument/2006/relationships/oleObject" Target="../embeddings/oleObject35.bin"/></Relationships>
</file>

<file path=ppt/slides/_rels/slide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5" Type="http://schemas.openxmlformats.org/officeDocument/2006/relationships/slide" Target="slide2.xml"/><Relationship Id="rId4" Type="http://schemas.openxmlformats.org/officeDocument/2006/relationships/image" Target="../media/image39.png"/></Relationships>
</file>

<file path=ppt/slides/_rels/slide1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slide" Target="slide2.xml"/></Relationships>
</file>

<file path=ppt/slides/_rels/slide1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slideLayout" Target="../slideLayouts/slideLayout7.xml"/><Relationship Id="rId1" Type="http://schemas.openxmlformats.org/officeDocument/2006/relationships/vmlDrawing" Target="../drawings/vmlDrawing11.vml"/><Relationship Id="rId6" Type="http://schemas.openxmlformats.org/officeDocument/2006/relationships/image" Target="../media/image46.wmf"/><Relationship Id="rId5" Type="http://schemas.openxmlformats.org/officeDocument/2006/relationships/oleObject" Target="../embeddings/oleObject36.bin"/><Relationship Id="rId4" Type="http://schemas.openxmlformats.org/officeDocument/2006/relationships/image" Target="../media/image48.jpeg"/></Relationships>
</file>

<file path=ppt/slides/_rels/slide2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7.xml"/><Relationship Id="rId4" Type="http://schemas.openxmlformats.org/officeDocument/2006/relationships/slide" Target="slide2.xml"/></Relationships>
</file>

<file path=ppt/slides/_rels/slide2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slide" Target="slide2.xml"/></Relationships>
</file>

<file path=ppt/slides/_rels/slide2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7.xml"/><Relationship Id="rId4" Type="http://schemas.openxmlformats.org/officeDocument/2006/relationships/slide" Target="slid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Rectangle 16"/>
          <p:cNvSpPr>
            <a:spLocks noChangeArrowheads="1"/>
          </p:cNvSpPr>
          <p:nvPr/>
        </p:nvSpPr>
        <p:spPr bwMode="auto">
          <a:xfrm>
            <a:off x="6516217" y="3630613"/>
            <a:ext cx="2449984"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defRPr/>
            </a:pPr>
            <a:r>
              <a:rPr lang="ru-RU" altLang="ru-RU" sz="8000" i="1" dirty="0">
                <a:solidFill>
                  <a:srgbClr val="005250"/>
                </a:solidFill>
                <a:effectLst>
                  <a:outerShdw blurRad="38100" dist="38100" dir="2700000" algn="tl">
                    <a:srgbClr val="C0C0C0"/>
                  </a:outerShdw>
                </a:effectLst>
                <a:latin typeface="Algerian" pitchFamily="82" charset="0"/>
                <a:cs typeface="Times New Roman" pitchFamily="18" charset="0"/>
              </a:rPr>
              <a:t>№</a:t>
            </a:r>
            <a:r>
              <a:rPr lang="ru-RU" altLang="ru-RU" sz="8000" i="1" dirty="0" smtClean="0">
                <a:solidFill>
                  <a:srgbClr val="005250"/>
                </a:solidFill>
                <a:effectLst>
                  <a:outerShdw blurRad="38100" dist="38100" dir="2700000" algn="tl">
                    <a:srgbClr val="C0C0C0"/>
                  </a:outerShdw>
                </a:effectLst>
                <a:latin typeface="Algerian" pitchFamily="82" charset="0"/>
                <a:cs typeface="Times New Roman" pitchFamily="18" charset="0"/>
              </a:rPr>
              <a:t>8</a:t>
            </a:r>
            <a:endParaRPr lang="ru-RU" altLang="ru-RU" sz="8000" i="1" dirty="0" smtClean="0">
              <a:solidFill>
                <a:srgbClr val="005250"/>
              </a:solidFill>
              <a:effectLst>
                <a:outerShdw blurRad="38100" dist="38100" dir="2700000" algn="tl">
                  <a:srgbClr val="C0C0C0"/>
                </a:outerShdw>
              </a:effectLst>
              <a:latin typeface="Algerian" pitchFamily="82" charset="0"/>
              <a:cs typeface="Times New Roman" pitchFamily="18" charset="0"/>
            </a:endParaRPr>
          </a:p>
        </p:txBody>
      </p:sp>
      <p:sp>
        <p:nvSpPr>
          <p:cNvPr id="2057" name="Text Box 9"/>
          <p:cNvSpPr txBox="1">
            <a:spLocks noChangeArrowheads="1"/>
          </p:cNvSpPr>
          <p:nvPr/>
        </p:nvSpPr>
        <p:spPr bwMode="auto">
          <a:xfrm>
            <a:off x="3133725" y="2693988"/>
            <a:ext cx="619125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52363" dir="842175" algn="ctr" rotWithShape="0">
                    <a:srgbClr val="97FFFF"/>
                  </a:outerShdw>
                </a:effectLst>
              </a14:hiddenEffects>
            </a:ext>
          </a:extLst>
        </p:spPr>
        <p:txBody>
          <a:bodyPr>
            <a:spAutoFit/>
          </a:bodyPr>
          <a:lstStyle/>
          <a:p>
            <a:pPr algn="ctr">
              <a:spcBef>
                <a:spcPct val="50000"/>
              </a:spcBef>
              <a:defRPr/>
            </a:pPr>
            <a:r>
              <a:rPr lang="ru-RU" altLang="ru-RU" sz="6000" b="1">
                <a:solidFill>
                  <a:srgbClr val="005250"/>
                </a:solidFill>
                <a:effectLst>
                  <a:outerShdw blurRad="38100" dist="38100" dir="2700000" algn="tl">
                    <a:srgbClr val="C0C0C0"/>
                  </a:outerShdw>
                </a:effectLst>
                <a:cs typeface="Arial" charset="0"/>
              </a:rPr>
              <a:t>Математика</a:t>
            </a:r>
          </a:p>
        </p:txBody>
      </p:sp>
      <p:sp>
        <p:nvSpPr>
          <p:cNvPr id="2052" name="Text Box 4"/>
          <p:cNvSpPr txBox="1">
            <a:spLocks noChangeArrowheads="1"/>
          </p:cNvSpPr>
          <p:nvPr/>
        </p:nvSpPr>
        <p:spPr bwMode="auto">
          <a:xfrm>
            <a:off x="1892300" y="5229225"/>
            <a:ext cx="6424613"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lnSpc>
                <a:spcPct val="120000"/>
              </a:lnSpc>
              <a:spcBef>
                <a:spcPct val="0"/>
              </a:spcBef>
              <a:buFontTx/>
              <a:buNone/>
            </a:pPr>
            <a:r>
              <a:rPr lang="ru-RU" altLang="ru-RU" sz="2000" b="1" dirty="0">
                <a:solidFill>
                  <a:srgbClr val="000000"/>
                </a:solidFill>
              </a:rPr>
              <a:t>Чудаева Елена Владимировна,</a:t>
            </a:r>
          </a:p>
          <a:p>
            <a:pPr algn="ctr" eaLnBrk="1" hangingPunct="1">
              <a:lnSpc>
                <a:spcPct val="120000"/>
              </a:lnSpc>
              <a:spcBef>
                <a:spcPct val="0"/>
              </a:spcBef>
              <a:buFontTx/>
              <a:buNone/>
            </a:pPr>
            <a:r>
              <a:rPr lang="ru-RU" altLang="ru-RU" sz="2000" b="1" dirty="0">
                <a:solidFill>
                  <a:srgbClr val="000000"/>
                </a:solidFill>
              </a:rPr>
              <a:t>учитель математики МОУ «Инсарская СОШ №1»</a:t>
            </a:r>
          </a:p>
          <a:p>
            <a:pPr algn="ctr" eaLnBrk="1" hangingPunct="1">
              <a:lnSpc>
                <a:spcPct val="120000"/>
              </a:lnSpc>
              <a:spcBef>
                <a:spcPct val="0"/>
              </a:spcBef>
              <a:buFontTx/>
              <a:buNone/>
            </a:pPr>
            <a:r>
              <a:rPr lang="ru-RU" altLang="ru-RU" sz="2000" b="1" dirty="0">
                <a:solidFill>
                  <a:srgbClr val="000000"/>
                </a:solidFill>
              </a:rPr>
              <a:t>г. Инсар, Республика Мордовия, </a:t>
            </a:r>
            <a:r>
              <a:rPr lang="ru-RU" altLang="ru-RU" sz="2000" b="1" dirty="0" smtClean="0">
                <a:solidFill>
                  <a:srgbClr val="000000"/>
                </a:solidFill>
              </a:rPr>
              <a:t>2024 </a:t>
            </a:r>
            <a:r>
              <a:rPr lang="ru-RU" altLang="ru-RU" sz="2000" b="1" dirty="0">
                <a:solidFill>
                  <a:srgbClr val="000000"/>
                </a:solidFill>
              </a:rPr>
              <a:t>г.</a:t>
            </a:r>
          </a:p>
        </p:txBody>
      </p:sp>
      <p:sp>
        <p:nvSpPr>
          <p:cNvPr id="2062" name="Rectangle 14"/>
          <p:cNvSpPr>
            <a:spLocks noChangeArrowheads="1"/>
          </p:cNvSpPr>
          <p:nvPr/>
        </p:nvSpPr>
        <p:spPr bwMode="auto">
          <a:xfrm>
            <a:off x="3852863" y="3835400"/>
            <a:ext cx="286067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ru-RU" altLang="ru-RU" sz="6000" b="1">
                <a:solidFill>
                  <a:srgbClr val="005250"/>
                </a:solidFill>
                <a:effectLst>
                  <a:outerShdw blurRad="38100" dist="38100" dir="2700000" algn="tl">
                    <a:srgbClr val="C0C0C0"/>
                  </a:outerShdw>
                </a:effectLst>
                <a:cs typeface="Arial" charset="0"/>
              </a:rPr>
              <a:t>Задача</a:t>
            </a:r>
          </a:p>
        </p:txBody>
      </p:sp>
      <p:grpSp>
        <p:nvGrpSpPr>
          <p:cNvPr id="2054" name="Group 16"/>
          <p:cNvGrpSpPr>
            <a:grpSpLocks/>
          </p:cNvGrpSpPr>
          <p:nvPr/>
        </p:nvGrpSpPr>
        <p:grpSpPr bwMode="auto">
          <a:xfrm>
            <a:off x="3852863" y="1398587"/>
            <a:ext cx="4824412" cy="1200149"/>
            <a:chOff x="2336" y="845"/>
            <a:chExt cx="3039" cy="756"/>
          </a:xfrm>
        </p:grpSpPr>
        <p:sp>
          <p:nvSpPr>
            <p:cNvPr id="2058" name="Rectangle 16"/>
            <p:cNvSpPr>
              <a:spLocks noChangeArrowheads="1"/>
            </p:cNvSpPr>
            <p:nvPr/>
          </p:nvSpPr>
          <p:spPr bwMode="auto">
            <a:xfrm>
              <a:off x="3379" y="845"/>
              <a:ext cx="1996" cy="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fontAlgn="base">
                <a:spcBef>
                  <a:spcPct val="0"/>
                </a:spcBef>
                <a:spcAft>
                  <a:spcPct val="0"/>
                </a:spcAft>
                <a:defRPr>
                  <a:solidFill>
                    <a:schemeClr val="tx1"/>
                  </a:solidFill>
                  <a:latin typeface="Arial" charset="0"/>
                  <a:cs typeface="Arial" charset="0"/>
                </a:defRPr>
              </a:lvl6pPr>
              <a:lvl7pPr marL="2971800" indent="-228600" fontAlgn="base">
                <a:spcBef>
                  <a:spcPct val="0"/>
                </a:spcBef>
                <a:spcAft>
                  <a:spcPct val="0"/>
                </a:spcAft>
                <a:defRPr>
                  <a:solidFill>
                    <a:schemeClr val="tx1"/>
                  </a:solidFill>
                  <a:latin typeface="Arial" charset="0"/>
                  <a:cs typeface="Arial" charset="0"/>
                </a:defRPr>
              </a:lvl7pPr>
              <a:lvl8pPr marL="3429000" indent="-228600" fontAlgn="base">
                <a:spcBef>
                  <a:spcPct val="0"/>
                </a:spcBef>
                <a:spcAft>
                  <a:spcPct val="0"/>
                </a:spcAft>
                <a:defRPr>
                  <a:solidFill>
                    <a:schemeClr val="tx1"/>
                  </a:solidFill>
                  <a:latin typeface="Arial" charset="0"/>
                  <a:cs typeface="Arial" charset="0"/>
                </a:defRPr>
              </a:lvl8pPr>
              <a:lvl9pPr marL="3886200" indent="-228600" fontAlgn="base">
                <a:spcBef>
                  <a:spcPct val="0"/>
                </a:spcBef>
                <a:spcAft>
                  <a:spcPct val="0"/>
                </a:spcAft>
                <a:defRPr>
                  <a:solidFill>
                    <a:schemeClr val="tx1"/>
                  </a:solidFill>
                  <a:latin typeface="Arial" charset="0"/>
                  <a:cs typeface="Arial" charset="0"/>
                </a:defRPr>
              </a:lvl9pPr>
            </a:lstStyle>
            <a:p>
              <a:pPr>
                <a:defRPr/>
              </a:pPr>
              <a:r>
                <a:rPr lang="ru-RU" altLang="ru-RU" sz="7200" i="1" dirty="0" smtClean="0">
                  <a:solidFill>
                    <a:srgbClr val="005250"/>
                  </a:solidFill>
                  <a:effectLst>
                    <a:outerShdw blurRad="38100" dist="38100" dir="2700000" algn="tl">
                      <a:srgbClr val="C0C0C0"/>
                    </a:outerShdw>
                  </a:effectLst>
                  <a:cs typeface="Times New Roman" pitchFamily="18" charset="0"/>
                </a:rPr>
                <a:t>– </a:t>
              </a:r>
              <a:r>
                <a:rPr lang="ru-RU" altLang="ru-RU" sz="7200" i="1" dirty="0" smtClean="0">
                  <a:solidFill>
                    <a:srgbClr val="005250"/>
                  </a:solidFill>
                  <a:effectLst>
                    <a:outerShdw blurRad="38100" dist="38100" dir="2700000" algn="tl">
                      <a:srgbClr val="C0C0C0"/>
                    </a:outerShdw>
                  </a:effectLst>
                  <a:latin typeface="Algerian" pitchFamily="82" charset="0"/>
                  <a:cs typeface="Times New Roman" pitchFamily="18" charset="0"/>
                </a:rPr>
                <a:t>2025</a:t>
              </a:r>
              <a:endParaRPr lang="ru-RU" altLang="ru-RU" sz="7200" b="1" i="1" dirty="0" smtClean="0">
                <a:solidFill>
                  <a:srgbClr val="005250"/>
                </a:solidFill>
                <a:effectLst>
                  <a:outerShdw blurRad="38100" dist="38100" dir="2700000" algn="tl">
                    <a:srgbClr val="C0C0C0"/>
                  </a:outerShdw>
                </a:effectLst>
                <a:latin typeface="Algerian" pitchFamily="82" charset="0"/>
                <a:cs typeface="Times New Roman" pitchFamily="18" charset="0"/>
              </a:endParaRPr>
            </a:p>
          </p:txBody>
        </p:sp>
        <p:sp>
          <p:nvSpPr>
            <p:cNvPr id="2063" name="Rectangle 15"/>
            <p:cNvSpPr>
              <a:spLocks noChangeArrowheads="1"/>
            </p:cNvSpPr>
            <p:nvPr/>
          </p:nvSpPr>
          <p:spPr bwMode="auto">
            <a:xfrm>
              <a:off x="2336" y="936"/>
              <a:ext cx="1049" cy="6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ru-RU" altLang="ru-RU" sz="6000" b="1" dirty="0">
                  <a:solidFill>
                    <a:srgbClr val="005250"/>
                  </a:solidFill>
                  <a:effectLst>
                    <a:outerShdw blurRad="38100" dist="38100" dir="2700000" algn="tl">
                      <a:srgbClr val="C0C0C0"/>
                    </a:outerShdw>
                  </a:effectLst>
                  <a:cs typeface="Arial" charset="0"/>
                </a:rPr>
                <a:t>ЕГЭ</a:t>
              </a:r>
            </a:p>
          </p:txBody>
        </p:sp>
      </p:grpSp>
      <p:sp>
        <p:nvSpPr>
          <p:cNvPr id="2056" name="Text Box 22"/>
          <p:cNvSpPr txBox="1">
            <a:spLocks noChangeArrowheads="1"/>
          </p:cNvSpPr>
          <p:nvPr/>
        </p:nvSpPr>
        <p:spPr bwMode="auto">
          <a:xfrm>
            <a:off x="1547664" y="448268"/>
            <a:ext cx="6408738"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ru-RU" altLang="ru-RU" sz="2000" b="1" dirty="0" smtClean="0"/>
              <a:t>Презентация для подготовки учащихся к ЕГЭ</a:t>
            </a:r>
          </a:p>
          <a:p>
            <a:pPr algn="ctr" eaLnBrk="1" hangingPunct="1">
              <a:spcBef>
                <a:spcPct val="50000"/>
              </a:spcBef>
              <a:buFontTx/>
              <a:buNone/>
            </a:pPr>
            <a:r>
              <a:rPr lang="ru-RU" altLang="ru-RU" sz="2000" b="1" dirty="0" smtClean="0"/>
              <a:t>(рассмотрены 9 типов заданий)</a:t>
            </a:r>
            <a:endParaRPr lang="ru-RU" altLang="ru-RU" sz="2000" b="1" dirty="0"/>
          </a:p>
        </p:txBody>
      </p:sp>
      <p:pic>
        <p:nvPicPr>
          <p:cNvPr id="21506" name="Picture 2" descr="Picture backgroun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3608" y="1543049"/>
            <a:ext cx="2644377" cy="35258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5"/>
          <p:cNvSpPr>
            <a:spLocks noChangeArrowheads="1"/>
          </p:cNvSpPr>
          <p:nvPr/>
        </p:nvSpPr>
        <p:spPr bwMode="auto">
          <a:xfrm>
            <a:off x="900113" y="6022975"/>
            <a:ext cx="8064500" cy="719138"/>
          </a:xfrm>
          <a:prstGeom prst="rect">
            <a:avLst/>
          </a:prstGeom>
          <a:solidFill>
            <a:srgbClr val="97FFFF">
              <a:alpha val="50195"/>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3075" name="Rectangle 34"/>
          <p:cNvSpPr>
            <a:spLocks noChangeArrowheads="1"/>
          </p:cNvSpPr>
          <p:nvPr/>
        </p:nvSpPr>
        <p:spPr bwMode="auto">
          <a:xfrm>
            <a:off x="900113" y="4652963"/>
            <a:ext cx="8064500" cy="719137"/>
          </a:xfrm>
          <a:prstGeom prst="rect">
            <a:avLst/>
          </a:prstGeom>
          <a:solidFill>
            <a:srgbClr val="97FFFF">
              <a:alpha val="50195"/>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3076" name="Rectangle 33"/>
          <p:cNvSpPr>
            <a:spLocks noChangeArrowheads="1"/>
          </p:cNvSpPr>
          <p:nvPr/>
        </p:nvSpPr>
        <p:spPr bwMode="auto">
          <a:xfrm>
            <a:off x="900113" y="3284538"/>
            <a:ext cx="8064500" cy="719137"/>
          </a:xfrm>
          <a:prstGeom prst="rect">
            <a:avLst/>
          </a:prstGeom>
          <a:solidFill>
            <a:srgbClr val="97FFFF">
              <a:alpha val="50195"/>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3077" name="Rectangle 32"/>
          <p:cNvSpPr>
            <a:spLocks noChangeArrowheads="1"/>
          </p:cNvSpPr>
          <p:nvPr/>
        </p:nvSpPr>
        <p:spPr bwMode="auto">
          <a:xfrm>
            <a:off x="900113" y="1989138"/>
            <a:ext cx="8064500" cy="719137"/>
          </a:xfrm>
          <a:prstGeom prst="rect">
            <a:avLst/>
          </a:prstGeom>
          <a:solidFill>
            <a:srgbClr val="97FFFF">
              <a:alpha val="50195"/>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3078" name="Rectangle 31"/>
          <p:cNvSpPr>
            <a:spLocks noChangeArrowheads="1"/>
          </p:cNvSpPr>
          <p:nvPr/>
        </p:nvSpPr>
        <p:spPr bwMode="auto">
          <a:xfrm>
            <a:off x="900113" y="765175"/>
            <a:ext cx="8064500" cy="503238"/>
          </a:xfrm>
          <a:prstGeom prst="rect">
            <a:avLst/>
          </a:prstGeom>
          <a:solidFill>
            <a:srgbClr val="97FFFF">
              <a:alpha val="50195"/>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3079" name="Text Box 4"/>
          <p:cNvSpPr txBox="1">
            <a:spLocks noChangeArrowheads="1"/>
          </p:cNvSpPr>
          <p:nvPr/>
        </p:nvSpPr>
        <p:spPr bwMode="auto">
          <a:xfrm>
            <a:off x="2051050" y="188913"/>
            <a:ext cx="59769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400" b="1">
                <a:solidFill>
                  <a:srgbClr val="005250"/>
                </a:solidFill>
                <a:latin typeface="Georgia" panose="02040502050405020303" pitchFamily="18" charset="0"/>
              </a:rPr>
              <a:t>Содержание </a:t>
            </a:r>
            <a:r>
              <a:rPr lang="en-US" altLang="ru-RU" sz="2400" b="1">
                <a:solidFill>
                  <a:srgbClr val="005250"/>
                </a:solidFill>
                <a:latin typeface="Georgia" panose="02040502050405020303" pitchFamily="18" charset="0"/>
              </a:rPr>
              <a:t>(</a:t>
            </a:r>
            <a:r>
              <a:rPr lang="ru-RU" altLang="ru-RU" sz="2400" b="1">
                <a:solidFill>
                  <a:srgbClr val="005250"/>
                </a:solidFill>
                <a:latin typeface="Georgia" panose="02040502050405020303" pitchFamily="18" charset="0"/>
              </a:rPr>
              <a:t>виды заданий В8)</a:t>
            </a:r>
          </a:p>
        </p:txBody>
      </p:sp>
      <p:sp>
        <p:nvSpPr>
          <p:cNvPr id="3080" name="Text Box 5"/>
          <p:cNvSpPr txBox="1">
            <a:spLocks noChangeArrowheads="1"/>
          </p:cNvSpPr>
          <p:nvPr/>
        </p:nvSpPr>
        <p:spPr bwMode="auto">
          <a:xfrm>
            <a:off x="1331913" y="765175"/>
            <a:ext cx="741680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400">
                <a:latin typeface="Times New Roman" panose="02020603050405020304" pitchFamily="18" charset="0"/>
              </a:rPr>
              <a:t>Найдите значение производной функции в точке х</a:t>
            </a:r>
            <a:r>
              <a:rPr lang="ru-RU" altLang="ru-RU" sz="1400" baseline="-25000">
                <a:latin typeface="Times New Roman" panose="02020603050405020304" pitchFamily="18" charset="0"/>
              </a:rPr>
              <a:t>0</a:t>
            </a:r>
            <a:r>
              <a:rPr lang="en-US" altLang="ru-RU" sz="1400">
                <a:latin typeface="Times New Roman" panose="02020603050405020304" pitchFamily="18" charset="0"/>
              </a:rPr>
              <a:t> </a:t>
            </a:r>
            <a:r>
              <a:rPr lang="ru-RU" altLang="ru-RU" sz="1400">
                <a:latin typeface="Times New Roman" panose="02020603050405020304" pitchFamily="18" charset="0"/>
              </a:rPr>
              <a:t>по  рисунку с изображенным графиком функции </a:t>
            </a:r>
            <a:r>
              <a:rPr lang="en-US" altLang="ru-RU" sz="1400" i="1">
                <a:latin typeface="Times New Roman" panose="02020603050405020304" pitchFamily="18" charset="0"/>
              </a:rPr>
              <a:t>y</a:t>
            </a:r>
            <a:r>
              <a:rPr lang="ru-RU" altLang="ru-RU" sz="1400">
                <a:latin typeface="Times New Roman" panose="02020603050405020304" pitchFamily="18" charset="0"/>
              </a:rPr>
              <a:t> = </a:t>
            </a:r>
            <a:r>
              <a:rPr lang="en-US" altLang="ru-RU" sz="1400" i="1">
                <a:latin typeface="Times New Roman" panose="02020603050405020304" pitchFamily="18" charset="0"/>
              </a:rPr>
              <a:t>f(x)</a:t>
            </a:r>
            <a:r>
              <a:rPr lang="ru-RU" altLang="ru-RU" sz="1400">
                <a:latin typeface="Times New Roman" panose="02020603050405020304" pitchFamily="18" charset="0"/>
              </a:rPr>
              <a:t> и касательной к нему в точке с абсциссой х</a:t>
            </a:r>
            <a:r>
              <a:rPr lang="ru-RU" altLang="ru-RU" sz="1400" baseline="-25000">
                <a:latin typeface="Times New Roman" panose="02020603050405020304" pitchFamily="18" charset="0"/>
              </a:rPr>
              <a:t>0</a:t>
            </a:r>
            <a:r>
              <a:rPr lang="ru-RU" altLang="ru-RU" sz="1400">
                <a:latin typeface="Times New Roman" panose="02020603050405020304" pitchFamily="18" charset="0"/>
              </a:rPr>
              <a:t>. </a:t>
            </a:r>
          </a:p>
        </p:txBody>
      </p:sp>
      <p:sp>
        <p:nvSpPr>
          <p:cNvPr id="3081" name="Text Box 6"/>
          <p:cNvSpPr txBox="1">
            <a:spLocks noChangeArrowheads="1"/>
          </p:cNvSpPr>
          <p:nvPr/>
        </p:nvSpPr>
        <p:spPr bwMode="auto">
          <a:xfrm>
            <a:off x="1331913" y="1398588"/>
            <a:ext cx="7488237"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400">
                <a:latin typeface="Times New Roman" panose="02020603050405020304" pitchFamily="18" charset="0"/>
              </a:rPr>
              <a:t>На рисунке изображен график функции </a:t>
            </a:r>
            <a:r>
              <a:rPr lang="en-US" altLang="ru-RU" sz="1400" i="1">
                <a:latin typeface="Times New Roman" panose="02020603050405020304" pitchFamily="18" charset="0"/>
              </a:rPr>
              <a:t>y</a:t>
            </a:r>
            <a:r>
              <a:rPr lang="ru-RU" altLang="ru-RU" sz="1400" i="1">
                <a:latin typeface="Times New Roman" panose="02020603050405020304" pitchFamily="18" charset="0"/>
              </a:rPr>
              <a:t> = </a:t>
            </a:r>
            <a:r>
              <a:rPr lang="en-US" altLang="ru-RU" sz="1400" i="1">
                <a:latin typeface="Times New Roman" panose="02020603050405020304" pitchFamily="18" charset="0"/>
              </a:rPr>
              <a:t>f (x)</a:t>
            </a:r>
            <a:r>
              <a:rPr lang="ru-RU" altLang="ru-RU" sz="1400">
                <a:latin typeface="Times New Roman" panose="02020603050405020304" pitchFamily="18" charset="0"/>
              </a:rPr>
              <a:t>, касательная к этому графику, проведенная в точке х</a:t>
            </a:r>
            <a:r>
              <a:rPr lang="ru-RU" altLang="ru-RU" sz="1400" baseline="-25000">
                <a:latin typeface="Times New Roman" panose="02020603050405020304" pitchFamily="18" charset="0"/>
              </a:rPr>
              <a:t>0</a:t>
            </a:r>
            <a:r>
              <a:rPr lang="ru-RU" altLang="ru-RU" sz="1400">
                <a:latin typeface="Times New Roman" panose="02020603050405020304" pitchFamily="18" charset="0"/>
              </a:rPr>
              <a:t>, проходит через начало координат. Найдите </a:t>
            </a:r>
            <a:r>
              <a:rPr lang="en-US" altLang="ru-RU" sz="1400" i="1">
                <a:latin typeface="Times New Roman" panose="02020603050405020304" pitchFamily="18" charset="0"/>
              </a:rPr>
              <a:t>f</a:t>
            </a:r>
            <a:r>
              <a:rPr lang="ru-RU" altLang="ru-RU" sz="1400" i="1">
                <a:latin typeface="Times New Roman" panose="02020603050405020304" pitchFamily="18" charset="0"/>
              </a:rPr>
              <a:t>'</a:t>
            </a:r>
            <a:r>
              <a:rPr lang="ru-RU" altLang="ru-RU" sz="1400">
                <a:latin typeface="Times New Roman" panose="02020603050405020304" pitchFamily="18" charset="0"/>
              </a:rPr>
              <a:t>(х</a:t>
            </a:r>
            <a:r>
              <a:rPr lang="ru-RU" altLang="ru-RU" sz="1400" baseline="-25000">
                <a:latin typeface="Times New Roman" panose="02020603050405020304" pitchFamily="18" charset="0"/>
              </a:rPr>
              <a:t>0</a:t>
            </a:r>
            <a:r>
              <a:rPr lang="ru-RU" altLang="ru-RU" sz="1400">
                <a:latin typeface="Times New Roman" panose="02020603050405020304" pitchFamily="18" charset="0"/>
              </a:rPr>
              <a:t>).</a:t>
            </a:r>
          </a:p>
        </p:txBody>
      </p:sp>
      <p:sp>
        <p:nvSpPr>
          <p:cNvPr id="3082" name="Text Box 7"/>
          <p:cNvSpPr txBox="1">
            <a:spLocks noChangeArrowheads="1"/>
          </p:cNvSpPr>
          <p:nvPr/>
        </p:nvSpPr>
        <p:spPr bwMode="auto">
          <a:xfrm>
            <a:off x="1331913" y="2057400"/>
            <a:ext cx="748982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400">
                <a:latin typeface="Times New Roman" panose="02020603050405020304" pitchFamily="18" charset="0"/>
                <a:cs typeface="Times New Roman" panose="02020603050405020304" pitchFamily="18" charset="0"/>
              </a:rPr>
              <a:t>На рисунке изображен график функции </a:t>
            </a:r>
            <a:r>
              <a:rPr lang="en-US" altLang="ru-RU" sz="1400" i="1">
                <a:latin typeface="Times New Roman" panose="02020603050405020304" pitchFamily="18" charset="0"/>
                <a:cs typeface="Times New Roman" panose="02020603050405020304" pitchFamily="18" charset="0"/>
              </a:rPr>
              <a:t>y</a:t>
            </a:r>
            <a:r>
              <a:rPr lang="ru-RU" altLang="ru-RU" sz="1400" i="1">
                <a:latin typeface="Times New Roman" panose="02020603050405020304" pitchFamily="18" charset="0"/>
                <a:cs typeface="Times New Roman" panose="02020603050405020304" pitchFamily="18" charset="0"/>
              </a:rPr>
              <a:t> = </a:t>
            </a:r>
            <a:r>
              <a:rPr lang="en-US" altLang="ru-RU" sz="1400" i="1">
                <a:latin typeface="Times New Roman" panose="02020603050405020304" pitchFamily="18" charset="0"/>
                <a:cs typeface="Times New Roman" panose="02020603050405020304" pitchFamily="18" charset="0"/>
              </a:rPr>
              <a:t>f (x)</a:t>
            </a:r>
            <a:r>
              <a:rPr lang="ru-RU" altLang="ru-RU" sz="1400">
                <a:latin typeface="Times New Roman" panose="02020603050405020304" pitchFamily="18" charset="0"/>
                <a:cs typeface="Times New Roman" panose="02020603050405020304" pitchFamily="18" charset="0"/>
              </a:rPr>
              <a:t>, определенной на интервале (</a:t>
            </a:r>
            <a:r>
              <a:rPr lang="en-US" altLang="ru-RU" sz="1400" i="1">
                <a:latin typeface="Times New Roman" panose="02020603050405020304" pitchFamily="18" charset="0"/>
                <a:cs typeface="Times New Roman" panose="02020603050405020304" pitchFamily="18" charset="0"/>
              </a:rPr>
              <a:t>a</a:t>
            </a:r>
            <a:r>
              <a:rPr lang="ru-RU" altLang="ru-RU" sz="1400" i="1">
                <a:latin typeface="Times New Roman" panose="02020603050405020304" pitchFamily="18" charset="0"/>
                <a:cs typeface="Times New Roman" panose="02020603050405020304" pitchFamily="18" charset="0"/>
              </a:rPr>
              <a:t>; </a:t>
            </a:r>
            <a:r>
              <a:rPr lang="en-US" altLang="ru-RU" sz="1400" i="1">
                <a:latin typeface="Times New Roman" panose="02020603050405020304" pitchFamily="18" charset="0"/>
                <a:cs typeface="Times New Roman" panose="02020603050405020304" pitchFamily="18" charset="0"/>
              </a:rPr>
              <a:t>b</a:t>
            </a:r>
            <a:r>
              <a:rPr lang="ru-RU" altLang="ru-RU" sz="1400">
                <a:latin typeface="Times New Roman" panose="02020603050405020304" pitchFamily="18" charset="0"/>
                <a:cs typeface="Times New Roman" panose="02020603050405020304" pitchFamily="18" charset="0"/>
              </a:rPr>
              <a:t>). Определите количество целых  точек, в которых производная функции отрицательна</a:t>
            </a:r>
            <a:r>
              <a:rPr lang="en-US" altLang="ru-RU" sz="1400">
                <a:latin typeface="Times New Roman" panose="02020603050405020304" pitchFamily="18" charset="0"/>
                <a:cs typeface="Times New Roman" panose="02020603050405020304" pitchFamily="18" charset="0"/>
              </a:rPr>
              <a:t> (</a:t>
            </a:r>
            <a:r>
              <a:rPr lang="ru-RU" altLang="ru-RU" sz="1400">
                <a:latin typeface="Times New Roman" panose="02020603050405020304" pitchFamily="18" charset="0"/>
                <a:cs typeface="Times New Roman" panose="02020603050405020304" pitchFamily="18" charset="0"/>
              </a:rPr>
              <a:t>положительна). </a:t>
            </a:r>
          </a:p>
        </p:txBody>
      </p:sp>
      <p:sp>
        <p:nvSpPr>
          <p:cNvPr id="3083" name="Text Box 8"/>
          <p:cNvSpPr txBox="1">
            <a:spLocks noChangeArrowheads="1"/>
          </p:cNvSpPr>
          <p:nvPr/>
        </p:nvSpPr>
        <p:spPr bwMode="auto">
          <a:xfrm>
            <a:off x="1331913" y="2708275"/>
            <a:ext cx="748982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400">
                <a:latin typeface="Times New Roman" panose="02020603050405020304" pitchFamily="18" charset="0"/>
              </a:rPr>
              <a:t>На рисунке изображен график функции </a:t>
            </a:r>
            <a:r>
              <a:rPr lang="en-US" altLang="ru-RU" sz="1400" i="1">
                <a:latin typeface="Times New Roman" panose="02020603050405020304" pitchFamily="18" charset="0"/>
              </a:rPr>
              <a:t>y</a:t>
            </a:r>
            <a:r>
              <a:rPr lang="ru-RU" altLang="ru-RU" sz="1400" i="1">
                <a:latin typeface="Times New Roman" panose="02020603050405020304" pitchFamily="18" charset="0"/>
              </a:rPr>
              <a:t> = </a:t>
            </a:r>
            <a:r>
              <a:rPr lang="en-US" altLang="ru-RU" sz="1400" i="1">
                <a:latin typeface="Times New Roman" panose="02020603050405020304" pitchFamily="18" charset="0"/>
              </a:rPr>
              <a:t>f (x)</a:t>
            </a:r>
            <a:r>
              <a:rPr lang="ru-RU" altLang="ru-RU" sz="1400">
                <a:latin typeface="Times New Roman" panose="02020603050405020304" pitchFamily="18" charset="0"/>
              </a:rPr>
              <a:t>, определенной на интервале (</a:t>
            </a:r>
            <a:r>
              <a:rPr lang="en-US" altLang="ru-RU" sz="1400" i="1">
                <a:latin typeface="Times New Roman" panose="02020603050405020304" pitchFamily="18" charset="0"/>
              </a:rPr>
              <a:t>a</a:t>
            </a:r>
            <a:r>
              <a:rPr lang="ru-RU" altLang="ru-RU" sz="1400" i="1">
                <a:latin typeface="Times New Roman" panose="02020603050405020304" pitchFamily="18" charset="0"/>
              </a:rPr>
              <a:t>; </a:t>
            </a:r>
            <a:r>
              <a:rPr lang="en-US" altLang="ru-RU" sz="1400" i="1">
                <a:latin typeface="Times New Roman" panose="02020603050405020304" pitchFamily="18" charset="0"/>
              </a:rPr>
              <a:t>b</a:t>
            </a:r>
            <a:r>
              <a:rPr lang="ru-RU" altLang="ru-RU" sz="1400">
                <a:latin typeface="Times New Roman" panose="02020603050405020304" pitchFamily="18" charset="0"/>
              </a:rPr>
              <a:t>). Найдите количество точек, в которых производная функции </a:t>
            </a:r>
            <a:r>
              <a:rPr lang="en-US" altLang="ru-RU" sz="1400" i="1">
                <a:latin typeface="Times New Roman" panose="02020603050405020304" pitchFamily="18" charset="0"/>
              </a:rPr>
              <a:t>y</a:t>
            </a:r>
            <a:r>
              <a:rPr lang="ru-RU" altLang="ru-RU" sz="1400" i="1">
                <a:latin typeface="Times New Roman" panose="02020603050405020304" pitchFamily="18" charset="0"/>
              </a:rPr>
              <a:t> = </a:t>
            </a:r>
            <a:r>
              <a:rPr lang="en-US" altLang="ru-RU" sz="1400" i="1">
                <a:latin typeface="Times New Roman" panose="02020603050405020304" pitchFamily="18" charset="0"/>
              </a:rPr>
              <a:t>f (x)</a:t>
            </a:r>
            <a:r>
              <a:rPr lang="ru-RU" altLang="ru-RU" sz="1400">
                <a:latin typeface="Times New Roman" panose="02020603050405020304" pitchFamily="18" charset="0"/>
              </a:rPr>
              <a:t> равна 0. </a:t>
            </a:r>
          </a:p>
        </p:txBody>
      </p:sp>
      <p:sp>
        <p:nvSpPr>
          <p:cNvPr id="3084" name="Text Box 9"/>
          <p:cNvSpPr txBox="1">
            <a:spLocks noChangeArrowheads="1"/>
          </p:cNvSpPr>
          <p:nvPr/>
        </p:nvSpPr>
        <p:spPr bwMode="auto">
          <a:xfrm>
            <a:off x="1331913" y="3297238"/>
            <a:ext cx="7561262"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400">
                <a:latin typeface="Times New Roman" panose="02020603050405020304" pitchFamily="18" charset="0"/>
              </a:rPr>
              <a:t>На рисунке изображен график функции </a:t>
            </a:r>
            <a:r>
              <a:rPr lang="en-US" altLang="ru-RU" sz="1400" i="1">
                <a:latin typeface="Times New Roman" panose="02020603050405020304" pitchFamily="18" charset="0"/>
              </a:rPr>
              <a:t>y</a:t>
            </a:r>
            <a:r>
              <a:rPr lang="ru-RU" altLang="ru-RU" sz="1400" i="1">
                <a:latin typeface="Times New Roman" panose="02020603050405020304" pitchFamily="18" charset="0"/>
              </a:rPr>
              <a:t> = </a:t>
            </a:r>
            <a:r>
              <a:rPr lang="en-US" altLang="ru-RU" sz="1400" i="1">
                <a:latin typeface="Times New Roman" panose="02020603050405020304" pitchFamily="18" charset="0"/>
              </a:rPr>
              <a:t>f (x)</a:t>
            </a:r>
            <a:r>
              <a:rPr lang="ru-RU" altLang="ru-RU" sz="1400">
                <a:latin typeface="Times New Roman" panose="02020603050405020304" pitchFamily="18" charset="0"/>
              </a:rPr>
              <a:t>, определенной на интервале (</a:t>
            </a:r>
            <a:r>
              <a:rPr lang="en-US" altLang="ru-RU" sz="1400" i="1">
                <a:latin typeface="Times New Roman" panose="02020603050405020304" pitchFamily="18" charset="0"/>
              </a:rPr>
              <a:t>a</a:t>
            </a:r>
            <a:r>
              <a:rPr lang="ru-RU" altLang="ru-RU" sz="1400" i="1">
                <a:latin typeface="Times New Roman" panose="02020603050405020304" pitchFamily="18" charset="0"/>
              </a:rPr>
              <a:t>; </a:t>
            </a:r>
            <a:r>
              <a:rPr lang="en-US" altLang="ru-RU" sz="1400" i="1">
                <a:latin typeface="Times New Roman" panose="02020603050405020304" pitchFamily="18" charset="0"/>
              </a:rPr>
              <a:t>b</a:t>
            </a:r>
            <a:r>
              <a:rPr lang="ru-RU" altLang="ru-RU" sz="1400">
                <a:latin typeface="Times New Roman" panose="02020603050405020304" pitchFamily="18" charset="0"/>
              </a:rPr>
              <a:t>). Найдите количество точек, в которых касательная к графику функции параллельна прямой </a:t>
            </a:r>
            <a:r>
              <a:rPr lang="ru-RU" altLang="ru-RU" sz="1400" i="1">
                <a:latin typeface="Times New Roman" panose="02020603050405020304" pitchFamily="18" charset="0"/>
              </a:rPr>
              <a:t>у </a:t>
            </a:r>
            <a:r>
              <a:rPr lang="ru-RU" altLang="ru-RU" sz="1400">
                <a:latin typeface="Times New Roman" panose="02020603050405020304" pitchFamily="18" charset="0"/>
              </a:rPr>
              <a:t>= с. </a:t>
            </a:r>
          </a:p>
        </p:txBody>
      </p:sp>
      <p:sp>
        <p:nvSpPr>
          <p:cNvPr id="3085" name="Text Box 16"/>
          <p:cNvSpPr txBox="1">
            <a:spLocks noChangeArrowheads="1"/>
          </p:cNvSpPr>
          <p:nvPr/>
        </p:nvSpPr>
        <p:spPr bwMode="auto">
          <a:xfrm>
            <a:off x="1331913" y="4075113"/>
            <a:ext cx="741680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400">
                <a:latin typeface="Times New Roman" panose="02020603050405020304" pitchFamily="18" charset="0"/>
              </a:rPr>
              <a:t>На рисунке изображен график производной функции </a:t>
            </a:r>
            <a:r>
              <a:rPr lang="en-US" altLang="ru-RU" sz="1400" i="1">
                <a:latin typeface="Times New Roman" panose="02020603050405020304" pitchFamily="18" charset="0"/>
              </a:rPr>
              <a:t>f (x)</a:t>
            </a:r>
            <a:r>
              <a:rPr lang="ru-RU" altLang="ru-RU" sz="1400">
                <a:latin typeface="Times New Roman" panose="02020603050405020304" pitchFamily="18" charset="0"/>
              </a:rPr>
              <a:t>, определенной на интервале (</a:t>
            </a:r>
            <a:r>
              <a:rPr lang="en-US" altLang="ru-RU" sz="1400" i="1">
                <a:latin typeface="Times New Roman" panose="02020603050405020304" pitchFamily="18" charset="0"/>
              </a:rPr>
              <a:t>a</a:t>
            </a:r>
            <a:r>
              <a:rPr lang="ru-RU" altLang="ru-RU" sz="1400" i="1">
                <a:latin typeface="Times New Roman" panose="02020603050405020304" pitchFamily="18" charset="0"/>
              </a:rPr>
              <a:t>; </a:t>
            </a:r>
            <a:r>
              <a:rPr lang="en-US" altLang="ru-RU" sz="1400" i="1">
                <a:latin typeface="Times New Roman" panose="02020603050405020304" pitchFamily="18" charset="0"/>
              </a:rPr>
              <a:t>b</a:t>
            </a:r>
            <a:r>
              <a:rPr lang="ru-RU" altLang="ru-RU" sz="1400">
                <a:latin typeface="Times New Roman" panose="02020603050405020304" pitchFamily="18" charset="0"/>
              </a:rPr>
              <a:t>). Найдите точку  экстремума функции </a:t>
            </a:r>
            <a:r>
              <a:rPr lang="en-US" altLang="ru-RU" sz="1400" i="1">
                <a:latin typeface="Times New Roman" panose="02020603050405020304" pitchFamily="18" charset="0"/>
              </a:rPr>
              <a:t>f (x</a:t>
            </a:r>
            <a:r>
              <a:rPr lang="ru-RU" altLang="ru-RU" sz="1400">
                <a:latin typeface="Times New Roman" panose="02020603050405020304" pitchFamily="18" charset="0"/>
              </a:rPr>
              <a:t>) </a:t>
            </a:r>
            <a:r>
              <a:rPr lang="en-US" altLang="ru-RU" sz="1400">
                <a:latin typeface="Times New Roman" panose="02020603050405020304" pitchFamily="18" charset="0"/>
              </a:rPr>
              <a:t>.</a:t>
            </a:r>
            <a:r>
              <a:rPr lang="ru-RU" altLang="ru-RU" sz="1400">
                <a:latin typeface="Times New Roman" panose="02020603050405020304" pitchFamily="18" charset="0"/>
              </a:rPr>
              <a:t> </a:t>
            </a:r>
          </a:p>
        </p:txBody>
      </p:sp>
      <p:sp>
        <p:nvSpPr>
          <p:cNvPr id="3086" name="Rectangle 17"/>
          <p:cNvSpPr>
            <a:spLocks noChangeArrowheads="1"/>
          </p:cNvSpPr>
          <p:nvPr/>
        </p:nvSpPr>
        <p:spPr bwMode="auto">
          <a:xfrm>
            <a:off x="1331913" y="4665663"/>
            <a:ext cx="7272337"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400">
                <a:latin typeface="Times New Roman" panose="02020603050405020304" pitchFamily="18" charset="0"/>
              </a:rPr>
              <a:t>На рисунке изображен график производной функции </a:t>
            </a:r>
            <a:r>
              <a:rPr lang="en-US" altLang="ru-RU" sz="1400" i="1">
                <a:latin typeface="Times New Roman" panose="02020603050405020304" pitchFamily="18" charset="0"/>
              </a:rPr>
              <a:t>y</a:t>
            </a:r>
            <a:r>
              <a:rPr lang="ru-RU" altLang="ru-RU" sz="1400" i="1">
                <a:latin typeface="Times New Roman" panose="02020603050405020304" pitchFamily="18" charset="0"/>
              </a:rPr>
              <a:t> = </a:t>
            </a:r>
            <a:r>
              <a:rPr lang="en-US" altLang="ru-RU" sz="1400" i="1">
                <a:latin typeface="Times New Roman" panose="02020603050405020304" pitchFamily="18" charset="0"/>
              </a:rPr>
              <a:t>f (x)</a:t>
            </a:r>
            <a:r>
              <a:rPr lang="ru-RU" altLang="ru-RU" sz="1400">
                <a:latin typeface="Times New Roman" panose="02020603050405020304" pitchFamily="18" charset="0"/>
              </a:rPr>
              <a:t>, определенной на интервале (</a:t>
            </a:r>
            <a:r>
              <a:rPr lang="en-US" altLang="ru-RU" sz="1400" i="1">
                <a:latin typeface="Times New Roman" panose="02020603050405020304" pitchFamily="18" charset="0"/>
              </a:rPr>
              <a:t>x</a:t>
            </a:r>
            <a:r>
              <a:rPr lang="ru-RU" altLang="ru-RU" sz="1400" baseline="-25000">
                <a:latin typeface="Times New Roman" panose="02020603050405020304" pitchFamily="18" charset="0"/>
              </a:rPr>
              <a:t>1</a:t>
            </a:r>
            <a:r>
              <a:rPr lang="ru-RU" altLang="ru-RU" sz="1400">
                <a:latin typeface="Times New Roman" panose="02020603050405020304" pitchFamily="18" charset="0"/>
              </a:rPr>
              <a:t>;</a:t>
            </a:r>
            <a:r>
              <a:rPr lang="en-US" altLang="ru-RU" sz="1400">
                <a:latin typeface="Times New Roman" panose="02020603050405020304" pitchFamily="18" charset="0"/>
              </a:rPr>
              <a:t> </a:t>
            </a:r>
            <a:r>
              <a:rPr lang="en-US" altLang="ru-RU" sz="1400" i="1">
                <a:latin typeface="Times New Roman" panose="02020603050405020304" pitchFamily="18" charset="0"/>
              </a:rPr>
              <a:t>x</a:t>
            </a:r>
            <a:r>
              <a:rPr lang="ru-RU" altLang="ru-RU" sz="1400" baseline="-25000">
                <a:latin typeface="Times New Roman" panose="02020603050405020304" pitchFamily="18" charset="0"/>
              </a:rPr>
              <a:t>2</a:t>
            </a:r>
            <a:r>
              <a:rPr lang="ru-RU" altLang="ru-RU" sz="1400">
                <a:latin typeface="Times New Roman" panose="02020603050405020304" pitchFamily="18" charset="0"/>
              </a:rPr>
              <a:t>). Найдите количество точек максимума (минимума) функции </a:t>
            </a:r>
            <a:r>
              <a:rPr lang="en-US" altLang="ru-RU" sz="1400" i="1">
                <a:latin typeface="Times New Roman" panose="02020603050405020304" pitchFamily="18" charset="0"/>
              </a:rPr>
              <a:t>y</a:t>
            </a:r>
            <a:r>
              <a:rPr lang="ru-RU" altLang="ru-RU" sz="1400" i="1">
                <a:latin typeface="Times New Roman" panose="02020603050405020304" pitchFamily="18" charset="0"/>
              </a:rPr>
              <a:t> = </a:t>
            </a:r>
            <a:r>
              <a:rPr lang="en-US" altLang="ru-RU" sz="1400" i="1">
                <a:latin typeface="Times New Roman" panose="02020603050405020304" pitchFamily="18" charset="0"/>
              </a:rPr>
              <a:t>f (x)</a:t>
            </a:r>
            <a:r>
              <a:rPr lang="ru-RU" altLang="ru-RU" sz="1400">
                <a:latin typeface="Times New Roman" panose="02020603050405020304" pitchFamily="18" charset="0"/>
              </a:rPr>
              <a:t>  на отрезке </a:t>
            </a:r>
            <a:r>
              <a:rPr lang="en-US" altLang="ru-RU" sz="1400">
                <a:latin typeface="Times New Roman" panose="02020603050405020304" pitchFamily="18" charset="0"/>
              </a:rPr>
              <a:t>[</a:t>
            </a:r>
            <a:r>
              <a:rPr lang="en-US" altLang="ru-RU" sz="1400" i="1">
                <a:latin typeface="Times New Roman" panose="02020603050405020304" pitchFamily="18" charset="0"/>
              </a:rPr>
              <a:t>a; b</a:t>
            </a:r>
            <a:r>
              <a:rPr lang="en-US" altLang="ru-RU" sz="1400">
                <a:latin typeface="Times New Roman" panose="02020603050405020304" pitchFamily="18" charset="0"/>
              </a:rPr>
              <a:t>]</a:t>
            </a:r>
            <a:r>
              <a:rPr lang="ru-RU" altLang="ru-RU" sz="1400">
                <a:latin typeface="Times New Roman" panose="02020603050405020304" pitchFamily="18" charset="0"/>
              </a:rPr>
              <a:t>. </a:t>
            </a:r>
          </a:p>
        </p:txBody>
      </p:sp>
      <p:sp>
        <p:nvSpPr>
          <p:cNvPr id="3087" name="Text Box 18"/>
          <p:cNvSpPr txBox="1">
            <a:spLocks noChangeArrowheads="1"/>
          </p:cNvSpPr>
          <p:nvPr/>
        </p:nvSpPr>
        <p:spPr bwMode="auto">
          <a:xfrm>
            <a:off x="1331913" y="5373688"/>
            <a:ext cx="748982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400">
                <a:latin typeface="Times New Roman" panose="02020603050405020304" pitchFamily="18" charset="0"/>
              </a:rPr>
              <a:t>На рисунке изображен график производной функции </a:t>
            </a:r>
            <a:r>
              <a:rPr lang="en-US" altLang="ru-RU" sz="1400" i="1">
                <a:latin typeface="Times New Roman" panose="02020603050405020304" pitchFamily="18" charset="0"/>
              </a:rPr>
              <a:t>f</a:t>
            </a:r>
            <a:r>
              <a:rPr lang="ru-RU" altLang="ru-RU" sz="1400">
                <a:latin typeface="Times New Roman" panose="02020603050405020304" pitchFamily="18" charset="0"/>
              </a:rPr>
              <a:t>(</a:t>
            </a:r>
            <a:r>
              <a:rPr lang="ru-RU" altLang="ru-RU" sz="1400" i="1">
                <a:latin typeface="Times New Roman" panose="02020603050405020304" pitchFamily="18" charset="0"/>
              </a:rPr>
              <a:t>x</a:t>
            </a:r>
            <a:r>
              <a:rPr lang="ru-RU" altLang="ru-RU" sz="1400">
                <a:latin typeface="Times New Roman" panose="02020603050405020304" pitchFamily="18" charset="0"/>
              </a:rPr>
              <a:t>), определенной на интервале (</a:t>
            </a:r>
            <a:r>
              <a:rPr lang="en-US" altLang="ru-RU" sz="1400" i="1">
                <a:latin typeface="Times New Roman" panose="02020603050405020304" pitchFamily="18" charset="0"/>
              </a:rPr>
              <a:t>x</a:t>
            </a:r>
            <a:r>
              <a:rPr lang="ru-RU" altLang="ru-RU" sz="1400" baseline="-25000">
                <a:latin typeface="Times New Roman" panose="02020603050405020304" pitchFamily="18" charset="0"/>
              </a:rPr>
              <a:t>1</a:t>
            </a:r>
            <a:r>
              <a:rPr lang="ru-RU" altLang="ru-RU" sz="1400">
                <a:latin typeface="Times New Roman" panose="02020603050405020304" pitchFamily="18" charset="0"/>
              </a:rPr>
              <a:t>;</a:t>
            </a:r>
            <a:r>
              <a:rPr lang="en-US" altLang="ru-RU" sz="1400">
                <a:latin typeface="Times New Roman" panose="02020603050405020304" pitchFamily="18" charset="0"/>
              </a:rPr>
              <a:t> </a:t>
            </a:r>
            <a:r>
              <a:rPr lang="en-US" altLang="ru-RU" sz="1400" i="1">
                <a:latin typeface="Times New Roman" panose="02020603050405020304" pitchFamily="18" charset="0"/>
              </a:rPr>
              <a:t>x</a:t>
            </a:r>
            <a:r>
              <a:rPr lang="ru-RU" altLang="ru-RU" sz="1400" baseline="-25000">
                <a:latin typeface="Times New Roman" panose="02020603050405020304" pitchFamily="18" charset="0"/>
              </a:rPr>
              <a:t>2</a:t>
            </a:r>
            <a:r>
              <a:rPr lang="ru-RU" altLang="ru-RU" sz="1400">
                <a:latin typeface="Times New Roman" panose="02020603050405020304" pitchFamily="18" charset="0"/>
              </a:rPr>
              <a:t>). Найдите  промежутки возрастания (убывания) функции </a:t>
            </a:r>
            <a:r>
              <a:rPr lang="ru-RU" altLang="ru-RU" sz="1400" i="1">
                <a:latin typeface="Times New Roman" panose="02020603050405020304" pitchFamily="18" charset="0"/>
              </a:rPr>
              <a:t>f</a:t>
            </a:r>
            <a:r>
              <a:rPr lang="en-US" altLang="ru-RU" sz="1400">
                <a:latin typeface="Times New Roman" panose="02020603050405020304" pitchFamily="18" charset="0"/>
              </a:rPr>
              <a:t>(</a:t>
            </a:r>
            <a:r>
              <a:rPr lang="ru-RU" altLang="ru-RU" sz="1400" i="1">
                <a:latin typeface="Times New Roman" panose="02020603050405020304" pitchFamily="18" charset="0"/>
              </a:rPr>
              <a:t>x</a:t>
            </a:r>
            <a:r>
              <a:rPr lang="ru-RU" altLang="ru-RU" sz="1400">
                <a:latin typeface="Times New Roman" panose="02020603050405020304" pitchFamily="18" charset="0"/>
              </a:rPr>
              <a:t>). </a:t>
            </a:r>
          </a:p>
        </p:txBody>
      </p:sp>
      <p:sp>
        <p:nvSpPr>
          <p:cNvPr id="3088" name="Text Box 20"/>
          <p:cNvSpPr txBox="1">
            <a:spLocks noChangeArrowheads="1"/>
          </p:cNvSpPr>
          <p:nvPr/>
        </p:nvSpPr>
        <p:spPr bwMode="auto">
          <a:xfrm>
            <a:off x="1331913" y="5949950"/>
            <a:ext cx="7561262"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400">
                <a:latin typeface="Times New Roman" panose="02020603050405020304" pitchFamily="18" charset="0"/>
              </a:rPr>
              <a:t>На рисунке изображен график производной функции </a:t>
            </a:r>
            <a:r>
              <a:rPr lang="en-US" altLang="ru-RU" sz="1400">
                <a:latin typeface="Times New Roman" panose="02020603050405020304" pitchFamily="18" charset="0"/>
              </a:rPr>
              <a:t> </a:t>
            </a:r>
            <a:r>
              <a:rPr lang="ru-RU" altLang="ru-RU" sz="1400" i="1">
                <a:latin typeface="Times New Roman" panose="02020603050405020304" pitchFamily="18" charset="0"/>
              </a:rPr>
              <a:t>f(x)</a:t>
            </a:r>
            <a:r>
              <a:rPr lang="ru-RU" altLang="ru-RU" sz="1400">
                <a:latin typeface="Times New Roman" panose="02020603050405020304" pitchFamily="18" charset="0"/>
              </a:rPr>
              <a:t>, определенной на интервале (</a:t>
            </a:r>
            <a:r>
              <a:rPr lang="en-US" altLang="ru-RU" sz="1400" i="1">
                <a:latin typeface="Times New Roman" panose="02020603050405020304" pitchFamily="18" charset="0"/>
              </a:rPr>
              <a:t>x</a:t>
            </a:r>
            <a:r>
              <a:rPr lang="ru-RU" altLang="ru-RU" sz="1400" baseline="-25000">
                <a:latin typeface="Times New Roman" panose="02020603050405020304" pitchFamily="18" charset="0"/>
              </a:rPr>
              <a:t>1</a:t>
            </a:r>
            <a:r>
              <a:rPr lang="ru-RU" altLang="ru-RU" sz="1400">
                <a:latin typeface="Times New Roman" panose="02020603050405020304" pitchFamily="18" charset="0"/>
              </a:rPr>
              <a:t>;</a:t>
            </a:r>
            <a:r>
              <a:rPr lang="en-US" altLang="ru-RU" sz="1400">
                <a:latin typeface="Times New Roman" panose="02020603050405020304" pitchFamily="18" charset="0"/>
              </a:rPr>
              <a:t> </a:t>
            </a:r>
            <a:r>
              <a:rPr lang="en-US" altLang="ru-RU" sz="1400" i="1">
                <a:latin typeface="Times New Roman" panose="02020603050405020304" pitchFamily="18" charset="0"/>
              </a:rPr>
              <a:t>x</a:t>
            </a:r>
            <a:r>
              <a:rPr lang="ru-RU" altLang="ru-RU" sz="1400" baseline="-25000">
                <a:latin typeface="Times New Roman" panose="02020603050405020304" pitchFamily="18" charset="0"/>
              </a:rPr>
              <a:t>2</a:t>
            </a:r>
            <a:r>
              <a:rPr lang="ru-RU" altLang="ru-RU" sz="1400">
                <a:latin typeface="Times New Roman" panose="02020603050405020304" pitchFamily="18" charset="0"/>
              </a:rPr>
              <a:t>). Найдите  абсциссу точки, в которой касательная к графику функции </a:t>
            </a:r>
            <a:r>
              <a:rPr lang="en-US" altLang="ru-RU" sz="1400" i="1">
                <a:latin typeface="Times New Roman" panose="02020603050405020304" pitchFamily="18" charset="0"/>
              </a:rPr>
              <a:t>f</a:t>
            </a:r>
            <a:r>
              <a:rPr lang="ru-RU" altLang="ru-RU" sz="1400" i="1">
                <a:latin typeface="Times New Roman" panose="02020603050405020304" pitchFamily="18" charset="0"/>
              </a:rPr>
              <a:t>(</a:t>
            </a:r>
            <a:r>
              <a:rPr lang="en-US" altLang="ru-RU" sz="1400" i="1">
                <a:latin typeface="Times New Roman" panose="02020603050405020304" pitchFamily="18" charset="0"/>
              </a:rPr>
              <a:t>x</a:t>
            </a:r>
            <a:r>
              <a:rPr lang="ru-RU" altLang="ru-RU" sz="1400" i="1">
                <a:latin typeface="Times New Roman" panose="02020603050405020304" pitchFamily="18" charset="0"/>
              </a:rPr>
              <a:t>)</a:t>
            </a:r>
            <a:r>
              <a:rPr lang="ru-RU" altLang="ru-RU" sz="1400">
                <a:latin typeface="Times New Roman" panose="02020603050405020304" pitchFamily="18" charset="0"/>
              </a:rPr>
              <a:t> параллельна прямой </a:t>
            </a:r>
            <a:r>
              <a:rPr lang="en-US" altLang="ru-RU" sz="1400" i="1">
                <a:latin typeface="Times New Roman" panose="02020603050405020304" pitchFamily="18" charset="0"/>
              </a:rPr>
              <a:t>y </a:t>
            </a:r>
            <a:r>
              <a:rPr lang="ru-RU" altLang="ru-RU" sz="1400">
                <a:latin typeface="Times New Roman" panose="02020603050405020304" pitchFamily="18" charset="0"/>
              </a:rPr>
              <a:t>= </a:t>
            </a:r>
            <a:r>
              <a:rPr lang="en-US" altLang="ru-RU" sz="1400" i="1">
                <a:latin typeface="Times New Roman" panose="02020603050405020304" pitchFamily="18" charset="0"/>
              </a:rPr>
              <a:t>kx + b</a:t>
            </a:r>
            <a:r>
              <a:rPr lang="en-US" altLang="ru-RU" sz="1400">
                <a:latin typeface="Times New Roman" panose="02020603050405020304" pitchFamily="18" charset="0"/>
              </a:rPr>
              <a:t> </a:t>
            </a:r>
            <a:r>
              <a:rPr lang="ru-RU" altLang="ru-RU" sz="1400">
                <a:latin typeface="Times New Roman" panose="02020603050405020304" pitchFamily="18" charset="0"/>
              </a:rPr>
              <a:t> или совпадает с ней. </a:t>
            </a:r>
          </a:p>
        </p:txBody>
      </p:sp>
      <p:sp>
        <p:nvSpPr>
          <p:cNvPr id="3089" name="Oval 21">
            <a:hlinkClick r:id="rId2" action="ppaction://hlinksldjump"/>
          </p:cNvPr>
          <p:cNvSpPr>
            <a:spLocks noChangeArrowheads="1"/>
          </p:cNvSpPr>
          <p:nvPr/>
        </p:nvSpPr>
        <p:spPr bwMode="auto">
          <a:xfrm>
            <a:off x="1044575" y="836613"/>
            <a:ext cx="287338" cy="288925"/>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ru-RU" sz="1800" b="1">
                <a:solidFill>
                  <a:srgbClr val="005250"/>
                </a:solidFill>
                <a:latin typeface="Times New Roman" panose="02020603050405020304" pitchFamily="18" charset="0"/>
              </a:rPr>
              <a:t>1</a:t>
            </a:r>
            <a:endParaRPr lang="ru-RU" altLang="ru-RU" sz="1800" b="1">
              <a:solidFill>
                <a:srgbClr val="005250"/>
              </a:solidFill>
              <a:latin typeface="Times New Roman" panose="02020603050405020304" pitchFamily="18" charset="0"/>
            </a:endParaRPr>
          </a:p>
        </p:txBody>
      </p:sp>
      <p:sp>
        <p:nvSpPr>
          <p:cNvPr id="3090" name="Oval 22">
            <a:hlinkClick r:id="rId3" action="ppaction://hlinksldjump"/>
          </p:cNvPr>
          <p:cNvSpPr>
            <a:spLocks noChangeArrowheads="1"/>
          </p:cNvSpPr>
          <p:nvPr/>
        </p:nvSpPr>
        <p:spPr bwMode="auto">
          <a:xfrm>
            <a:off x="1044575" y="2781300"/>
            <a:ext cx="287338" cy="288925"/>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ru-RU" sz="1800" b="1">
                <a:solidFill>
                  <a:srgbClr val="005250"/>
                </a:solidFill>
                <a:latin typeface="Times New Roman" panose="02020603050405020304" pitchFamily="18" charset="0"/>
              </a:rPr>
              <a:t>4</a:t>
            </a:r>
            <a:endParaRPr lang="ru-RU" altLang="ru-RU" sz="1800" b="1">
              <a:solidFill>
                <a:srgbClr val="005250"/>
              </a:solidFill>
              <a:latin typeface="Times New Roman" panose="02020603050405020304" pitchFamily="18" charset="0"/>
            </a:endParaRPr>
          </a:p>
        </p:txBody>
      </p:sp>
      <p:sp>
        <p:nvSpPr>
          <p:cNvPr id="3091" name="Oval 23">
            <a:hlinkClick r:id="rId4" action="ppaction://hlinksldjump"/>
          </p:cNvPr>
          <p:cNvSpPr>
            <a:spLocks noChangeArrowheads="1"/>
          </p:cNvSpPr>
          <p:nvPr/>
        </p:nvSpPr>
        <p:spPr bwMode="auto">
          <a:xfrm>
            <a:off x="1044575" y="1484313"/>
            <a:ext cx="287338" cy="288925"/>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ru-RU" sz="1800" b="1">
                <a:solidFill>
                  <a:srgbClr val="005250"/>
                </a:solidFill>
                <a:latin typeface="Times New Roman" panose="02020603050405020304" pitchFamily="18" charset="0"/>
              </a:rPr>
              <a:t>2</a:t>
            </a:r>
            <a:endParaRPr lang="ru-RU" altLang="ru-RU" sz="1800" b="1">
              <a:solidFill>
                <a:srgbClr val="005250"/>
              </a:solidFill>
              <a:latin typeface="Times New Roman" panose="02020603050405020304" pitchFamily="18" charset="0"/>
            </a:endParaRPr>
          </a:p>
        </p:txBody>
      </p:sp>
      <p:sp>
        <p:nvSpPr>
          <p:cNvPr id="3092" name="Oval 24">
            <a:hlinkClick r:id="rId5" action="ppaction://hlinksldjump"/>
          </p:cNvPr>
          <p:cNvSpPr>
            <a:spLocks noChangeArrowheads="1"/>
          </p:cNvSpPr>
          <p:nvPr/>
        </p:nvSpPr>
        <p:spPr bwMode="auto">
          <a:xfrm>
            <a:off x="1044575" y="2060575"/>
            <a:ext cx="287338" cy="288925"/>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ru-RU" sz="1800" b="1">
                <a:solidFill>
                  <a:srgbClr val="005250"/>
                </a:solidFill>
                <a:latin typeface="Times New Roman" panose="02020603050405020304" pitchFamily="18" charset="0"/>
              </a:rPr>
              <a:t>3</a:t>
            </a:r>
            <a:endParaRPr lang="ru-RU" altLang="ru-RU" sz="1800" b="1">
              <a:solidFill>
                <a:srgbClr val="005250"/>
              </a:solidFill>
              <a:latin typeface="Times New Roman" panose="02020603050405020304" pitchFamily="18" charset="0"/>
            </a:endParaRPr>
          </a:p>
        </p:txBody>
      </p:sp>
      <p:sp>
        <p:nvSpPr>
          <p:cNvPr id="3093" name="Oval 25">
            <a:hlinkClick r:id="rId6" action="ppaction://hlinksldjump"/>
          </p:cNvPr>
          <p:cNvSpPr>
            <a:spLocks noChangeArrowheads="1"/>
          </p:cNvSpPr>
          <p:nvPr/>
        </p:nvSpPr>
        <p:spPr bwMode="auto">
          <a:xfrm>
            <a:off x="1044575" y="4724400"/>
            <a:ext cx="287338" cy="288925"/>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ru-RU" sz="1800" b="1">
                <a:solidFill>
                  <a:srgbClr val="005250"/>
                </a:solidFill>
                <a:latin typeface="Times New Roman" panose="02020603050405020304" pitchFamily="18" charset="0"/>
              </a:rPr>
              <a:t>7</a:t>
            </a:r>
            <a:endParaRPr lang="ru-RU" altLang="ru-RU" sz="1800" b="1">
              <a:solidFill>
                <a:srgbClr val="005250"/>
              </a:solidFill>
              <a:latin typeface="Times New Roman" panose="02020603050405020304" pitchFamily="18" charset="0"/>
            </a:endParaRPr>
          </a:p>
        </p:txBody>
      </p:sp>
      <p:sp>
        <p:nvSpPr>
          <p:cNvPr id="3094" name="Oval 26">
            <a:hlinkClick r:id="rId7" action="ppaction://hlinksldjump"/>
          </p:cNvPr>
          <p:cNvSpPr>
            <a:spLocks noChangeArrowheads="1"/>
          </p:cNvSpPr>
          <p:nvPr/>
        </p:nvSpPr>
        <p:spPr bwMode="auto">
          <a:xfrm>
            <a:off x="1044575" y="5445125"/>
            <a:ext cx="287338" cy="288925"/>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ru-RU" sz="1800" b="1">
                <a:solidFill>
                  <a:srgbClr val="005250"/>
                </a:solidFill>
                <a:latin typeface="Times New Roman" panose="02020603050405020304" pitchFamily="18" charset="0"/>
              </a:rPr>
              <a:t>8</a:t>
            </a:r>
            <a:endParaRPr lang="ru-RU" altLang="ru-RU" sz="1800" b="1">
              <a:solidFill>
                <a:srgbClr val="005250"/>
              </a:solidFill>
              <a:latin typeface="Times New Roman" panose="02020603050405020304" pitchFamily="18" charset="0"/>
            </a:endParaRPr>
          </a:p>
        </p:txBody>
      </p:sp>
      <p:sp>
        <p:nvSpPr>
          <p:cNvPr id="3095" name="Oval 27">
            <a:hlinkClick r:id="rId8" action="ppaction://hlinksldjump"/>
          </p:cNvPr>
          <p:cNvSpPr>
            <a:spLocks noChangeArrowheads="1"/>
          </p:cNvSpPr>
          <p:nvPr/>
        </p:nvSpPr>
        <p:spPr bwMode="auto">
          <a:xfrm>
            <a:off x="1044575" y="6021388"/>
            <a:ext cx="287338" cy="288925"/>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ru-RU" sz="1800" b="1">
                <a:solidFill>
                  <a:srgbClr val="005250"/>
                </a:solidFill>
                <a:latin typeface="Times New Roman" panose="02020603050405020304" pitchFamily="18" charset="0"/>
              </a:rPr>
              <a:t>9</a:t>
            </a:r>
            <a:endParaRPr lang="ru-RU" altLang="ru-RU" sz="1800" b="1">
              <a:solidFill>
                <a:srgbClr val="005250"/>
              </a:solidFill>
              <a:latin typeface="Times New Roman" panose="02020603050405020304" pitchFamily="18" charset="0"/>
            </a:endParaRPr>
          </a:p>
        </p:txBody>
      </p:sp>
      <p:sp>
        <p:nvSpPr>
          <p:cNvPr id="3096" name="Oval 29">
            <a:hlinkClick r:id="rId9" action="ppaction://hlinksldjump"/>
          </p:cNvPr>
          <p:cNvSpPr>
            <a:spLocks noChangeArrowheads="1"/>
          </p:cNvSpPr>
          <p:nvPr/>
        </p:nvSpPr>
        <p:spPr bwMode="auto">
          <a:xfrm>
            <a:off x="1044575" y="3357563"/>
            <a:ext cx="287338" cy="288925"/>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ru-RU" sz="1800" b="1">
                <a:solidFill>
                  <a:srgbClr val="005250"/>
                </a:solidFill>
                <a:latin typeface="Times New Roman" panose="02020603050405020304" pitchFamily="18" charset="0"/>
              </a:rPr>
              <a:t>5</a:t>
            </a:r>
            <a:endParaRPr lang="ru-RU" altLang="ru-RU" sz="1800" b="1">
              <a:solidFill>
                <a:srgbClr val="005250"/>
              </a:solidFill>
              <a:latin typeface="Times New Roman" panose="02020603050405020304" pitchFamily="18" charset="0"/>
            </a:endParaRPr>
          </a:p>
        </p:txBody>
      </p:sp>
      <p:sp>
        <p:nvSpPr>
          <p:cNvPr id="3097" name="Oval 30">
            <a:hlinkClick r:id="rId10" action="ppaction://hlinksldjump"/>
          </p:cNvPr>
          <p:cNvSpPr>
            <a:spLocks noChangeArrowheads="1"/>
          </p:cNvSpPr>
          <p:nvPr/>
        </p:nvSpPr>
        <p:spPr bwMode="auto">
          <a:xfrm>
            <a:off x="1044575" y="4149725"/>
            <a:ext cx="287338" cy="288925"/>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ru-RU" sz="1800" b="1">
                <a:solidFill>
                  <a:srgbClr val="005250"/>
                </a:solidFill>
                <a:latin typeface="Times New Roman" panose="02020603050405020304" pitchFamily="18" charset="0"/>
              </a:rPr>
              <a:t>6</a:t>
            </a:r>
            <a:endParaRPr lang="ru-RU" altLang="ru-RU" sz="1800" b="1">
              <a:solidFill>
                <a:srgbClr val="005250"/>
              </a:solidFill>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5"/>
          <p:cNvSpPr txBox="1">
            <a:spLocks noChangeArrowheads="1"/>
          </p:cNvSpPr>
          <p:nvPr/>
        </p:nvSpPr>
        <p:spPr bwMode="auto">
          <a:xfrm>
            <a:off x="1258888" y="549275"/>
            <a:ext cx="669766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endParaRPr lang="ru-RU" altLang="ru-RU" sz="1800">
              <a:latin typeface="Times New Roman" panose="02020603050405020304" pitchFamily="18" charset="0"/>
            </a:endParaRPr>
          </a:p>
        </p:txBody>
      </p:sp>
      <p:sp>
        <p:nvSpPr>
          <p:cNvPr id="4099" name="Text Box 7"/>
          <p:cNvSpPr txBox="1">
            <a:spLocks noChangeArrowheads="1"/>
          </p:cNvSpPr>
          <p:nvPr/>
        </p:nvSpPr>
        <p:spPr bwMode="auto">
          <a:xfrm>
            <a:off x="971550" y="476250"/>
            <a:ext cx="712946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endParaRPr lang="ru-RU" altLang="ru-RU" sz="1800">
              <a:latin typeface="Times New Roman" panose="02020603050405020304" pitchFamily="18" charset="0"/>
            </a:endParaRPr>
          </a:p>
        </p:txBody>
      </p:sp>
      <p:sp>
        <p:nvSpPr>
          <p:cNvPr id="4100" name="Text Box 9"/>
          <p:cNvSpPr txBox="1">
            <a:spLocks noChangeArrowheads="1"/>
          </p:cNvSpPr>
          <p:nvPr/>
        </p:nvSpPr>
        <p:spPr bwMode="auto">
          <a:xfrm>
            <a:off x="900113" y="692150"/>
            <a:ext cx="72009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endParaRPr lang="ru-RU" altLang="ru-RU" sz="1800">
              <a:latin typeface="Times New Roman" panose="02020603050405020304" pitchFamily="18" charset="0"/>
            </a:endParaRPr>
          </a:p>
        </p:txBody>
      </p:sp>
      <p:sp>
        <p:nvSpPr>
          <p:cNvPr id="4101" name="Rectangle 12"/>
          <p:cNvSpPr>
            <a:spLocks noChangeArrowheads="1"/>
          </p:cNvSpPr>
          <p:nvPr/>
        </p:nvSpPr>
        <p:spPr bwMode="auto">
          <a:xfrm>
            <a:off x="1331913" y="260350"/>
            <a:ext cx="7488237"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800" b="1" u="sng">
                <a:solidFill>
                  <a:schemeClr val="hlink"/>
                </a:solidFill>
                <a:latin typeface="Times New Roman" panose="02020603050405020304" pitchFamily="18" charset="0"/>
              </a:rPr>
              <a:t>Задача 1.1.</a:t>
            </a:r>
            <a:r>
              <a:rPr lang="ru-RU" altLang="ru-RU" sz="1800" b="1">
                <a:latin typeface="Times New Roman" panose="02020603050405020304" pitchFamily="18" charset="0"/>
              </a:rPr>
              <a:t> На рисунке изображен график функции </a:t>
            </a:r>
            <a:r>
              <a:rPr lang="en-US" altLang="ru-RU" sz="1800" b="1" i="1">
                <a:latin typeface="Times New Roman" panose="02020603050405020304" pitchFamily="18" charset="0"/>
              </a:rPr>
              <a:t>y</a:t>
            </a:r>
            <a:r>
              <a:rPr lang="ru-RU" altLang="ru-RU" sz="1800" b="1" i="1">
                <a:latin typeface="Times New Roman" panose="02020603050405020304" pitchFamily="18" charset="0"/>
              </a:rPr>
              <a:t> = </a:t>
            </a:r>
            <a:r>
              <a:rPr lang="en-US" altLang="ru-RU" sz="1800" b="1" i="1">
                <a:latin typeface="Times New Roman" panose="02020603050405020304" pitchFamily="18" charset="0"/>
              </a:rPr>
              <a:t>f (x)</a:t>
            </a:r>
            <a:r>
              <a:rPr lang="ru-RU" altLang="ru-RU" sz="1800" b="1">
                <a:latin typeface="Times New Roman" panose="02020603050405020304" pitchFamily="18" charset="0"/>
              </a:rPr>
              <a:t>, и  касательная к нему в точке с абсциссой х</a:t>
            </a:r>
            <a:r>
              <a:rPr lang="ru-RU" altLang="ru-RU" sz="1800" b="1" baseline="-25000">
                <a:latin typeface="Times New Roman" panose="02020603050405020304" pitchFamily="18" charset="0"/>
              </a:rPr>
              <a:t>0</a:t>
            </a:r>
            <a:r>
              <a:rPr lang="ru-RU" altLang="ru-RU" sz="1800" b="1">
                <a:latin typeface="Times New Roman" panose="02020603050405020304" pitchFamily="18" charset="0"/>
              </a:rPr>
              <a:t>. Найдите значение </a:t>
            </a:r>
          </a:p>
          <a:p>
            <a:pPr algn="just" eaLnBrk="1" hangingPunct="1">
              <a:spcBef>
                <a:spcPct val="0"/>
              </a:spcBef>
              <a:buFontTx/>
              <a:buNone/>
            </a:pPr>
            <a:r>
              <a:rPr lang="ru-RU" altLang="ru-RU" sz="1800" b="1">
                <a:latin typeface="Times New Roman" panose="02020603050405020304" pitchFamily="18" charset="0"/>
              </a:rPr>
              <a:t>производной функции </a:t>
            </a:r>
            <a:r>
              <a:rPr lang="en-US" altLang="ru-RU" sz="1800" b="1" i="1">
                <a:latin typeface="Times New Roman" panose="02020603050405020304" pitchFamily="18" charset="0"/>
              </a:rPr>
              <a:t>y</a:t>
            </a:r>
            <a:r>
              <a:rPr lang="ru-RU" altLang="ru-RU" sz="1800" b="1" i="1">
                <a:latin typeface="Times New Roman" panose="02020603050405020304" pitchFamily="18" charset="0"/>
              </a:rPr>
              <a:t> = </a:t>
            </a:r>
            <a:r>
              <a:rPr lang="en-US" altLang="ru-RU" sz="1800" b="1" i="1">
                <a:latin typeface="Times New Roman" panose="02020603050405020304" pitchFamily="18" charset="0"/>
              </a:rPr>
              <a:t>f (x)</a:t>
            </a:r>
            <a:r>
              <a:rPr lang="ru-RU" altLang="ru-RU" sz="1800" b="1">
                <a:latin typeface="Times New Roman" panose="02020603050405020304" pitchFamily="18" charset="0"/>
              </a:rPr>
              <a:t>  в точке х</a:t>
            </a:r>
            <a:r>
              <a:rPr lang="ru-RU" altLang="ru-RU" sz="1800" b="1" baseline="-25000">
                <a:latin typeface="Times New Roman" panose="02020603050405020304" pitchFamily="18" charset="0"/>
              </a:rPr>
              <a:t>0</a:t>
            </a:r>
            <a:r>
              <a:rPr lang="ru-RU" altLang="ru-RU" sz="1800" b="1">
                <a:latin typeface="Times New Roman" panose="02020603050405020304" pitchFamily="18" charset="0"/>
              </a:rPr>
              <a:t>. </a:t>
            </a:r>
          </a:p>
        </p:txBody>
      </p:sp>
      <p:sp>
        <p:nvSpPr>
          <p:cNvPr id="15374" name="Text Box 14"/>
          <p:cNvSpPr txBox="1">
            <a:spLocks noChangeArrowheads="1"/>
          </p:cNvSpPr>
          <p:nvPr/>
        </p:nvSpPr>
        <p:spPr bwMode="auto">
          <a:xfrm>
            <a:off x="1116013" y="3933825"/>
            <a:ext cx="7704137" cy="2811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600">
                <a:latin typeface="Times New Roman" panose="02020603050405020304" pitchFamily="18" charset="0"/>
              </a:rPr>
              <a:t>	Значение производной функции </a:t>
            </a:r>
            <a:r>
              <a:rPr lang="ru-RU" altLang="ru-RU" sz="1600" i="1">
                <a:latin typeface="Times New Roman" panose="02020603050405020304" pitchFamily="18" charset="0"/>
              </a:rPr>
              <a:t>f(x)</a:t>
            </a:r>
            <a:r>
              <a:rPr lang="ru-RU" altLang="ru-RU" sz="1600">
                <a:latin typeface="Times New Roman" panose="02020603050405020304" pitchFamily="18" charset="0"/>
              </a:rPr>
              <a:t> в точке х</a:t>
            </a:r>
            <a:r>
              <a:rPr lang="ru-RU" altLang="ru-RU" sz="1600" baseline="-25000">
                <a:latin typeface="Times New Roman" panose="02020603050405020304" pitchFamily="18" charset="0"/>
              </a:rPr>
              <a:t>0</a:t>
            </a:r>
            <a:r>
              <a:rPr lang="ru-RU" altLang="ru-RU" sz="1600">
                <a:latin typeface="Times New Roman" panose="02020603050405020304" pitchFamily="18" charset="0"/>
              </a:rPr>
              <a:t> равно </a:t>
            </a:r>
            <a:r>
              <a:rPr lang="ru-RU" altLang="ru-RU" sz="1800" i="1">
                <a:latin typeface="Times New Roman" panose="02020603050405020304" pitchFamily="18" charset="0"/>
              </a:rPr>
              <a:t>tga</a:t>
            </a:r>
            <a:r>
              <a:rPr lang="ru-RU" altLang="ru-RU" sz="1600" i="1">
                <a:latin typeface="Times New Roman" panose="02020603050405020304" pitchFamily="18" charset="0"/>
              </a:rPr>
              <a:t> </a:t>
            </a:r>
            <a:r>
              <a:rPr lang="ru-RU" altLang="ru-RU" sz="1600">
                <a:latin typeface="Times New Roman" panose="02020603050405020304" pitchFamily="18" charset="0"/>
              </a:rPr>
              <a:t>— угловому коэффициенту касательной,  проведенной к графику этой функции в данной точке. Чтобы найти угловой коэффициент, выберем две точки А и В, лежащие на касательной, абсциссы и ординаты которых — целые числа. Теперь определим модуль углового коэффициента. Для этого построим </a:t>
            </a:r>
            <a:r>
              <a:rPr lang="ru-RU" altLang="ru-RU" sz="1600">
                <a:latin typeface="Times New Roman" panose="02020603050405020304" pitchFamily="18" charset="0"/>
                <a:cs typeface="Times New Roman" panose="02020603050405020304" pitchFamily="18" charset="0"/>
              </a:rPr>
              <a:t>∆</a:t>
            </a:r>
            <a:r>
              <a:rPr lang="ru-RU" altLang="ru-RU" sz="1600">
                <a:latin typeface="Times New Roman" panose="02020603050405020304" pitchFamily="18" charset="0"/>
              </a:rPr>
              <a:t>ABC. Важно помнить, что тангенс острого угла прямоугольного треугольника — это отношение противолежащего катета к прилежащему.</a:t>
            </a:r>
          </a:p>
          <a:p>
            <a:pPr algn="just" eaLnBrk="1" hangingPunct="1">
              <a:spcBef>
                <a:spcPct val="0"/>
              </a:spcBef>
              <a:buFontTx/>
              <a:buNone/>
            </a:pPr>
            <a:r>
              <a:rPr lang="ru-RU" altLang="ru-RU" sz="1600">
                <a:latin typeface="Times New Roman" panose="02020603050405020304" pitchFamily="18" charset="0"/>
              </a:rPr>
              <a:t>	Знак производной (углового коэффициента) можно  определить по рисунку, например, так: если касательная «смотрит вверх» то производная  положительна, если касательная «смотрит вниз» - отрицательна (если  касательная горизонтальна, то производная равна нулю).</a:t>
            </a:r>
          </a:p>
        </p:txBody>
      </p:sp>
      <p:sp>
        <p:nvSpPr>
          <p:cNvPr id="4103" name="Rectangle 15"/>
          <p:cNvSpPr>
            <a:spLocks noChangeArrowheads="1"/>
          </p:cNvSpPr>
          <p:nvPr/>
        </p:nvSpPr>
        <p:spPr bwMode="auto">
          <a:xfrm>
            <a:off x="7164388" y="1412875"/>
            <a:ext cx="1244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latin typeface="Times New Roman" panose="02020603050405020304" pitchFamily="18" charset="0"/>
              </a:rPr>
              <a:t>Решение.</a:t>
            </a:r>
          </a:p>
        </p:txBody>
      </p:sp>
      <p:graphicFrame>
        <p:nvGraphicFramePr>
          <p:cNvPr id="15376" name="Object 16"/>
          <p:cNvGraphicFramePr>
            <a:graphicFrameLocks noChangeAspect="1"/>
          </p:cNvGraphicFramePr>
          <p:nvPr/>
        </p:nvGraphicFramePr>
        <p:xfrm>
          <a:off x="4675188" y="1844675"/>
          <a:ext cx="2312987" cy="531813"/>
        </p:xfrm>
        <a:graphic>
          <a:graphicData uri="http://schemas.openxmlformats.org/presentationml/2006/ole">
            <mc:AlternateContent xmlns:mc="http://schemas.openxmlformats.org/markup-compatibility/2006">
              <mc:Choice xmlns:v="urn:schemas-microsoft-com:vml" Requires="v">
                <p:oleObj spid="_x0000_s4130" name="Equation" r:id="rId3" imgW="1104900" imgH="254000" progId="Equation.DSMT4">
                  <p:embed/>
                </p:oleObj>
              </mc:Choice>
              <mc:Fallback>
                <p:oleObj name="Equation" r:id="rId3" imgW="1104900" imgH="254000" progId="Equation.DSMT4">
                  <p:embed/>
                  <p:pic>
                    <p:nvPicPr>
                      <p:cNvPr id="0" name="Object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188" y="1844675"/>
                        <a:ext cx="2312987" cy="5318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4105" name="Picture 18"/>
          <p:cNvPicPr>
            <a:picLocks noChangeAspect="1" noChangeArrowheads="1"/>
          </p:cNvPicPr>
          <p:nvPr/>
        </p:nvPicPr>
        <p:blipFill>
          <a:blip r:embed="rId5">
            <a:extLst>
              <a:ext uri="{28A0092B-C50C-407E-A947-70E740481C1C}">
                <a14:useLocalDpi xmlns:a14="http://schemas.microsoft.com/office/drawing/2010/main" val="0"/>
              </a:ext>
            </a:extLst>
          </a:blip>
          <a:srcRect l="20018" r="-4013" b="42657"/>
          <a:stretch>
            <a:fillRect/>
          </a:stretch>
        </p:blipFill>
        <p:spPr bwMode="auto">
          <a:xfrm>
            <a:off x="1331913" y="1125538"/>
            <a:ext cx="3024187" cy="280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5391" name="Group 31"/>
          <p:cNvGrpSpPr>
            <a:grpSpLocks/>
          </p:cNvGrpSpPr>
          <p:nvPr/>
        </p:nvGrpSpPr>
        <p:grpSpPr bwMode="auto">
          <a:xfrm>
            <a:off x="2124075" y="3430588"/>
            <a:ext cx="647700" cy="366712"/>
            <a:chOff x="1338" y="2161"/>
            <a:chExt cx="408" cy="231"/>
          </a:xfrm>
        </p:grpSpPr>
        <p:sp>
          <p:nvSpPr>
            <p:cNvPr id="4120" name="Text Box 19"/>
            <p:cNvSpPr txBox="1">
              <a:spLocks noChangeArrowheads="1"/>
            </p:cNvSpPr>
            <p:nvPr/>
          </p:nvSpPr>
          <p:spPr bwMode="auto">
            <a:xfrm>
              <a:off x="1338" y="2161"/>
              <a:ext cx="22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latin typeface="Times New Roman" panose="02020603050405020304" pitchFamily="18" charset="0"/>
                </a:rPr>
                <a:t>А</a:t>
              </a:r>
            </a:p>
          </p:txBody>
        </p:sp>
        <p:sp>
          <p:nvSpPr>
            <p:cNvPr id="4121" name="Text Box 20"/>
            <p:cNvSpPr txBox="1">
              <a:spLocks noChangeArrowheads="1"/>
            </p:cNvSpPr>
            <p:nvPr/>
          </p:nvSpPr>
          <p:spPr bwMode="auto">
            <a:xfrm>
              <a:off x="1565" y="2161"/>
              <a:ext cx="18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latin typeface="Times New Roman" panose="02020603050405020304" pitchFamily="18" charset="0"/>
                </a:rPr>
                <a:t>С</a:t>
              </a:r>
            </a:p>
          </p:txBody>
        </p:sp>
      </p:grpSp>
      <p:sp>
        <p:nvSpPr>
          <p:cNvPr id="15381" name="Freeform 21"/>
          <p:cNvSpPr>
            <a:spLocks/>
          </p:cNvSpPr>
          <p:nvPr/>
        </p:nvSpPr>
        <p:spPr bwMode="auto">
          <a:xfrm>
            <a:off x="2195513" y="2566988"/>
            <a:ext cx="360362" cy="935037"/>
          </a:xfrm>
          <a:custGeom>
            <a:avLst/>
            <a:gdLst>
              <a:gd name="T0" fmla="*/ 0 w 227"/>
              <a:gd name="T1" fmla="*/ 1484370444 h 589"/>
              <a:gd name="T2" fmla="*/ 572073881 w 227"/>
              <a:gd name="T3" fmla="*/ 0 h 589"/>
              <a:gd name="T4" fmla="*/ 572073881 w 227"/>
              <a:gd name="T5" fmla="*/ 1484370444 h 589"/>
              <a:gd name="T6" fmla="*/ 0 w 227"/>
              <a:gd name="T7" fmla="*/ 1484370444 h 58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27" h="589">
                <a:moveTo>
                  <a:pt x="0" y="589"/>
                </a:moveTo>
                <a:lnTo>
                  <a:pt x="227" y="0"/>
                </a:lnTo>
                <a:lnTo>
                  <a:pt x="227" y="589"/>
                </a:lnTo>
                <a:lnTo>
                  <a:pt x="0" y="589"/>
                </a:lnTo>
                <a:close/>
              </a:path>
            </a:pathLst>
          </a:custGeom>
          <a:solidFill>
            <a:srgbClr val="FF9933">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15384" name="Group 24"/>
          <p:cNvGrpSpPr>
            <a:grpSpLocks/>
          </p:cNvGrpSpPr>
          <p:nvPr/>
        </p:nvGrpSpPr>
        <p:grpSpPr bwMode="auto">
          <a:xfrm>
            <a:off x="2195513" y="3429000"/>
            <a:ext cx="360362" cy="73025"/>
            <a:chOff x="1383" y="2160"/>
            <a:chExt cx="227" cy="46"/>
          </a:xfrm>
        </p:grpSpPr>
        <p:sp>
          <p:nvSpPr>
            <p:cNvPr id="4118" name="Oval 22"/>
            <p:cNvSpPr>
              <a:spLocks noChangeArrowheads="1"/>
            </p:cNvSpPr>
            <p:nvPr/>
          </p:nvSpPr>
          <p:spPr bwMode="auto">
            <a:xfrm>
              <a:off x="1383" y="2160"/>
              <a:ext cx="45" cy="46"/>
            </a:xfrm>
            <a:prstGeom prst="ellipse">
              <a:avLst/>
            </a:prstGeom>
            <a:solidFill>
              <a:srgbClr val="FF9933">
                <a:alpha val="79999"/>
              </a:srgbClr>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4119" name="Oval 23"/>
            <p:cNvSpPr>
              <a:spLocks noChangeArrowheads="1"/>
            </p:cNvSpPr>
            <p:nvPr/>
          </p:nvSpPr>
          <p:spPr bwMode="auto">
            <a:xfrm>
              <a:off x="1565" y="2160"/>
              <a:ext cx="45" cy="46"/>
            </a:xfrm>
            <a:prstGeom prst="ellipse">
              <a:avLst/>
            </a:prstGeom>
            <a:solidFill>
              <a:srgbClr val="FF9933">
                <a:alpha val="79999"/>
              </a:srgbClr>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15390" name="Group 30"/>
          <p:cNvGrpSpPr>
            <a:grpSpLocks/>
          </p:cNvGrpSpPr>
          <p:nvPr/>
        </p:nvGrpSpPr>
        <p:grpSpPr bwMode="auto">
          <a:xfrm>
            <a:off x="2762250" y="1916113"/>
            <a:ext cx="441325" cy="287337"/>
            <a:chOff x="1740" y="1207"/>
            <a:chExt cx="278" cy="181"/>
          </a:xfrm>
        </p:grpSpPr>
        <p:sp>
          <p:nvSpPr>
            <p:cNvPr id="4116" name="Arc 25"/>
            <p:cNvSpPr>
              <a:spLocks/>
            </p:cNvSpPr>
            <p:nvPr/>
          </p:nvSpPr>
          <p:spPr bwMode="auto">
            <a:xfrm>
              <a:off x="1740" y="1252"/>
              <a:ext cx="90" cy="136"/>
            </a:xfrm>
            <a:custGeom>
              <a:avLst/>
              <a:gdLst>
                <a:gd name="T0" fmla="*/ 0 w 21600"/>
                <a:gd name="T1" fmla="*/ 0 h 21600"/>
                <a:gd name="T2" fmla="*/ 0 w 21600"/>
                <a:gd name="T3" fmla="*/ 1 h 21600"/>
                <a:gd name="T4" fmla="*/ 0 w 21600"/>
                <a:gd name="T5" fmla="*/ 1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28575">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aphicFrame>
          <p:nvGraphicFramePr>
            <p:cNvPr id="4117" name="Object 26"/>
            <p:cNvGraphicFramePr>
              <a:graphicFrameLocks noChangeAspect="1"/>
            </p:cNvGraphicFramePr>
            <p:nvPr/>
          </p:nvGraphicFramePr>
          <p:xfrm>
            <a:off x="1830" y="1207"/>
            <a:ext cx="188" cy="174"/>
          </p:xfrm>
          <a:graphic>
            <a:graphicData uri="http://schemas.openxmlformats.org/presentationml/2006/ole">
              <mc:AlternateContent xmlns:mc="http://schemas.openxmlformats.org/markup-compatibility/2006">
                <mc:Choice xmlns:v="urn:schemas-microsoft-com:vml" Requires="v">
                  <p:oleObj spid="_x0000_s4131" name="Equation" r:id="rId6" imgW="164957" imgH="152268" progId="Equation.DSMT4">
                    <p:embed/>
                  </p:oleObj>
                </mc:Choice>
                <mc:Fallback>
                  <p:oleObj name="Equation" r:id="rId6" imgW="164957" imgH="152268" progId="Equation.DSMT4">
                    <p:embed/>
                    <p:pic>
                      <p:nvPicPr>
                        <p:cNvPr id="0" name="Object 2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30" y="1207"/>
                          <a:ext cx="188" cy="1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15389" name="Group 29"/>
          <p:cNvGrpSpPr>
            <a:grpSpLocks/>
          </p:cNvGrpSpPr>
          <p:nvPr/>
        </p:nvGrpSpPr>
        <p:grpSpPr bwMode="auto">
          <a:xfrm>
            <a:off x="2268538" y="3141663"/>
            <a:ext cx="369887" cy="358775"/>
            <a:chOff x="1429" y="1979"/>
            <a:chExt cx="233" cy="226"/>
          </a:xfrm>
        </p:grpSpPr>
        <p:sp>
          <p:nvSpPr>
            <p:cNvPr id="4114" name="Arc 27"/>
            <p:cNvSpPr>
              <a:spLocks/>
            </p:cNvSpPr>
            <p:nvPr/>
          </p:nvSpPr>
          <p:spPr bwMode="auto">
            <a:xfrm>
              <a:off x="1429" y="2069"/>
              <a:ext cx="90" cy="136"/>
            </a:xfrm>
            <a:custGeom>
              <a:avLst/>
              <a:gdLst>
                <a:gd name="T0" fmla="*/ 0 w 21600"/>
                <a:gd name="T1" fmla="*/ 0 h 21600"/>
                <a:gd name="T2" fmla="*/ 0 w 21600"/>
                <a:gd name="T3" fmla="*/ 1 h 21600"/>
                <a:gd name="T4" fmla="*/ 0 w 21600"/>
                <a:gd name="T5" fmla="*/ 1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28575">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aphicFrame>
          <p:nvGraphicFramePr>
            <p:cNvPr id="4115" name="Object 28"/>
            <p:cNvGraphicFramePr>
              <a:graphicFrameLocks noChangeAspect="1"/>
            </p:cNvGraphicFramePr>
            <p:nvPr/>
          </p:nvGraphicFramePr>
          <p:xfrm>
            <a:off x="1474" y="1979"/>
            <a:ext cx="188" cy="174"/>
          </p:xfrm>
          <a:graphic>
            <a:graphicData uri="http://schemas.openxmlformats.org/presentationml/2006/ole">
              <mc:AlternateContent xmlns:mc="http://schemas.openxmlformats.org/markup-compatibility/2006">
                <mc:Choice xmlns:v="urn:schemas-microsoft-com:vml" Requires="v">
                  <p:oleObj spid="_x0000_s4132" name="Equation" r:id="rId8" imgW="164957" imgH="152268" progId="Equation.DSMT4">
                    <p:embed/>
                  </p:oleObj>
                </mc:Choice>
                <mc:Fallback>
                  <p:oleObj name="Equation" r:id="rId8" imgW="164957" imgH="152268" progId="Equation.DSMT4">
                    <p:embed/>
                    <p:pic>
                      <p:nvPicPr>
                        <p:cNvPr id="0" name="Object 2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74" y="1979"/>
                          <a:ext cx="188" cy="1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aphicFrame>
        <p:nvGraphicFramePr>
          <p:cNvPr id="15392" name="Object 32"/>
          <p:cNvGraphicFramePr>
            <a:graphicFrameLocks noChangeAspect="1"/>
          </p:cNvGraphicFramePr>
          <p:nvPr/>
        </p:nvGraphicFramePr>
        <p:xfrm>
          <a:off x="4603750" y="2420938"/>
          <a:ext cx="3616325" cy="823912"/>
        </p:xfrm>
        <a:graphic>
          <a:graphicData uri="http://schemas.openxmlformats.org/presentationml/2006/ole">
            <mc:AlternateContent xmlns:mc="http://schemas.openxmlformats.org/markup-compatibility/2006">
              <mc:Choice xmlns:v="urn:schemas-microsoft-com:vml" Requires="v">
                <p:oleObj spid="_x0000_s4133" name="Equation" r:id="rId9" imgW="1726451" imgH="393529" progId="Equation.DSMT4">
                  <p:embed/>
                </p:oleObj>
              </mc:Choice>
              <mc:Fallback>
                <p:oleObj name="Equation" r:id="rId9" imgW="1726451" imgH="393529" progId="Equation.DSMT4">
                  <p:embed/>
                  <p:pic>
                    <p:nvPicPr>
                      <p:cNvPr id="0" name="Object 3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03750" y="2420938"/>
                        <a:ext cx="3616325" cy="8239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393" name="Text Box 33"/>
          <p:cNvSpPr txBox="1">
            <a:spLocks noChangeArrowheads="1"/>
          </p:cNvSpPr>
          <p:nvPr/>
        </p:nvSpPr>
        <p:spPr bwMode="auto">
          <a:xfrm>
            <a:off x="4572000" y="3213100"/>
            <a:ext cx="14398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t>Ответ: 3.</a:t>
            </a:r>
          </a:p>
        </p:txBody>
      </p:sp>
      <p:sp>
        <p:nvSpPr>
          <p:cNvPr id="15394" name="Text Box 34"/>
          <p:cNvSpPr txBox="1">
            <a:spLocks noChangeArrowheads="1"/>
          </p:cNvSpPr>
          <p:nvPr/>
        </p:nvSpPr>
        <p:spPr bwMode="auto">
          <a:xfrm>
            <a:off x="5795963" y="3644900"/>
            <a:ext cx="3168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u="sng">
                <a:solidFill>
                  <a:srgbClr val="008080"/>
                </a:solidFill>
                <a:latin typeface="Times New Roman" panose="02020603050405020304" pitchFamily="18" charset="0"/>
              </a:rPr>
              <a:t>Теоретические сведения.</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5376"/>
                                        </p:tgtEl>
                                        <p:attrNameLst>
                                          <p:attrName>style.visibility</p:attrName>
                                        </p:attrNameLst>
                                      </p:cBhvr>
                                      <p:to>
                                        <p:strVal val="visible"/>
                                      </p:to>
                                    </p:set>
                                    <p:animEffect transition="in" filter="blinds(horizontal)">
                                      <p:cBhvr>
                                        <p:cTn id="7" dur="500"/>
                                        <p:tgtEl>
                                          <p:spTgt spid="1537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5384"/>
                                        </p:tgtEl>
                                        <p:attrNameLst>
                                          <p:attrName>style.visibility</p:attrName>
                                        </p:attrNameLst>
                                      </p:cBhvr>
                                      <p:to>
                                        <p:strVal val="visible"/>
                                      </p:to>
                                    </p:set>
                                    <p:animEffect transition="in" filter="blinds(horizontal)">
                                      <p:cBhvr>
                                        <p:cTn id="12" dur="500"/>
                                        <p:tgtEl>
                                          <p:spTgt spid="15384"/>
                                        </p:tgtEl>
                                      </p:cBhvr>
                                    </p:animEffect>
                                  </p:childTnLst>
                                </p:cTn>
                              </p:par>
                            </p:childTnLst>
                          </p:cTn>
                        </p:par>
                        <p:par>
                          <p:cTn id="13" fill="hold" nodeType="afterGroup">
                            <p:stCondLst>
                              <p:cond delay="500"/>
                            </p:stCondLst>
                            <p:childTnLst>
                              <p:par>
                                <p:cTn id="14" presetID="22" presetClass="entr" presetSubtype="1" fill="hold" nodeType="afterEffect">
                                  <p:stCondLst>
                                    <p:cond delay="0"/>
                                  </p:stCondLst>
                                  <p:childTnLst>
                                    <p:set>
                                      <p:cBhvr>
                                        <p:cTn id="15" dur="1" fill="hold">
                                          <p:stCondLst>
                                            <p:cond delay="0"/>
                                          </p:stCondLst>
                                        </p:cTn>
                                        <p:tgtEl>
                                          <p:spTgt spid="15391"/>
                                        </p:tgtEl>
                                        <p:attrNameLst>
                                          <p:attrName>style.visibility</p:attrName>
                                        </p:attrNameLst>
                                      </p:cBhvr>
                                      <p:to>
                                        <p:strVal val="visible"/>
                                      </p:to>
                                    </p:set>
                                    <p:animEffect transition="in" filter="wipe(up)">
                                      <p:cBhvr>
                                        <p:cTn id="16" dur="500"/>
                                        <p:tgtEl>
                                          <p:spTgt spid="15391"/>
                                        </p:tgtEl>
                                      </p:cBhvr>
                                    </p:animEffect>
                                  </p:childTnLst>
                                </p:cTn>
                              </p:par>
                            </p:childTnLst>
                          </p:cTn>
                        </p:par>
                        <p:par>
                          <p:cTn id="17" fill="hold" nodeType="afterGroup">
                            <p:stCondLst>
                              <p:cond delay="1000"/>
                            </p:stCondLst>
                            <p:childTnLst>
                              <p:par>
                                <p:cTn id="18" presetID="22" presetClass="entr" presetSubtype="1" fill="hold" nodeType="afterEffect">
                                  <p:stCondLst>
                                    <p:cond delay="0"/>
                                  </p:stCondLst>
                                  <p:childTnLst>
                                    <p:set>
                                      <p:cBhvr>
                                        <p:cTn id="19" dur="1" fill="hold">
                                          <p:stCondLst>
                                            <p:cond delay="0"/>
                                          </p:stCondLst>
                                        </p:cTn>
                                        <p:tgtEl>
                                          <p:spTgt spid="15381"/>
                                        </p:tgtEl>
                                        <p:attrNameLst>
                                          <p:attrName>style.visibility</p:attrName>
                                        </p:attrNameLst>
                                      </p:cBhvr>
                                      <p:to>
                                        <p:strVal val="visible"/>
                                      </p:to>
                                    </p:set>
                                    <p:animEffect transition="in" filter="wipe(up)">
                                      <p:cBhvr>
                                        <p:cTn id="20" dur="2000"/>
                                        <p:tgtEl>
                                          <p:spTgt spid="15381"/>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1" fill="hold" nodeType="clickEffect">
                                  <p:stCondLst>
                                    <p:cond delay="0"/>
                                  </p:stCondLst>
                                  <p:childTnLst>
                                    <p:set>
                                      <p:cBhvr>
                                        <p:cTn id="24" dur="1" fill="hold">
                                          <p:stCondLst>
                                            <p:cond delay="0"/>
                                          </p:stCondLst>
                                        </p:cTn>
                                        <p:tgtEl>
                                          <p:spTgt spid="15390"/>
                                        </p:tgtEl>
                                        <p:attrNameLst>
                                          <p:attrName>style.visibility</p:attrName>
                                        </p:attrNameLst>
                                      </p:cBhvr>
                                      <p:to>
                                        <p:strVal val="visible"/>
                                      </p:to>
                                    </p:set>
                                    <p:animEffect transition="in" filter="wipe(up)">
                                      <p:cBhvr>
                                        <p:cTn id="25" dur="500"/>
                                        <p:tgtEl>
                                          <p:spTgt spid="15390"/>
                                        </p:tgtEl>
                                      </p:cBhvr>
                                    </p:animEffect>
                                  </p:childTnLst>
                                </p:cTn>
                              </p:par>
                            </p:childTnLst>
                          </p:cTn>
                        </p:par>
                        <p:par>
                          <p:cTn id="26" fill="hold" nodeType="afterGroup">
                            <p:stCondLst>
                              <p:cond delay="500"/>
                            </p:stCondLst>
                            <p:childTnLst>
                              <p:par>
                                <p:cTn id="27" presetID="22" presetClass="entr" presetSubtype="1" fill="hold" nodeType="afterEffect">
                                  <p:stCondLst>
                                    <p:cond delay="0"/>
                                  </p:stCondLst>
                                  <p:childTnLst>
                                    <p:set>
                                      <p:cBhvr>
                                        <p:cTn id="28" dur="1" fill="hold">
                                          <p:stCondLst>
                                            <p:cond delay="0"/>
                                          </p:stCondLst>
                                        </p:cTn>
                                        <p:tgtEl>
                                          <p:spTgt spid="15389"/>
                                        </p:tgtEl>
                                        <p:attrNameLst>
                                          <p:attrName>style.visibility</p:attrName>
                                        </p:attrNameLst>
                                      </p:cBhvr>
                                      <p:to>
                                        <p:strVal val="visible"/>
                                      </p:to>
                                    </p:set>
                                    <p:animEffect transition="in" filter="wipe(up)">
                                      <p:cBhvr>
                                        <p:cTn id="29" dur="2000"/>
                                        <p:tgtEl>
                                          <p:spTgt spid="15389"/>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8" fill="hold" nodeType="clickEffect">
                                  <p:stCondLst>
                                    <p:cond delay="0"/>
                                  </p:stCondLst>
                                  <p:childTnLst>
                                    <p:set>
                                      <p:cBhvr>
                                        <p:cTn id="33" dur="1" fill="hold">
                                          <p:stCondLst>
                                            <p:cond delay="0"/>
                                          </p:stCondLst>
                                        </p:cTn>
                                        <p:tgtEl>
                                          <p:spTgt spid="15392"/>
                                        </p:tgtEl>
                                        <p:attrNameLst>
                                          <p:attrName>style.visibility</p:attrName>
                                        </p:attrNameLst>
                                      </p:cBhvr>
                                      <p:to>
                                        <p:strVal val="visible"/>
                                      </p:to>
                                    </p:set>
                                    <p:animEffect transition="in" filter="wipe(left)">
                                      <p:cBhvr>
                                        <p:cTn id="34" dur="5000"/>
                                        <p:tgtEl>
                                          <p:spTgt spid="15392"/>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5393"/>
                                        </p:tgtEl>
                                        <p:attrNameLst>
                                          <p:attrName>style.visibility</p:attrName>
                                        </p:attrNameLst>
                                      </p:cBhvr>
                                      <p:to>
                                        <p:strVal val="visible"/>
                                      </p:to>
                                    </p:set>
                                    <p:animEffect transition="in" filter="blinds(horizontal)">
                                      <p:cBhvr>
                                        <p:cTn id="39" dur="500"/>
                                        <p:tgtEl>
                                          <p:spTgt spid="1539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0" restart="whenNotActive" fill="hold" evtFilter="cancelBubble" nodeType="interactiveSeq">
                <p:stCondLst>
                  <p:cond evt="onClick" delay="0">
                    <p:tgtEl>
                      <p:spTgt spid="15394"/>
                    </p:tgtEl>
                  </p:cond>
                </p:stCondLst>
                <p:endSync evt="end" delay="0">
                  <p:rtn val="all"/>
                </p:endSync>
                <p:childTnLst>
                  <p:par>
                    <p:cTn id="41" fill="hold" nodeType="clickPar">
                      <p:stCondLst>
                        <p:cond delay="0"/>
                      </p:stCondLst>
                      <p:childTnLst>
                        <p:par>
                          <p:cTn id="42" fill="hold" nodeType="withGroup">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15374"/>
                                        </p:tgtEl>
                                        <p:attrNameLst>
                                          <p:attrName>style.visibility</p:attrName>
                                        </p:attrNameLst>
                                      </p:cBhvr>
                                      <p:to>
                                        <p:strVal val="visible"/>
                                      </p:to>
                                    </p:set>
                                    <p:animEffect transition="in" filter="blinds(horizontal)">
                                      <p:cBhvr>
                                        <p:cTn id="45" dur="1000"/>
                                        <p:tgtEl>
                                          <p:spTgt spid="15374"/>
                                        </p:tgtEl>
                                      </p:cBhvr>
                                    </p:animEffect>
                                  </p:childTnLst>
                                </p:cTn>
                              </p:par>
                            </p:childTnLst>
                          </p:cTn>
                        </p:par>
                      </p:childTnLst>
                    </p:cTn>
                  </p:par>
                </p:childTnLst>
              </p:cTn>
              <p:nextCondLst>
                <p:cond evt="onClick" delay="0">
                  <p:tgtEl>
                    <p:spTgt spid="15394"/>
                  </p:tgtEl>
                </p:cond>
              </p:nextCondLst>
            </p:seq>
          </p:childTnLst>
        </p:cTn>
      </p:par>
    </p:tnLst>
    <p:bldLst>
      <p:bldP spid="15374" grpId="0"/>
      <p:bldP spid="1539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1"/>
          <p:cNvSpPr>
            <a:spLocks noChangeArrowheads="1"/>
          </p:cNvSpPr>
          <p:nvPr/>
        </p:nvSpPr>
        <p:spPr bwMode="auto">
          <a:xfrm>
            <a:off x="1187450" y="260350"/>
            <a:ext cx="7488238"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800" b="1" u="sng">
                <a:solidFill>
                  <a:schemeClr val="hlink"/>
                </a:solidFill>
                <a:latin typeface="Times New Roman" panose="02020603050405020304" pitchFamily="18" charset="0"/>
              </a:rPr>
              <a:t>Задача 1.2.</a:t>
            </a:r>
            <a:r>
              <a:rPr lang="ru-RU" altLang="ru-RU" sz="1800" b="1">
                <a:latin typeface="Times New Roman" panose="02020603050405020304" pitchFamily="18" charset="0"/>
              </a:rPr>
              <a:t> На рисунке изображен график функции </a:t>
            </a:r>
            <a:r>
              <a:rPr lang="en-US" altLang="ru-RU" sz="1800" b="1" i="1">
                <a:latin typeface="Times New Roman" panose="02020603050405020304" pitchFamily="18" charset="0"/>
              </a:rPr>
              <a:t>y</a:t>
            </a:r>
            <a:r>
              <a:rPr lang="ru-RU" altLang="ru-RU" sz="1800" b="1" i="1">
                <a:latin typeface="Times New Roman" panose="02020603050405020304" pitchFamily="18" charset="0"/>
              </a:rPr>
              <a:t> = </a:t>
            </a:r>
            <a:r>
              <a:rPr lang="en-US" altLang="ru-RU" sz="1800" b="1" i="1">
                <a:latin typeface="Times New Roman" panose="02020603050405020304" pitchFamily="18" charset="0"/>
              </a:rPr>
              <a:t>f (x)</a:t>
            </a:r>
            <a:r>
              <a:rPr lang="ru-RU" altLang="ru-RU" sz="1800" b="1">
                <a:latin typeface="Times New Roman" panose="02020603050405020304" pitchFamily="18" charset="0"/>
              </a:rPr>
              <a:t>, и  касательная к нему в точке с абсциссой х</a:t>
            </a:r>
            <a:r>
              <a:rPr lang="ru-RU" altLang="ru-RU" sz="1800" b="1" baseline="-25000">
                <a:latin typeface="Times New Roman" panose="02020603050405020304" pitchFamily="18" charset="0"/>
              </a:rPr>
              <a:t>0</a:t>
            </a:r>
            <a:r>
              <a:rPr lang="ru-RU" altLang="ru-RU" sz="1800" b="1">
                <a:latin typeface="Times New Roman" panose="02020603050405020304" pitchFamily="18" charset="0"/>
              </a:rPr>
              <a:t>. Найдите значение </a:t>
            </a:r>
          </a:p>
          <a:p>
            <a:pPr algn="just" eaLnBrk="1" hangingPunct="1">
              <a:spcBef>
                <a:spcPct val="0"/>
              </a:spcBef>
              <a:buFontTx/>
              <a:buNone/>
            </a:pPr>
            <a:r>
              <a:rPr lang="ru-RU" altLang="ru-RU" sz="1800" b="1">
                <a:latin typeface="Times New Roman" panose="02020603050405020304" pitchFamily="18" charset="0"/>
              </a:rPr>
              <a:t>производной функции </a:t>
            </a:r>
            <a:r>
              <a:rPr lang="en-US" altLang="ru-RU" sz="1800" b="1" i="1">
                <a:latin typeface="Times New Roman" panose="02020603050405020304" pitchFamily="18" charset="0"/>
              </a:rPr>
              <a:t>y</a:t>
            </a:r>
            <a:r>
              <a:rPr lang="ru-RU" altLang="ru-RU" sz="1800" b="1" i="1">
                <a:latin typeface="Times New Roman" panose="02020603050405020304" pitchFamily="18" charset="0"/>
              </a:rPr>
              <a:t> = </a:t>
            </a:r>
            <a:r>
              <a:rPr lang="en-US" altLang="ru-RU" sz="1800" b="1" i="1">
                <a:latin typeface="Times New Roman" panose="02020603050405020304" pitchFamily="18" charset="0"/>
              </a:rPr>
              <a:t>f (x)</a:t>
            </a:r>
            <a:r>
              <a:rPr lang="ru-RU" altLang="ru-RU" sz="1800" b="1">
                <a:latin typeface="Times New Roman" panose="02020603050405020304" pitchFamily="18" charset="0"/>
              </a:rPr>
              <a:t>  в точке х</a:t>
            </a:r>
            <a:r>
              <a:rPr lang="ru-RU" altLang="ru-RU" sz="1800" b="1" baseline="-25000">
                <a:latin typeface="Times New Roman" panose="02020603050405020304" pitchFamily="18" charset="0"/>
              </a:rPr>
              <a:t>0</a:t>
            </a:r>
            <a:r>
              <a:rPr lang="ru-RU" altLang="ru-RU" sz="1800" b="1">
                <a:latin typeface="Times New Roman" panose="02020603050405020304" pitchFamily="18" charset="0"/>
              </a:rPr>
              <a:t>. </a:t>
            </a:r>
          </a:p>
        </p:txBody>
      </p:sp>
      <p:pic>
        <p:nvPicPr>
          <p:cNvPr id="5123" name="Picture 12"/>
          <p:cNvPicPr>
            <a:picLocks noChangeAspect="1" noChangeArrowheads="1"/>
          </p:cNvPicPr>
          <p:nvPr/>
        </p:nvPicPr>
        <p:blipFill>
          <a:blip r:embed="rId3">
            <a:extLst>
              <a:ext uri="{28A0092B-C50C-407E-A947-70E740481C1C}">
                <a14:useLocalDpi xmlns:a14="http://schemas.microsoft.com/office/drawing/2010/main" val="0"/>
              </a:ext>
            </a:extLst>
          </a:blip>
          <a:srcRect l="37663" t="22635" r="41666" b="52850"/>
          <a:stretch>
            <a:fillRect/>
          </a:stretch>
        </p:blipFill>
        <p:spPr bwMode="auto">
          <a:xfrm>
            <a:off x="1116013" y="1268413"/>
            <a:ext cx="3240087" cy="2881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13"/>
          <p:cNvPicPr>
            <a:picLocks noChangeAspect="1" noChangeArrowheads="1"/>
          </p:cNvPicPr>
          <p:nvPr/>
        </p:nvPicPr>
        <p:blipFill>
          <a:blip r:embed="rId3">
            <a:extLst>
              <a:ext uri="{28A0092B-C50C-407E-A947-70E740481C1C}">
                <a14:useLocalDpi xmlns:a14="http://schemas.microsoft.com/office/drawing/2010/main" val="0"/>
              </a:ext>
            </a:extLst>
          </a:blip>
          <a:srcRect l="36742" t="55104" r="41666" b="19164"/>
          <a:stretch>
            <a:fillRect/>
          </a:stretch>
        </p:blipFill>
        <p:spPr bwMode="auto">
          <a:xfrm>
            <a:off x="5219700" y="1268413"/>
            <a:ext cx="3384550" cy="3024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5" name="Rectangle 14"/>
          <p:cNvSpPr>
            <a:spLocks noChangeArrowheads="1"/>
          </p:cNvSpPr>
          <p:nvPr/>
        </p:nvSpPr>
        <p:spPr bwMode="auto">
          <a:xfrm>
            <a:off x="3995738" y="4111625"/>
            <a:ext cx="1244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latin typeface="Times New Roman" panose="02020603050405020304" pitchFamily="18" charset="0"/>
              </a:rPr>
              <a:t>Решение.</a:t>
            </a:r>
          </a:p>
        </p:txBody>
      </p:sp>
      <p:graphicFrame>
        <p:nvGraphicFramePr>
          <p:cNvPr id="16399" name="Object 15"/>
          <p:cNvGraphicFramePr>
            <a:graphicFrameLocks noChangeAspect="1"/>
          </p:cNvGraphicFramePr>
          <p:nvPr/>
        </p:nvGraphicFramePr>
        <p:xfrm>
          <a:off x="1006475" y="4581525"/>
          <a:ext cx="2163763" cy="496888"/>
        </p:xfrm>
        <a:graphic>
          <a:graphicData uri="http://schemas.openxmlformats.org/presentationml/2006/ole">
            <mc:AlternateContent xmlns:mc="http://schemas.openxmlformats.org/markup-compatibility/2006">
              <mc:Choice xmlns:v="urn:schemas-microsoft-com:vml" Requires="v">
                <p:oleObj spid="_x0000_s5168" name="Equation" r:id="rId4" imgW="1104900" imgH="254000" progId="Equation.DSMT4">
                  <p:embed/>
                </p:oleObj>
              </mc:Choice>
              <mc:Fallback>
                <p:oleObj name="Equation" r:id="rId4" imgW="1104900" imgH="254000" progId="Equation.DSMT4">
                  <p:embed/>
                  <p:pic>
                    <p:nvPicPr>
                      <p:cNvPr id="0" name="Object 1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6475" y="4581525"/>
                        <a:ext cx="2163763" cy="496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6400" name="Object 16"/>
          <p:cNvGraphicFramePr>
            <a:graphicFrameLocks noChangeAspect="1"/>
          </p:cNvGraphicFramePr>
          <p:nvPr/>
        </p:nvGraphicFramePr>
        <p:xfrm>
          <a:off x="984250" y="5229225"/>
          <a:ext cx="3822700" cy="712788"/>
        </p:xfrm>
        <a:graphic>
          <a:graphicData uri="http://schemas.openxmlformats.org/presentationml/2006/ole">
            <mc:AlternateContent xmlns:mc="http://schemas.openxmlformats.org/markup-compatibility/2006">
              <mc:Choice xmlns:v="urn:schemas-microsoft-com:vml" Requires="v">
                <p:oleObj spid="_x0000_s5169" name="Equation" r:id="rId6" imgW="2108200" imgH="393700" progId="Equation.DSMT4">
                  <p:embed/>
                </p:oleObj>
              </mc:Choice>
              <mc:Fallback>
                <p:oleObj name="Equation" r:id="rId6" imgW="2108200" imgH="393700" progId="Equation.DSMT4">
                  <p:embed/>
                  <p:pic>
                    <p:nvPicPr>
                      <p:cNvPr id="0" name="Object 1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4250" y="5229225"/>
                        <a:ext cx="3822700" cy="7127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6401" name="Text Box 17"/>
          <p:cNvSpPr txBox="1">
            <a:spLocks noChangeArrowheads="1"/>
          </p:cNvSpPr>
          <p:nvPr/>
        </p:nvSpPr>
        <p:spPr bwMode="auto">
          <a:xfrm>
            <a:off x="1042988" y="5984875"/>
            <a:ext cx="1944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t>Ответ: - 0,5 .</a:t>
            </a:r>
          </a:p>
        </p:txBody>
      </p:sp>
      <p:graphicFrame>
        <p:nvGraphicFramePr>
          <p:cNvPr id="16402" name="Object 18"/>
          <p:cNvGraphicFramePr>
            <a:graphicFrameLocks noChangeAspect="1"/>
          </p:cNvGraphicFramePr>
          <p:nvPr/>
        </p:nvGraphicFramePr>
        <p:xfrm>
          <a:off x="5329238" y="4652963"/>
          <a:ext cx="2087562" cy="479425"/>
        </p:xfrm>
        <a:graphic>
          <a:graphicData uri="http://schemas.openxmlformats.org/presentationml/2006/ole">
            <mc:AlternateContent xmlns:mc="http://schemas.openxmlformats.org/markup-compatibility/2006">
              <mc:Choice xmlns:v="urn:schemas-microsoft-com:vml" Requires="v">
                <p:oleObj spid="_x0000_s5170" name="Equation" r:id="rId8" imgW="1104900" imgH="254000" progId="Equation.DSMT4">
                  <p:embed/>
                </p:oleObj>
              </mc:Choice>
              <mc:Fallback>
                <p:oleObj name="Equation" r:id="rId8" imgW="1104900" imgH="254000" progId="Equation.DSMT4">
                  <p:embed/>
                  <p:pic>
                    <p:nvPicPr>
                      <p:cNvPr id="0" name="Object 1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29238" y="4652963"/>
                        <a:ext cx="2087562" cy="4794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6403" name="Object 19"/>
          <p:cNvGraphicFramePr>
            <a:graphicFrameLocks noChangeAspect="1"/>
          </p:cNvGraphicFramePr>
          <p:nvPr/>
        </p:nvGraphicFramePr>
        <p:xfrm>
          <a:off x="5213350" y="5211763"/>
          <a:ext cx="3643313" cy="738187"/>
        </p:xfrm>
        <a:graphic>
          <a:graphicData uri="http://schemas.openxmlformats.org/presentationml/2006/ole">
            <mc:AlternateContent xmlns:mc="http://schemas.openxmlformats.org/markup-compatibility/2006">
              <mc:Choice xmlns:v="urn:schemas-microsoft-com:vml" Requires="v">
                <p:oleObj spid="_x0000_s5171" name="Equation" r:id="rId10" imgW="1943100" imgH="393700" progId="Equation.DSMT4">
                  <p:embed/>
                </p:oleObj>
              </mc:Choice>
              <mc:Fallback>
                <p:oleObj name="Equation" r:id="rId10" imgW="1943100" imgH="393700" progId="Equation.DSMT4">
                  <p:embed/>
                  <p:pic>
                    <p:nvPicPr>
                      <p:cNvPr id="0" name="Object 19"/>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213350" y="5211763"/>
                        <a:ext cx="3643313" cy="7381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6404" name="Text Box 20"/>
          <p:cNvSpPr txBox="1">
            <a:spLocks noChangeArrowheads="1"/>
          </p:cNvSpPr>
          <p:nvPr/>
        </p:nvSpPr>
        <p:spPr bwMode="auto">
          <a:xfrm>
            <a:off x="5435600" y="5984875"/>
            <a:ext cx="20161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t>Ответ: 0,75.</a:t>
            </a:r>
          </a:p>
        </p:txBody>
      </p:sp>
      <p:sp>
        <p:nvSpPr>
          <p:cNvPr id="16409" name="Oval 25"/>
          <p:cNvSpPr>
            <a:spLocks noChangeArrowheads="1"/>
          </p:cNvSpPr>
          <p:nvPr/>
        </p:nvSpPr>
        <p:spPr bwMode="auto">
          <a:xfrm>
            <a:off x="1763713" y="1989138"/>
            <a:ext cx="71437" cy="71437"/>
          </a:xfrm>
          <a:prstGeom prst="ellipse">
            <a:avLst/>
          </a:prstGeom>
          <a:solidFill>
            <a:srgbClr val="FF9933">
              <a:alpha val="79999"/>
            </a:srgbClr>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6410" name="Oval 26"/>
          <p:cNvSpPr>
            <a:spLocks noChangeArrowheads="1"/>
          </p:cNvSpPr>
          <p:nvPr/>
        </p:nvSpPr>
        <p:spPr bwMode="auto">
          <a:xfrm>
            <a:off x="1763713" y="2924175"/>
            <a:ext cx="71437" cy="71438"/>
          </a:xfrm>
          <a:prstGeom prst="ellipse">
            <a:avLst/>
          </a:prstGeom>
          <a:solidFill>
            <a:srgbClr val="FF9933">
              <a:alpha val="79999"/>
            </a:srgbClr>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6411" name="Oval 27"/>
          <p:cNvSpPr>
            <a:spLocks noChangeArrowheads="1"/>
          </p:cNvSpPr>
          <p:nvPr/>
        </p:nvSpPr>
        <p:spPr bwMode="auto">
          <a:xfrm>
            <a:off x="3563938" y="2924175"/>
            <a:ext cx="71437" cy="71438"/>
          </a:xfrm>
          <a:prstGeom prst="ellipse">
            <a:avLst/>
          </a:prstGeom>
          <a:solidFill>
            <a:srgbClr val="FF9933">
              <a:alpha val="79999"/>
            </a:srgbClr>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6414" name="Freeform 30"/>
          <p:cNvSpPr>
            <a:spLocks/>
          </p:cNvSpPr>
          <p:nvPr/>
        </p:nvSpPr>
        <p:spPr bwMode="auto">
          <a:xfrm>
            <a:off x="1809750" y="2057400"/>
            <a:ext cx="1752600" cy="895350"/>
          </a:xfrm>
          <a:custGeom>
            <a:avLst/>
            <a:gdLst>
              <a:gd name="T0" fmla="*/ 0 w 1104"/>
              <a:gd name="T1" fmla="*/ 0 h 564"/>
              <a:gd name="T2" fmla="*/ 10080625 w 1104"/>
              <a:gd name="T3" fmla="*/ 1421368125 h 564"/>
              <a:gd name="T4" fmla="*/ 2147483647 w 1104"/>
              <a:gd name="T5" fmla="*/ 1421368125 h 564"/>
              <a:gd name="T6" fmla="*/ 0 w 1104"/>
              <a:gd name="T7" fmla="*/ 0 h 56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104" h="564">
                <a:moveTo>
                  <a:pt x="0" y="0"/>
                </a:moveTo>
                <a:lnTo>
                  <a:pt x="4" y="564"/>
                </a:lnTo>
                <a:lnTo>
                  <a:pt x="1104" y="564"/>
                </a:lnTo>
                <a:lnTo>
                  <a:pt x="0" y="0"/>
                </a:lnTo>
                <a:close/>
              </a:path>
            </a:pathLst>
          </a:custGeom>
          <a:solidFill>
            <a:srgbClr val="FF9933">
              <a:alpha val="39999"/>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16427" name="Group 43"/>
          <p:cNvGrpSpPr>
            <a:grpSpLocks/>
          </p:cNvGrpSpPr>
          <p:nvPr/>
        </p:nvGrpSpPr>
        <p:grpSpPr bwMode="auto">
          <a:xfrm>
            <a:off x="6300788" y="3163888"/>
            <a:ext cx="1943100" cy="1033462"/>
            <a:chOff x="3969" y="1993"/>
            <a:chExt cx="1224" cy="651"/>
          </a:xfrm>
        </p:grpSpPr>
        <p:sp>
          <p:nvSpPr>
            <p:cNvPr id="5153" name="Text Box 31"/>
            <p:cNvSpPr txBox="1">
              <a:spLocks noChangeArrowheads="1"/>
            </p:cNvSpPr>
            <p:nvPr/>
          </p:nvSpPr>
          <p:spPr bwMode="auto">
            <a:xfrm>
              <a:off x="3969" y="1993"/>
              <a:ext cx="27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600" b="1">
                  <a:latin typeface="Times New Roman" panose="02020603050405020304" pitchFamily="18" charset="0"/>
                </a:rPr>
                <a:t>А</a:t>
              </a:r>
            </a:p>
          </p:txBody>
        </p:sp>
        <p:sp>
          <p:nvSpPr>
            <p:cNvPr id="5154" name="Text Box 32"/>
            <p:cNvSpPr txBox="1">
              <a:spLocks noChangeArrowheads="1"/>
            </p:cNvSpPr>
            <p:nvPr/>
          </p:nvSpPr>
          <p:spPr bwMode="auto">
            <a:xfrm>
              <a:off x="3969" y="2432"/>
              <a:ext cx="27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600" b="1">
                  <a:latin typeface="Times New Roman" panose="02020603050405020304" pitchFamily="18" charset="0"/>
                </a:rPr>
                <a:t>С</a:t>
              </a:r>
            </a:p>
          </p:txBody>
        </p:sp>
        <p:sp>
          <p:nvSpPr>
            <p:cNvPr id="5155" name="Text Box 33"/>
            <p:cNvSpPr txBox="1">
              <a:spLocks noChangeArrowheads="1"/>
            </p:cNvSpPr>
            <p:nvPr/>
          </p:nvSpPr>
          <p:spPr bwMode="auto">
            <a:xfrm>
              <a:off x="4921" y="1993"/>
              <a:ext cx="27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600" b="1">
                  <a:latin typeface="Times New Roman" panose="02020603050405020304" pitchFamily="18" charset="0"/>
                </a:rPr>
                <a:t>В</a:t>
              </a:r>
            </a:p>
          </p:txBody>
        </p:sp>
      </p:grpSp>
      <p:sp>
        <p:nvSpPr>
          <p:cNvPr id="16418" name="Text Box 34"/>
          <p:cNvSpPr txBox="1">
            <a:spLocks noChangeArrowheads="1"/>
          </p:cNvSpPr>
          <p:nvPr/>
        </p:nvSpPr>
        <p:spPr bwMode="auto">
          <a:xfrm>
            <a:off x="1547813" y="2924175"/>
            <a:ext cx="4318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600" b="1">
                <a:latin typeface="Times New Roman" panose="02020603050405020304" pitchFamily="18" charset="0"/>
              </a:rPr>
              <a:t>С</a:t>
            </a:r>
          </a:p>
        </p:txBody>
      </p:sp>
      <p:sp>
        <p:nvSpPr>
          <p:cNvPr id="16419" name="Text Box 35"/>
          <p:cNvSpPr txBox="1">
            <a:spLocks noChangeArrowheads="1"/>
          </p:cNvSpPr>
          <p:nvPr/>
        </p:nvSpPr>
        <p:spPr bwMode="auto">
          <a:xfrm>
            <a:off x="3563938" y="2997200"/>
            <a:ext cx="4318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600" b="1">
                <a:latin typeface="Times New Roman" panose="02020603050405020304" pitchFamily="18" charset="0"/>
              </a:rPr>
              <a:t>В</a:t>
            </a:r>
          </a:p>
        </p:txBody>
      </p:sp>
      <p:sp>
        <p:nvSpPr>
          <p:cNvPr id="16420" name="Text Box 36"/>
          <p:cNvSpPr txBox="1">
            <a:spLocks noChangeArrowheads="1"/>
          </p:cNvSpPr>
          <p:nvPr/>
        </p:nvSpPr>
        <p:spPr bwMode="auto">
          <a:xfrm>
            <a:off x="1547813" y="1989138"/>
            <a:ext cx="4318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600" b="1">
                <a:latin typeface="Times New Roman" panose="02020603050405020304" pitchFamily="18" charset="0"/>
              </a:rPr>
              <a:t>А</a:t>
            </a:r>
          </a:p>
        </p:txBody>
      </p:sp>
      <p:grpSp>
        <p:nvGrpSpPr>
          <p:cNvPr id="16421" name="Group 37"/>
          <p:cNvGrpSpPr>
            <a:grpSpLocks/>
          </p:cNvGrpSpPr>
          <p:nvPr/>
        </p:nvGrpSpPr>
        <p:grpSpPr bwMode="auto">
          <a:xfrm>
            <a:off x="3467100" y="2576513"/>
            <a:ext cx="528638" cy="420687"/>
            <a:chOff x="2184" y="1623"/>
            <a:chExt cx="333" cy="265"/>
          </a:xfrm>
        </p:grpSpPr>
        <p:graphicFrame>
          <p:nvGraphicFramePr>
            <p:cNvPr id="5151" name="Object 22"/>
            <p:cNvGraphicFramePr>
              <a:graphicFrameLocks noChangeAspect="1"/>
            </p:cNvGraphicFramePr>
            <p:nvPr/>
          </p:nvGraphicFramePr>
          <p:xfrm>
            <a:off x="2329" y="1623"/>
            <a:ext cx="188" cy="174"/>
          </p:xfrm>
          <a:graphic>
            <a:graphicData uri="http://schemas.openxmlformats.org/presentationml/2006/ole">
              <mc:AlternateContent xmlns:mc="http://schemas.openxmlformats.org/markup-compatibility/2006">
                <mc:Choice xmlns:v="urn:schemas-microsoft-com:vml" Requires="v">
                  <p:oleObj spid="_x0000_s5172" name="Equation" r:id="rId12" imgW="164957" imgH="152268" progId="Equation.DSMT4">
                    <p:embed/>
                  </p:oleObj>
                </mc:Choice>
                <mc:Fallback>
                  <p:oleObj name="Equation" r:id="rId12" imgW="164957" imgH="152268" progId="Equation.DSMT4">
                    <p:embed/>
                    <p:pic>
                      <p:nvPicPr>
                        <p:cNvPr id="0" name="Object 2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329" y="1623"/>
                          <a:ext cx="188" cy="174"/>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152" name="Arc 21"/>
            <p:cNvSpPr>
              <a:spLocks/>
            </p:cNvSpPr>
            <p:nvPr/>
          </p:nvSpPr>
          <p:spPr bwMode="auto">
            <a:xfrm rot="-1230386">
              <a:off x="2184" y="1735"/>
              <a:ext cx="197" cy="153"/>
            </a:xfrm>
            <a:custGeom>
              <a:avLst/>
              <a:gdLst>
                <a:gd name="T0" fmla="*/ 0 w 37614"/>
                <a:gd name="T1" fmla="*/ 0 h 31832"/>
                <a:gd name="T2" fmla="*/ 1 w 37614"/>
                <a:gd name="T3" fmla="*/ 1 h 31832"/>
                <a:gd name="T4" fmla="*/ 0 w 37614"/>
                <a:gd name="T5" fmla="*/ 0 h 31832"/>
                <a:gd name="T6" fmla="*/ 0 60000 65536"/>
                <a:gd name="T7" fmla="*/ 0 60000 65536"/>
                <a:gd name="T8" fmla="*/ 0 60000 65536"/>
              </a:gdLst>
              <a:ahLst/>
              <a:cxnLst>
                <a:cxn ang="T6">
                  <a:pos x="T0" y="T1"/>
                </a:cxn>
                <a:cxn ang="T7">
                  <a:pos x="T2" y="T3"/>
                </a:cxn>
                <a:cxn ang="T8">
                  <a:pos x="T4" y="T5"/>
                </a:cxn>
              </a:cxnLst>
              <a:rect l="0" t="0" r="r" b="b"/>
              <a:pathLst>
                <a:path w="37614" h="31832" fill="none" extrusionOk="0">
                  <a:moveTo>
                    <a:pt x="-1" y="7104"/>
                  </a:moveTo>
                  <a:cubicBezTo>
                    <a:pt x="4094" y="2580"/>
                    <a:pt x="9912" y="-1"/>
                    <a:pt x="16014" y="0"/>
                  </a:cubicBezTo>
                  <a:cubicBezTo>
                    <a:pt x="27943" y="0"/>
                    <a:pt x="37614" y="9670"/>
                    <a:pt x="37614" y="21600"/>
                  </a:cubicBezTo>
                  <a:cubicBezTo>
                    <a:pt x="37614" y="25171"/>
                    <a:pt x="36728" y="28686"/>
                    <a:pt x="35036" y="31831"/>
                  </a:cubicBezTo>
                </a:path>
                <a:path w="37614" h="31832" stroke="0" extrusionOk="0">
                  <a:moveTo>
                    <a:pt x="-1" y="7104"/>
                  </a:moveTo>
                  <a:cubicBezTo>
                    <a:pt x="4094" y="2580"/>
                    <a:pt x="9912" y="-1"/>
                    <a:pt x="16014" y="0"/>
                  </a:cubicBezTo>
                  <a:cubicBezTo>
                    <a:pt x="27943" y="0"/>
                    <a:pt x="37614" y="9670"/>
                    <a:pt x="37614" y="21600"/>
                  </a:cubicBezTo>
                  <a:cubicBezTo>
                    <a:pt x="37614" y="25171"/>
                    <a:pt x="36728" y="28686"/>
                    <a:pt x="35036" y="31831"/>
                  </a:cubicBezTo>
                  <a:lnTo>
                    <a:pt x="16014" y="21600"/>
                  </a:lnTo>
                  <a:lnTo>
                    <a:pt x="-1" y="7104"/>
                  </a:lnTo>
                  <a:close/>
                </a:path>
              </a:pathLst>
            </a:custGeom>
            <a:noFill/>
            <a:ln w="28575">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grpSp>
        <p:nvGrpSpPr>
          <p:cNvPr id="16426" name="Group 42"/>
          <p:cNvGrpSpPr>
            <a:grpSpLocks/>
          </p:cNvGrpSpPr>
          <p:nvPr/>
        </p:nvGrpSpPr>
        <p:grpSpPr bwMode="auto">
          <a:xfrm>
            <a:off x="6588125" y="3141663"/>
            <a:ext cx="1295400" cy="1006475"/>
            <a:chOff x="4150" y="1979"/>
            <a:chExt cx="816" cy="634"/>
          </a:xfrm>
        </p:grpSpPr>
        <p:sp>
          <p:nvSpPr>
            <p:cNvPr id="5148" name="Oval 38"/>
            <p:cNvSpPr>
              <a:spLocks noChangeArrowheads="1"/>
            </p:cNvSpPr>
            <p:nvPr/>
          </p:nvSpPr>
          <p:spPr bwMode="auto">
            <a:xfrm>
              <a:off x="4921" y="1979"/>
              <a:ext cx="45" cy="45"/>
            </a:xfrm>
            <a:prstGeom prst="ellipse">
              <a:avLst/>
            </a:prstGeom>
            <a:solidFill>
              <a:srgbClr val="FF9933">
                <a:alpha val="79999"/>
              </a:srgbClr>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5149" name="Oval 39"/>
            <p:cNvSpPr>
              <a:spLocks noChangeArrowheads="1"/>
            </p:cNvSpPr>
            <p:nvPr/>
          </p:nvSpPr>
          <p:spPr bwMode="auto">
            <a:xfrm>
              <a:off x="4150" y="2568"/>
              <a:ext cx="45" cy="45"/>
            </a:xfrm>
            <a:prstGeom prst="ellipse">
              <a:avLst/>
            </a:prstGeom>
            <a:solidFill>
              <a:srgbClr val="FF9933">
                <a:alpha val="79999"/>
              </a:srgbClr>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5150" name="Oval 40"/>
            <p:cNvSpPr>
              <a:spLocks noChangeArrowheads="1"/>
            </p:cNvSpPr>
            <p:nvPr/>
          </p:nvSpPr>
          <p:spPr bwMode="auto">
            <a:xfrm>
              <a:off x="4150" y="1979"/>
              <a:ext cx="45" cy="45"/>
            </a:xfrm>
            <a:prstGeom prst="ellipse">
              <a:avLst/>
            </a:prstGeom>
            <a:solidFill>
              <a:srgbClr val="FF9933">
                <a:alpha val="79999"/>
              </a:srgbClr>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sp>
        <p:nvSpPr>
          <p:cNvPr id="16431" name="Freeform 47"/>
          <p:cNvSpPr>
            <a:spLocks/>
          </p:cNvSpPr>
          <p:nvPr/>
        </p:nvSpPr>
        <p:spPr bwMode="auto">
          <a:xfrm>
            <a:off x="6629400" y="3225800"/>
            <a:ext cx="1168400" cy="876300"/>
          </a:xfrm>
          <a:custGeom>
            <a:avLst/>
            <a:gdLst>
              <a:gd name="T0" fmla="*/ 0 w 736"/>
              <a:gd name="T1" fmla="*/ 20161250 h 552"/>
              <a:gd name="T2" fmla="*/ 1854835000 w 736"/>
              <a:gd name="T3" fmla="*/ 0 h 552"/>
              <a:gd name="T4" fmla="*/ 0 w 736"/>
              <a:gd name="T5" fmla="*/ 1391126250 h 552"/>
              <a:gd name="T6" fmla="*/ 0 w 736"/>
              <a:gd name="T7" fmla="*/ 20161250 h 55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36" h="552">
                <a:moveTo>
                  <a:pt x="0" y="8"/>
                </a:moveTo>
                <a:lnTo>
                  <a:pt x="736" y="0"/>
                </a:lnTo>
                <a:lnTo>
                  <a:pt x="0" y="552"/>
                </a:lnTo>
                <a:lnTo>
                  <a:pt x="0" y="8"/>
                </a:lnTo>
                <a:close/>
              </a:path>
            </a:pathLst>
          </a:custGeom>
          <a:solidFill>
            <a:srgbClr val="FF9933">
              <a:alpha val="39999"/>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16435" name="Group 51"/>
          <p:cNvGrpSpPr>
            <a:grpSpLocks/>
          </p:cNvGrpSpPr>
          <p:nvPr/>
        </p:nvGrpSpPr>
        <p:grpSpPr bwMode="auto">
          <a:xfrm>
            <a:off x="7451725" y="3213100"/>
            <a:ext cx="442913" cy="347663"/>
            <a:chOff x="4694" y="2024"/>
            <a:chExt cx="279" cy="219"/>
          </a:xfrm>
        </p:grpSpPr>
        <p:sp>
          <p:nvSpPr>
            <p:cNvPr id="5146" name="Arc 48"/>
            <p:cNvSpPr>
              <a:spLocks/>
            </p:cNvSpPr>
            <p:nvPr/>
          </p:nvSpPr>
          <p:spPr bwMode="auto">
            <a:xfrm rot="10288154">
              <a:off x="4694" y="2024"/>
              <a:ext cx="90" cy="122"/>
            </a:xfrm>
            <a:custGeom>
              <a:avLst/>
              <a:gdLst>
                <a:gd name="T0" fmla="*/ 0 w 21600"/>
                <a:gd name="T1" fmla="*/ 0 h 19446"/>
                <a:gd name="T2" fmla="*/ 0 w 21600"/>
                <a:gd name="T3" fmla="*/ 1 h 19446"/>
                <a:gd name="T4" fmla="*/ 0 w 21600"/>
                <a:gd name="T5" fmla="*/ 1 h 19446"/>
                <a:gd name="T6" fmla="*/ 0 60000 65536"/>
                <a:gd name="T7" fmla="*/ 0 60000 65536"/>
                <a:gd name="T8" fmla="*/ 0 60000 65536"/>
              </a:gdLst>
              <a:ahLst/>
              <a:cxnLst>
                <a:cxn ang="T6">
                  <a:pos x="T0" y="T1"/>
                </a:cxn>
                <a:cxn ang="T7">
                  <a:pos x="T2" y="T3"/>
                </a:cxn>
                <a:cxn ang="T8">
                  <a:pos x="T4" y="T5"/>
                </a:cxn>
              </a:cxnLst>
              <a:rect l="0" t="0" r="r" b="b"/>
              <a:pathLst>
                <a:path w="21600" h="19446" fill="none" extrusionOk="0">
                  <a:moveTo>
                    <a:pt x="9402" y="0"/>
                  </a:moveTo>
                  <a:cubicBezTo>
                    <a:pt x="16861" y="3606"/>
                    <a:pt x="21600" y="11161"/>
                    <a:pt x="21600" y="19446"/>
                  </a:cubicBezTo>
                </a:path>
                <a:path w="21600" h="19446" stroke="0" extrusionOk="0">
                  <a:moveTo>
                    <a:pt x="9402" y="0"/>
                  </a:moveTo>
                  <a:cubicBezTo>
                    <a:pt x="16861" y="3606"/>
                    <a:pt x="21600" y="11161"/>
                    <a:pt x="21600" y="19446"/>
                  </a:cubicBezTo>
                  <a:lnTo>
                    <a:pt x="0" y="19446"/>
                  </a:lnTo>
                  <a:lnTo>
                    <a:pt x="9402" y="0"/>
                  </a:lnTo>
                  <a:close/>
                </a:path>
              </a:pathLst>
            </a:custGeom>
            <a:noFill/>
            <a:ln w="28575">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aphicFrame>
          <p:nvGraphicFramePr>
            <p:cNvPr id="5147" name="Object 49"/>
            <p:cNvGraphicFramePr>
              <a:graphicFrameLocks noChangeAspect="1"/>
            </p:cNvGraphicFramePr>
            <p:nvPr/>
          </p:nvGraphicFramePr>
          <p:xfrm>
            <a:off x="4785" y="2069"/>
            <a:ext cx="188" cy="174"/>
          </p:xfrm>
          <a:graphic>
            <a:graphicData uri="http://schemas.openxmlformats.org/presentationml/2006/ole">
              <mc:AlternateContent xmlns:mc="http://schemas.openxmlformats.org/markup-compatibility/2006">
                <mc:Choice xmlns:v="urn:schemas-microsoft-com:vml" Requires="v">
                  <p:oleObj spid="_x0000_s5173" name="Equation" r:id="rId14" imgW="164957" imgH="152268" progId="Equation.DSMT4">
                    <p:embed/>
                  </p:oleObj>
                </mc:Choice>
                <mc:Fallback>
                  <p:oleObj name="Equation" r:id="rId14" imgW="164957" imgH="152268" progId="Equation.DSMT4">
                    <p:embed/>
                    <p:pic>
                      <p:nvPicPr>
                        <p:cNvPr id="0" name="Object 49"/>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785" y="2069"/>
                          <a:ext cx="188" cy="1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5144" name="Text Box 52"/>
          <p:cNvSpPr txBox="1">
            <a:spLocks noChangeArrowheads="1"/>
          </p:cNvSpPr>
          <p:nvPr/>
        </p:nvSpPr>
        <p:spPr bwMode="auto">
          <a:xfrm>
            <a:off x="1116013" y="1196975"/>
            <a:ext cx="5032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ru-RU" sz="2400" i="1">
                <a:latin typeface="Times New Roman" panose="02020603050405020304" pitchFamily="18" charset="0"/>
              </a:rPr>
              <a:t>a)</a:t>
            </a:r>
            <a:endParaRPr lang="ru-RU" altLang="ru-RU" sz="2400" i="1">
              <a:latin typeface="Times New Roman" panose="02020603050405020304" pitchFamily="18" charset="0"/>
            </a:endParaRPr>
          </a:p>
        </p:txBody>
      </p:sp>
      <p:sp>
        <p:nvSpPr>
          <p:cNvPr id="5145" name="Text Box 53"/>
          <p:cNvSpPr txBox="1">
            <a:spLocks noChangeArrowheads="1"/>
          </p:cNvSpPr>
          <p:nvPr/>
        </p:nvSpPr>
        <p:spPr bwMode="auto">
          <a:xfrm>
            <a:off x="5148263" y="1196975"/>
            <a:ext cx="5032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400" i="1">
                <a:latin typeface="Times New Roman" panose="02020603050405020304" pitchFamily="18" charset="0"/>
              </a:rPr>
              <a:t>б</a:t>
            </a:r>
            <a:r>
              <a:rPr lang="en-US" altLang="ru-RU" sz="2400" i="1">
                <a:latin typeface="Times New Roman" panose="02020603050405020304" pitchFamily="18" charset="0"/>
              </a:rPr>
              <a:t>)</a:t>
            </a:r>
            <a:endParaRPr lang="ru-RU" altLang="ru-RU" sz="2400" i="1">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6409"/>
                                        </p:tgtEl>
                                        <p:attrNameLst>
                                          <p:attrName>style.visibility</p:attrName>
                                        </p:attrNameLst>
                                      </p:cBhvr>
                                      <p:to>
                                        <p:strVal val="visible"/>
                                      </p:to>
                                    </p:set>
                                    <p:animEffect transition="in" filter="wipe(down)">
                                      <p:cBhvr>
                                        <p:cTn id="7" dur="500"/>
                                        <p:tgtEl>
                                          <p:spTgt spid="16409"/>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6410"/>
                                        </p:tgtEl>
                                        <p:attrNameLst>
                                          <p:attrName>style.visibility</p:attrName>
                                        </p:attrNameLst>
                                      </p:cBhvr>
                                      <p:to>
                                        <p:strVal val="visible"/>
                                      </p:to>
                                    </p:set>
                                    <p:animEffect transition="in" filter="wipe(down)">
                                      <p:cBhvr>
                                        <p:cTn id="10" dur="500"/>
                                        <p:tgtEl>
                                          <p:spTgt spid="164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6411"/>
                                        </p:tgtEl>
                                        <p:attrNameLst>
                                          <p:attrName>style.visibility</p:attrName>
                                        </p:attrNameLst>
                                      </p:cBhvr>
                                      <p:to>
                                        <p:strVal val="visible"/>
                                      </p:to>
                                    </p:set>
                                    <p:animEffect transition="in" filter="wipe(down)">
                                      <p:cBhvr>
                                        <p:cTn id="13" dur="500"/>
                                        <p:tgtEl>
                                          <p:spTgt spid="16411"/>
                                        </p:tgtEl>
                                      </p:cBhvr>
                                    </p:animEffect>
                                  </p:childTnLst>
                                </p:cTn>
                              </p:par>
                            </p:childTnLst>
                          </p:cTn>
                        </p:par>
                        <p:par>
                          <p:cTn id="14" fill="hold" nodeType="afterGroup">
                            <p:stCondLst>
                              <p:cond delay="500"/>
                            </p:stCondLst>
                            <p:childTnLst>
                              <p:par>
                                <p:cTn id="15" presetID="3" presetClass="entr" presetSubtype="10" fill="hold" grpId="0" nodeType="afterEffect">
                                  <p:stCondLst>
                                    <p:cond delay="0"/>
                                  </p:stCondLst>
                                  <p:childTnLst>
                                    <p:set>
                                      <p:cBhvr>
                                        <p:cTn id="16" dur="1" fill="hold">
                                          <p:stCondLst>
                                            <p:cond delay="0"/>
                                          </p:stCondLst>
                                        </p:cTn>
                                        <p:tgtEl>
                                          <p:spTgt spid="16420"/>
                                        </p:tgtEl>
                                        <p:attrNameLst>
                                          <p:attrName>style.visibility</p:attrName>
                                        </p:attrNameLst>
                                      </p:cBhvr>
                                      <p:to>
                                        <p:strVal val="visible"/>
                                      </p:to>
                                    </p:set>
                                    <p:animEffect transition="in" filter="blinds(horizontal)">
                                      <p:cBhvr>
                                        <p:cTn id="17" dur="500"/>
                                        <p:tgtEl>
                                          <p:spTgt spid="16420"/>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16418"/>
                                        </p:tgtEl>
                                        <p:attrNameLst>
                                          <p:attrName>style.visibility</p:attrName>
                                        </p:attrNameLst>
                                      </p:cBhvr>
                                      <p:to>
                                        <p:strVal val="visible"/>
                                      </p:to>
                                    </p:set>
                                    <p:animEffect transition="in" filter="blinds(horizontal)">
                                      <p:cBhvr>
                                        <p:cTn id="20" dur="500"/>
                                        <p:tgtEl>
                                          <p:spTgt spid="16418"/>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16419"/>
                                        </p:tgtEl>
                                        <p:attrNameLst>
                                          <p:attrName>style.visibility</p:attrName>
                                        </p:attrNameLst>
                                      </p:cBhvr>
                                      <p:to>
                                        <p:strVal val="visible"/>
                                      </p:to>
                                    </p:set>
                                    <p:animEffect transition="in" filter="blinds(horizontal)">
                                      <p:cBhvr>
                                        <p:cTn id="23" dur="500"/>
                                        <p:tgtEl>
                                          <p:spTgt spid="16419"/>
                                        </p:tgtEl>
                                      </p:cBhvr>
                                    </p:animEffect>
                                  </p:childTnLst>
                                </p:cTn>
                              </p:par>
                            </p:childTnLst>
                          </p:cTn>
                        </p:par>
                        <p:par>
                          <p:cTn id="24" fill="hold" nodeType="afterGroup">
                            <p:stCondLst>
                              <p:cond delay="1000"/>
                            </p:stCondLst>
                            <p:childTnLst>
                              <p:par>
                                <p:cTn id="25" presetID="22" presetClass="entr" presetSubtype="2" fill="hold" nodeType="afterEffect">
                                  <p:stCondLst>
                                    <p:cond delay="0"/>
                                  </p:stCondLst>
                                  <p:childTnLst>
                                    <p:set>
                                      <p:cBhvr>
                                        <p:cTn id="26" dur="1" fill="hold">
                                          <p:stCondLst>
                                            <p:cond delay="0"/>
                                          </p:stCondLst>
                                        </p:cTn>
                                        <p:tgtEl>
                                          <p:spTgt spid="16414"/>
                                        </p:tgtEl>
                                        <p:attrNameLst>
                                          <p:attrName>style.visibility</p:attrName>
                                        </p:attrNameLst>
                                      </p:cBhvr>
                                      <p:to>
                                        <p:strVal val="visible"/>
                                      </p:to>
                                    </p:set>
                                    <p:animEffect transition="in" filter="wipe(right)">
                                      <p:cBhvr>
                                        <p:cTn id="27" dur="1000"/>
                                        <p:tgtEl>
                                          <p:spTgt spid="1641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6421"/>
                                        </p:tgtEl>
                                        <p:attrNameLst>
                                          <p:attrName>style.visibility</p:attrName>
                                        </p:attrNameLst>
                                      </p:cBhvr>
                                      <p:to>
                                        <p:strVal val="visible"/>
                                      </p:to>
                                    </p:set>
                                    <p:animEffect transition="in" filter="blinds(horizontal)">
                                      <p:cBhvr>
                                        <p:cTn id="32" dur="500"/>
                                        <p:tgtEl>
                                          <p:spTgt spid="1642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16399"/>
                                        </p:tgtEl>
                                        <p:attrNameLst>
                                          <p:attrName>style.visibility</p:attrName>
                                        </p:attrNameLst>
                                      </p:cBhvr>
                                      <p:to>
                                        <p:strVal val="visible"/>
                                      </p:to>
                                    </p:set>
                                    <p:animEffect transition="in" filter="blinds(horizontal)">
                                      <p:cBhvr>
                                        <p:cTn id="37" dur="500"/>
                                        <p:tgtEl>
                                          <p:spTgt spid="1639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16400"/>
                                        </p:tgtEl>
                                        <p:attrNameLst>
                                          <p:attrName>style.visibility</p:attrName>
                                        </p:attrNameLst>
                                      </p:cBhvr>
                                      <p:to>
                                        <p:strVal val="visible"/>
                                      </p:to>
                                    </p:set>
                                    <p:animEffect transition="in" filter="wipe(left)">
                                      <p:cBhvr>
                                        <p:cTn id="42" dur="5000"/>
                                        <p:tgtEl>
                                          <p:spTgt spid="16400"/>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6401"/>
                                        </p:tgtEl>
                                        <p:attrNameLst>
                                          <p:attrName>style.visibility</p:attrName>
                                        </p:attrNameLst>
                                      </p:cBhvr>
                                      <p:to>
                                        <p:strVal val="visible"/>
                                      </p:to>
                                    </p:set>
                                    <p:animEffect transition="in" filter="blinds(horizontal)">
                                      <p:cBhvr>
                                        <p:cTn id="47" dur="500"/>
                                        <p:tgtEl>
                                          <p:spTgt spid="16401"/>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16426"/>
                                        </p:tgtEl>
                                        <p:attrNameLst>
                                          <p:attrName>style.visibility</p:attrName>
                                        </p:attrNameLst>
                                      </p:cBhvr>
                                      <p:to>
                                        <p:strVal val="visible"/>
                                      </p:to>
                                    </p:set>
                                    <p:animEffect transition="in" filter="blinds(horizontal)">
                                      <p:cBhvr>
                                        <p:cTn id="52" dur="500"/>
                                        <p:tgtEl>
                                          <p:spTgt spid="16426"/>
                                        </p:tgtEl>
                                      </p:cBhvr>
                                    </p:animEffect>
                                  </p:childTnLst>
                                </p:cTn>
                              </p:par>
                            </p:childTnLst>
                          </p:cTn>
                        </p:par>
                        <p:par>
                          <p:cTn id="53" fill="hold" nodeType="afterGroup">
                            <p:stCondLst>
                              <p:cond delay="500"/>
                            </p:stCondLst>
                            <p:childTnLst>
                              <p:par>
                                <p:cTn id="54" presetID="3" presetClass="entr" presetSubtype="10" fill="hold" nodeType="afterEffect">
                                  <p:stCondLst>
                                    <p:cond delay="0"/>
                                  </p:stCondLst>
                                  <p:childTnLst>
                                    <p:set>
                                      <p:cBhvr>
                                        <p:cTn id="55" dur="1" fill="hold">
                                          <p:stCondLst>
                                            <p:cond delay="0"/>
                                          </p:stCondLst>
                                        </p:cTn>
                                        <p:tgtEl>
                                          <p:spTgt spid="16427"/>
                                        </p:tgtEl>
                                        <p:attrNameLst>
                                          <p:attrName>style.visibility</p:attrName>
                                        </p:attrNameLst>
                                      </p:cBhvr>
                                      <p:to>
                                        <p:strVal val="visible"/>
                                      </p:to>
                                    </p:set>
                                    <p:animEffect transition="in" filter="blinds(horizontal)">
                                      <p:cBhvr>
                                        <p:cTn id="56" dur="500"/>
                                        <p:tgtEl>
                                          <p:spTgt spid="16427"/>
                                        </p:tgtEl>
                                      </p:cBhvr>
                                    </p:animEffect>
                                  </p:childTnLst>
                                </p:cTn>
                              </p:par>
                            </p:childTnLst>
                          </p:cTn>
                        </p:par>
                        <p:par>
                          <p:cTn id="57" fill="hold" nodeType="afterGroup">
                            <p:stCondLst>
                              <p:cond delay="1000"/>
                            </p:stCondLst>
                            <p:childTnLst>
                              <p:par>
                                <p:cTn id="58" presetID="22" presetClass="entr" presetSubtype="2" fill="hold" nodeType="afterEffect">
                                  <p:stCondLst>
                                    <p:cond delay="0"/>
                                  </p:stCondLst>
                                  <p:childTnLst>
                                    <p:set>
                                      <p:cBhvr>
                                        <p:cTn id="59" dur="1" fill="hold">
                                          <p:stCondLst>
                                            <p:cond delay="0"/>
                                          </p:stCondLst>
                                        </p:cTn>
                                        <p:tgtEl>
                                          <p:spTgt spid="16431"/>
                                        </p:tgtEl>
                                        <p:attrNameLst>
                                          <p:attrName>style.visibility</p:attrName>
                                        </p:attrNameLst>
                                      </p:cBhvr>
                                      <p:to>
                                        <p:strVal val="visible"/>
                                      </p:to>
                                    </p:set>
                                    <p:animEffect transition="in" filter="wipe(right)">
                                      <p:cBhvr>
                                        <p:cTn id="60" dur="2000"/>
                                        <p:tgtEl>
                                          <p:spTgt spid="16431"/>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3" presetClass="entr" presetSubtype="10" fill="hold" nodeType="clickEffect">
                                  <p:stCondLst>
                                    <p:cond delay="0"/>
                                  </p:stCondLst>
                                  <p:childTnLst>
                                    <p:set>
                                      <p:cBhvr>
                                        <p:cTn id="64" dur="1" fill="hold">
                                          <p:stCondLst>
                                            <p:cond delay="0"/>
                                          </p:stCondLst>
                                        </p:cTn>
                                        <p:tgtEl>
                                          <p:spTgt spid="16435"/>
                                        </p:tgtEl>
                                        <p:attrNameLst>
                                          <p:attrName>style.visibility</p:attrName>
                                        </p:attrNameLst>
                                      </p:cBhvr>
                                      <p:to>
                                        <p:strVal val="visible"/>
                                      </p:to>
                                    </p:set>
                                    <p:animEffect transition="in" filter="blinds(horizontal)">
                                      <p:cBhvr>
                                        <p:cTn id="65" dur="500"/>
                                        <p:tgtEl>
                                          <p:spTgt spid="16435"/>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3" presetClass="entr" presetSubtype="10" fill="hold" nodeType="clickEffect">
                                  <p:stCondLst>
                                    <p:cond delay="0"/>
                                  </p:stCondLst>
                                  <p:childTnLst>
                                    <p:set>
                                      <p:cBhvr>
                                        <p:cTn id="69" dur="1" fill="hold">
                                          <p:stCondLst>
                                            <p:cond delay="0"/>
                                          </p:stCondLst>
                                        </p:cTn>
                                        <p:tgtEl>
                                          <p:spTgt spid="16402"/>
                                        </p:tgtEl>
                                        <p:attrNameLst>
                                          <p:attrName>style.visibility</p:attrName>
                                        </p:attrNameLst>
                                      </p:cBhvr>
                                      <p:to>
                                        <p:strVal val="visible"/>
                                      </p:to>
                                    </p:set>
                                    <p:animEffect transition="in" filter="blinds(horizontal)">
                                      <p:cBhvr>
                                        <p:cTn id="70" dur="500"/>
                                        <p:tgtEl>
                                          <p:spTgt spid="16402"/>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22" presetClass="entr" presetSubtype="8" fill="hold" nodeType="clickEffect">
                                  <p:stCondLst>
                                    <p:cond delay="0"/>
                                  </p:stCondLst>
                                  <p:childTnLst>
                                    <p:set>
                                      <p:cBhvr>
                                        <p:cTn id="74" dur="1" fill="hold">
                                          <p:stCondLst>
                                            <p:cond delay="0"/>
                                          </p:stCondLst>
                                        </p:cTn>
                                        <p:tgtEl>
                                          <p:spTgt spid="16403"/>
                                        </p:tgtEl>
                                        <p:attrNameLst>
                                          <p:attrName>style.visibility</p:attrName>
                                        </p:attrNameLst>
                                      </p:cBhvr>
                                      <p:to>
                                        <p:strVal val="visible"/>
                                      </p:to>
                                    </p:set>
                                    <p:animEffect transition="in" filter="wipe(left)">
                                      <p:cBhvr>
                                        <p:cTn id="75" dur="5000"/>
                                        <p:tgtEl>
                                          <p:spTgt spid="16403"/>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3" presetClass="entr" presetSubtype="10" fill="hold" grpId="0" nodeType="clickEffect">
                                  <p:stCondLst>
                                    <p:cond delay="0"/>
                                  </p:stCondLst>
                                  <p:childTnLst>
                                    <p:set>
                                      <p:cBhvr>
                                        <p:cTn id="79" dur="1" fill="hold">
                                          <p:stCondLst>
                                            <p:cond delay="0"/>
                                          </p:stCondLst>
                                        </p:cTn>
                                        <p:tgtEl>
                                          <p:spTgt spid="16404"/>
                                        </p:tgtEl>
                                        <p:attrNameLst>
                                          <p:attrName>style.visibility</p:attrName>
                                        </p:attrNameLst>
                                      </p:cBhvr>
                                      <p:to>
                                        <p:strVal val="visible"/>
                                      </p:to>
                                    </p:set>
                                    <p:animEffect transition="in" filter="blinds(horizontal)">
                                      <p:cBhvr>
                                        <p:cTn id="80" dur="500"/>
                                        <p:tgtEl>
                                          <p:spTgt spid="164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01" grpId="0"/>
      <p:bldP spid="16404" grpId="0"/>
      <p:bldP spid="16409" grpId="0" animBg="1"/>
      <p:bldP spid="16410" grpId="0" animBg="1"/>
      <p:bldP spid="16411" grpId="0" animBg="1"/>
      <p:bldP spid="16418" grpId="0"/>
      <p:bldP spid="16419" grpId="0"/>
      <p:bldP spid="1642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6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25" y="1450975"/>
            <a:ext cx="2808288" cy="277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6" descr="5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550" y="1412875"/>
            <a:ext cx="4321175" cy="286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Rectangle 7"/>
          <p:cNvSpPr>
            <a:spLocks noChangeArrowheads="1"/>
          </p:cNvSpPr>
          <p:nvPr/>
        </p:nvSpPr>
        <p:spPr bwMode="auto">
          <a:xfrm>
            <a:off x="1187450" y="260350"/>
            <a:ext cx="7488238"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800" b="1" u="sng">
                <a:solidFill>
                  <a:schemeClr val="hlink"/>
                </a:solidFill>
                <a:latin typeface="Times New Roman" panose="02020603050405020304" pitchFamily="18" charset="0"/>
              </a:rPr>
              <a:t>Задача 1.3.</a:t>
            </a:r>
            <a:r>
              <a:rPr lang="ru-RU" altLang="ru-RU" sz="1800" b="1">
                <a:latin typeface="Times New Roman" panose="02020603050405020304" pitchFamily="18" charset="0"/>
              </a:rPr>
              <a:t> На рисунке изображен график функции </a:t>
            </a:r>
            <a:r>
              <a:rPr lang="en-US" altLang="ru-RU" sz="1800" b="1" i="1">
                <a:latin typeface="Times New Roman" panose="02020603050405020304" pitchFamily="18" charset="0"/>
              </a:rPr>
              <a:t>y</a:t>
            </a:r>
            <a:r>
              <a:rPr lang="ru-RU" altLang="ru-RU" sz="1800" b="1" i="1">
                <a:latin typeface="Times New Roman" panose="02020603050405020304" pitchFamily="18" charset="0"/>
              </a:rPr>
              <a:t> = </a:t>
            </a:r>
            <a:r>
              <a:rPr lang="en-US" altLang="ru-RU" sz="1800" b="1" i="1">
                <a:latin typeface="Times New Roman" panose="02020603050405020304" pitchFamily="18" charset="0"/>
              </a:rPr>
              <a:t>f (x)</a:t>
            </a:r>
            <a:r>
              <a:rPr lang="ru-RU" altLang="ru-RU" sz="1800" b="1">
                <a:latin typeface="Times New Roman" panose="02020603050405020304" pitchFamily="18" charset="0"/>
              </a:rPr>
              <a:t>, и  касательная к нему в точке с абсциссой х</a:t>
            </a:r>
            <a:r>
              <a:rPr lang="ru-RU" altLang="ru-RU" sz="1800" b="1" baseline="-25000">
                <a:latin typeface="Times New Roman" panose="02020603050405020304" pitchFamily="18" charset="0"/>
              </a:rPr>
              <a:t>0</a:t>
            </a:r>
            <a:r>
              <a:rPr lang="ru-RU" altLang="ru-RU" sz="1800" b="1">
                <a:latin typeface="Times New Roman" panose="02020603050405020304" pitchFamily="18" charset="0"/>
              </a:rPr>
              <a:t>. Найдите значение </a:t>
            </a:r>
          </a:p>
          <a:p>
            <a:pPr algn="just" eaLnBrk="1" hangingPunct="1">
              <a:spcBef>
                <a:spcPct val="0"/>
              </a:spcBef>
              <a:buFontTx/>
              <a:buNone/>
            </a:pPr>
            <a:r>
              <a:rPr lang="ru-RU" altLang="ru-RU" sz="1800" b="1">
                <a:latin typeface="Times New Roman" panose="02020603050405020304" pitchFamily="18" charset="0"/>
              </a:rPr>
              <a:t>производной функции </a:t>
            </a:r>
            <a:r>
              <a:rPr lang="en-US" altLang="ru-RU" sz="1800" b="1" i="1">
                <a:latin typeface="Times New Roman" panose="02020603050405020304" pitchFamily="18" charset="0"/>
              </a:rPr>
              <a:t>y</a:t>
            </a:r>
            <a:r>
              <a:rPr lang="ru-RU" altLang="ru-RU" sz="1800" b="1" i="1">
                <a:latin typeface="Times New Roman" panose="02020603050405020304" pitchFamily="18" charset="0"/>
              </a:rPr>
              <a:t> = </a:t>
            </a:r>
            <a:r>
              <a:rPr lang="en-US" altLang="ru-RU" sz="1800" b="1" i="1">
                <a:latin typeface="Times New Roman" panose="02020603050405020304" pitchFamily="18" charset="0"/>
              </a:rPr>
              <a:t>f (x)</a:t>
            </a:r>
            <a:r>
              <a:rPr lang="ru-RU" altLang="ru-RU" sz="1800" b="1">
                <a:latin typeface="Times New Roman" panose="02020603050405020304" pitchFamily="18" charset="0"/>
              </a:rPr>
              <a:t>  в точке х</a:t>
            </a:r>
            <a:r>
              <a:rPr lang="ru-RU" altLang="ru-RU" sz="1800" b="1" baseline="-25000">
                <a:latin typeface="Times New Roman" panose="02020603050405020304" pitchFamily="18" charset="0"/>
              </a:rPr>
              <a:t>0</a:t>
            </a:r>
            <a:r>
              <a:rPr lang="ru-RU" altLang="ru-RU" sz="1800" b="1">
                <a:latin typeface="Times New Roman" panose="02020603050405020304" pitchFamily="18" charset="0"/>
              </a:rPr>
              <a:t>. </a:t>
            </a:r>
          </a:p>
        </p:txBody>
      </p:sp>
      <p:sp>
        <p:nvSpPr>
          <p:cNvPr id="6149" name="Rectangle 8"/>
          <p:cNvSpPr>
            <a:spLocks noChangeArrowheads="1"/>
          </p:cNvSpPr>
          <p:nvPr/>
        </p:nvSpPr>
        <p:spPr bwMode="auto">
          <a:xfrm>
            <a:off x="3851275" y="4292600"/>
            <a:ext cx="1244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latin typeface="Times New Roman" panose="02020603050405020304" pitchFamily="18" charset="0"/>
              </a:rPr>
              <a:t>Решение.</a:t>
            </a:r>
          </a:p>
        </p:txBody>
      </p:sp>
      <p:graphicFrame>
        <p:nvGraphicFramePr>
          <p:cNvPr id="17417" name="Object 9"/>
          <p:cNvGraphicFramePr>
            <a:graphicFrameLocks noChangeAspect="1"/>
          </p:cNvGraphicFramePr>
          <p:nvPr/>
        </p:nvGraphicFramePr>
        <p:xfrm>
          <a:off x="1006475" y="4581525"/>
          <a:ext cx="2163763" cy="496888"/>
        </p:xfrm>
        <a:graphic>
          <a:graphicData uri="http://schemas.openxmlformats.org/presentationml/2006/ole">
            <mc:AlternateContent xmlns:mc="http://schemas.openxmlformats.org/markup-compatibility/2006">
              <mc:Choice xmlns:v="urn:schemas-microsoft-com:vml" Requires="v">
                <p:oleObj spid="_x0000_s6191" name="Equation" r:id="rId5" imgW="1104900" imgH="254000" progId="Equation.DSMT4">
                  <p:embed/>
                </p:oleObj>
              </mc:Choice>
              <mc:Fallback>
                <p:oleObj name="Equation" r:id="rId5" imgW="1104900" imgH="254000" progId="Equation.DSMT4">
                  <p:embed/>
                  <p:pic>
                    <p:nvPicPr>
                      <p:cNvPr id="0" name="Object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06475" y="4581525"/>
                        <a:ext cx="2163763" cy="496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7418" name="Object 10"/>
          <p:cNvGraphicFramePr>
            <a:graphicFrameLocks noChangeAspect="1"/>
          </p:cNvGraphicFramePr>
          <p:nvPr/>
        </p:nvGraphicFramePr>
        <p:xfrm>
          <a:off x="1003300" y="5229225"/>
          <a:ext cx="3960813" cy="712788"/>
        </p:xfrm>
        <a:graphic>
          <a:graphicData uri="http://schemas.openxmlformats.org/presentationml/2006/ole">
            <mc:AlternateContent xmlns:mc="http://schemas.openxmlformats.org/markup-compatibility/2006">
              <mc:Choice xmlns:v="urn:schemas-microsoft-com:vml" Requires="v">
                <p:oleObj spid="_x0000_s6192" name="Equation" r:id="rId7" imgW="2184400" imgH="393700" progId="Equation.DSMT4">
                  <p:embed/>
                </p:oleObj>
              </mc:Choice>
              <mc:Fallback>
                <p:oleObj name="Equation" r:id="rId7" imgW="2184400" imgH="393700" progId="Equation.DSMT4">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3300" y="5229225"/>
                        <a:ext cx="3960813" cy="7127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7419" name="Text Box 11"/>
          <p:cNvSpPr txBox="1">
            <a:spLocks noChangeArrowheads="1"/>
          </p:cNvSpPr>
          <p:nvPr/>
        </p:nvSpPr>
        <p:spPr bwMode="auto">
          <a:xfrm>
            <a:off x="1130300" y="5984875"/>
            <a:ext cx="19446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t>Ответ: - 0,75 .</a:t>
            </a:r>
          </a:p>
        </p:txBody>
      </p:sp>
      <p:graphicFrame>
        <p:nvGraphicFramePr>
          <p:cNvPr id="17421" name="Object 13"/>
          <p:cNvGraphicFramePr>
            <a:graphicFrameLocks noChangeAspect="1"/>
          </p:cNvGraphicFramePr>
          <p:nvPr/>
        </p:nvGraphicFramePr>
        <p:xfrm>
          <a:off x="1547813" y="1784350"/>
          <a:ext cx="298450" cy="276225"/>
        </p:xfrm>
        <a:graphic>
          <a:graphicData uri="http://schemas.openxmlformats.org/presentationml/2006/ole">
            <mc:AlternateContent xmlns:mc="http://schemas.openxmlformats.org/markup-compatibility/2006">
              <mc:Choice xmlns:v="urn:schemas-microsoft-com:vml" Requires="v">
                <p:oleObj spid="_x0000_s6193" name="Equation" r:id="rId9" imgW="164957" imgH="152268" progId="Equation.DSMT4">
                  <p:embed/>
                </p:oleObj>
              </mc:Choice>
              <mc:Fallback>
                <p:oleObj name="Equation" r:id="rId9" imgW="164957" imgH="152268" progId="Equation.DSMT4">
                  <p:embed/>
                  <p:pic>
                    <p:nvPicPr>
                      <p:cNvPr id="0" name="Object 1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47813" y="1784350"/>
                        <a:ext cx="298450" cy="276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7423" name="Oval 15"/>
          <p:cNvSpPr>
            <a:spLocks noChangeArrowheads="1"/>
          </p:cNvSpPr>
          <p:nvPr/>
        </p:nvSpPr>
        <p:spPr bwMode="auto">
          <a:xfrm>
            <a:off x="6877050" y="1989138"/>
            <a:ext cx="71438" cy="71437"/>
          </a:xfrm>
          <a:prstGeom prst="ellipse">
            <a:avLst/>
          </a:prstGeom>
          <a:solidFill>
            <a:srgbClr val="FF9933">
              <a:alpha val="79999"/>
            </a:srgbClr>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nvGrpSpPr>
          <p:cNvPr id="17426" name="Group 18"/>
          <p:cNvGrpSpPr>
            <a:grpSpLocks/>
          </p:cNvGrpSpPr>
          <p:nvPr/>
        </p:nvGrpSpPr>
        <p:grpSpPr bwMode="auto">
          <a:xfrm>
            <a:off x="1547813" y="2276475"/>
            <a:ext cx="2159000" cy="1655763"/>
            <a:chOff x="975" y="1525"/>
            <a:chExt cx="1360" cy="1043"/>
          </a:xfrm>
        </p:grpSpPr>
        <p:sp>
          <p:nvSpPr>
            <p:cNvPr id="6176" name="Oval 14"/>
            <p:cNvSpPr>
              <a:spLocks noChangeArrowheads="1"/>
            </p:cNvSpPr>
            <p:nvPr/>
          </p:nvSpPr>
          <p:spPr bwMode="auto">
            <a:xfrm>
              <a:off x="975" y="1525"/>
              <a:ext cx="45" cy="45"/>
            </a:xfrm>
            <a:prstGeom prst="ellipse">
              <a:avLst/>
            </a:prstGeom>
            <a:solidFill>
              <a:srgbClr val="FF9933">
                <a:alpha val="79999"/>
              </a:srgbClr>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6177" name="Oval 16"/>
            <p:cNvSpPr>
              <a:spLocks noChangeArrowheads="1"/>
            </p:cNvSpPr>
            <p:nvPr/>
          </p:nvSpPr>
          <p:spPr bwMode="auto">
            <a:xfrm>
              <a:off x="2290" y="2523"/>
              <a:ext cx="45" cy="45"/>
            </a:xfrm>
            <a:prstGeom prst="ellipse">
              <a:avLst/>
            </a:prstGeom>
            <a:solidFill>
              <a:srgbClr val="FF9933">
                <a:alpha val="79999"/>
              </a:srgbClr>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6178" name="Oval 17"/>
            <p:cNvSpPr>
              <a:spLocks noChangeArrowheads="1"/>
            </p:cNvSpPr>
            <p:nvPr/>
          </p:nvSpPr>
          <p:spPr bwMode="auto">
            <a:xfrm>
              <a:off x="2290" y="1525"/>
              <a:ext cx="45" cy="45"/>
            </a:xfrm>
            <a:prstGeom prst="ellipse">
              <a:avLst/>
            </a:prstGeom>
            <a:solidFill>
              <a:srgbClr val="FF9933">
                <a:alpha val="79999"/>
              </a:srgbClr>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sp>
        <p:nvSpPr>
          <p:cNvPr id="17428" name="Freeform 20"/>
          <p:cNvSpPr>
            <a:spLocks/>
          </p:cNvSpPr>
          <p:nvPr/>
        </p:nvSpPr>
        <p:spPr bwMode="auto">
          <a:xfrm>
            <a:off x="1619250" y="2338388"/>
            <a:ext cx="2057400" cy="1530350"/>
          </a:xfrm>
          <a:custGeom>
            <a:avLst/>
            <a:gdLst>
              <a:gd name="T0" fmla="*/ 0 w 1296"/>
              <a:gd name="T1" fmla="*/ 0 h 964"/>
              <a:gd name="T2" fmla="*/ 2147483647 w 1296"/>
              <a:gd name="T3" fmla="*/ 0 h 964"/>
              <a:gd name="T4" fmla="*/ 2147483647 w 1296"/>
              <a:gd name="T5" fmla="*/ 2147483647 h 964"/>
              <a:gd name="T6" fmla="*/ 0 w 1296"/>
              <a:gd name="T7" fmla="*/ 0 h 96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96" h="964">
                <a:moveTo>
                  <a:pt x="0" y="0"/>
                </a:moveTo>
                <a:lnTo>
                  <a:pt x="1296" y="0"/>
                </a:lnTo>
                <a:lnTo>
                  <a:pt x="1272" y="964"/>
                </a:lnTo>
                <a:lnTo>
                  <a:pt x="0" y="0"/>
                </a:lnTo>
                <a:close/>
              </a:path>
            </a:pathLst>
          </a:custGeom>
          <a:solidFill>
            <a:srgbClr val="FF9933">
              <a:alpha val="39999"/>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7429" name="Text Box 21"/>
          <p:cNvSpPr txBox="1">
            <a:spLocks noChangeArrowheads="1"/>
          </p:cNvSpPr>
          <p:nvPr/>
        </p:nvSpPr>
        <p:spPr bwMode="auto">
          <a:xfrm>
            <a:off x="1547813" y="2060575"/>
            <a:ext cx="5048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600" b="1">
                <a:latin typeface="Times New Roman" panose="02020603050405020304" pitchFamily="18" charset="0"/>
              </a:rPr>
              <a:t>А</a:t>
            </a:r>
          </a:p>
        </p:txBody>
      </p:sp>
      <p:sp>
        <p:nvSpPr>
          <p:cNvPr id="17430" name="Text Box 22"/>
          <p:cNvSpPr txBox="1">
            <a:spLocks noChangeArrowheads="1"/>
          </p:cNvSpPr>
          <p:nvPr/>
        </p:nvSpPr>
        <p:spPr bwMode="auto">
          <a:xfrm>
            <a:off x="3635375" y="3956050"/>
            <a:ext cx="5048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600" b="1">
                <a:latin typeface="Times New Roman" panose="02020603050405020304" pitchFamily="18" charset="0"/>
              </a:rPr>
              <a:t>В</a:t>
            </a:r>
          </a:p>
        </p:txBody>
      </p:sp>
      <p:sp>
        <p:nvSpPr>
          <p:cNvPr id="17431" name="Text Box 23"/>
          <p:cNvSpPr txBox="1">
            <a:spLocks noChangeArrowheads="1"/>
          </p:cNvSpPr>
          <p:nvPr/>
        </p:nvSpPr>
        <p:spPr bwMode="auto">
          <a:xfrm>
            <a:off x="3635375" y="2060575"/>
            <a:ext cx="5048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600" b="1">
                <a:latin typeface="Times New Roman" panose="02020603050405020304" pitchFamily="18" charset="0"/>
              </a:rPr>
              <a:t>С</a:t>
            </a:r>
          </a:p>
        </p:txBody>
      </p:sp>
      <p:sp>
        <p:nvSpPr>
          <p:cNvPr id="17432" name="Arc 24"/>
          <p:cNvSpPr>
            <a:spLocks/>
          </p:cNvSpPr>
          <p:nvPr/>
        </p:nvSpPr>
        <p:spPr bwMode="auto">
          <a:xfrm flipH="1">
            <a:off x="1331913" y="2060575"/>
            <a:ext cx="549275" cy="290513"/>
          </a:xfrm>
          <a:custGeom>
            <a:avLst/>
            <a:gdLst>
              <a:gd name="T0" fmla="*/ 579 w 32247"/>
              <a:gd name="T1" fmla="*/ 3851495 h 21913"/>
              <a:gd name="T2" fmla="*/ 9356003 w 32247"/>
              <a:gd name="T3" fmla="*/ 493367 h 21913"/>
              <a:gd name="T4" fmla="*/ 6266934 w 32247"/>
              <a:gd name="T5" fmla="*/ 3796476 h 21913"/>
              <a:gd name="T6" fmla="*/ 0 60000 65536"/>
              <a:gd name="T7" fmla="*/ 0 60000 65536"/>
              <a:gd name="T8" fmla="*/ 0 60000 65536"/>
            </a:gdLst>
            <a:ahLst/>
            <a:cxnLst>
              <a:cxn ang="T6">
                <a:pos x="T0" y="T1"/>
              </a:cxn>
              <a:cxn ang="T7">
                <a:pos x="T2" y="T3"/>
              </a:cxn>
              <a:cxn ang="T8">
                <a:pos x="T4" y="T5"/>
              </a:cxn>
            </a:cxnLst>
            <a:rect l="0" t="0" r="r" b="b"/>
            <a:pathLst>
              <a:path w="32247" h="21913" fill="none" extrusionOk="0">
                <a:moveTo>
                  <a:pt x="2" y="21912"/>
                </a:moveTo>
                <a:cubicBezTo>
                  <a:pt x="0" y="21808"/>
                  <a:pt x="0" y="21704"/>
                  <a:pt x="0" y="21600"/>
                </a:cubicBezTo>
                <a:cubicBezTo>
                  <a:pt x="0" y="9670"/>
                  <a:pt x="9670" y="0"/>
                  <a:pt x="21600" y="0"/>
                </a:cubicBezTo>
                <a:cubicBezTo>
                  <a:pt x="25331" y="-1"/>
                  <a:pt x="29000" y="966"/>
                  <a:pt x="32247" y="2806"/>
                </a:cubicBezTo>
              </a:path>
              <a:path w="32247" h="21913" stroke="0" extrusionOk="0">
                <a:moveTo>
                  <a:pt x="2" y="21912"/>
                </a:moveTo>
                <a:cubicBezTo>
                  <a:pt x="0" y="21808"/>
                  <a:pt x="0" y="21704"/>
                  <a:pt x="0" y="21600"/>
                </a:cubicBezTo>
                <a:cubicBezTo>
                  <a:pt x="0" y="9670"/>
                  <a:pt x="9670" y="0"/>
                  <a:pt x="21600" y="0"/>
                </a:cubicBezTo>
                <a:cubicBezTo>
                  <a:pt x="25331" y="-1"/>
                  <a:pt x="29000" y="966"/>
                  <a:pt x="32247" y="2806"/>
                </a:cubicBezTo>
                <a:lnTo>
                  <a:pt x="21600" y="21600"/>
                </a:lnTo>
                <a:lnTo>
                  <a:pt x="2" y="21912"/>
                </a:lnTo>
                <a:close/>
              </a:path>
            </a:pathLst>
          </a:custGeom>
          <a:noFill/>
          <a:ln w="28575">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7433" name="Oval 25"/>
          <p:cNvSpPr>
            <a:spLocks noChangeArrowheads="1"/>
          </p:cNvSpPr>
          <p:nvPr/>
        </p:nvSpPr>
        <p:spPr bwMode="auto">
          <a:xfrm>
            <a:off x="6877050" y="3500438"/>
            <a:ext cx="71438" cy="71437"/>
          </a:xfrm>
          <a:prstGeom prst="ellipse">
            <a:avLst/>
          </a:prstGeom>
          <a:solidFill>
            <a:srgbClr val="FF9933">
              <a:alpha val="79999"/>
            </a:srgbClr>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7434" name="Oval 26"/>
          <p:cNvSpPr>
            <a:spLocks noChangeArrowheads="1"/>
          </p:cNvSpPr>
          <p:nvPr/>
        </p:nvSpPr>
        <p:spPr bwMode="auto">
          <a:xfrm>
            <a:off x="7380288" y="3500438"/>
            <a:ext cx="71437" cy="71437"/>
          </a:xfrm>
          <a:prstGeom prst="ellipse">
            <a:avLst/>
          </a:prstGeom>
          <a:solidFill>
            <a:srgbClr val="FF9933">
              <a:alpha val="79999"/>
            </a:srgbClr>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7435" name="Text Box 27"/>
          <p:cNvSpPr txBox="1">
            <a:spLocks noChangeArrowheads="1"/>
          </p:cNvSpPr>
          <p:nvPr/>
        </p:nvSpPr>
        <p:spPr bwMode="auto">
          <a:xfrm>
            <a:off x="6588125" y="1724025"/>
            <a:ext cx="5048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600" b="1">
                <a:latin typeface="Times New Roman" panose="02020603050405020304" pitchFamily="18" charset="0"/>
              </a:rPr>
              <a:t>А</a:t>
            </a:r>
          </a:p>
        </p:txBody>
      </p:sp>
      <p:sp>
        <p:nvSpPr>
          <p:cNvPr id="17436" name="Text Box 28"/>
          <p:cNvSpPr txBox="1">
            <a:spLocks noChangeArrowheads="1"/>
          </p:cNvSpPr>
          <p:nvPr/>
        </p:nvSpPr>
        <p:spPr bwMode="auto">
          <a:xfrm>
            <a:off x="7596188" y="3308350"/>
            <a:ext cx="2889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600" b="1">
                <a:latin typeface="Times New Roman" panose="02020603050405020304" pitchFamily="18" charset="0"/>
              </a:rPr>
              <a:t>В</a:t>
            </a:r>
          </a:p>
        </p:txBody>
      </p:sp>
      <p:sp>
        <p:nvSpPr>
          <p:cNvPr id="17437" name="Text Box 29"/>
          <p:cNvSpPr txBox="1">
            <a:spLocks noChangeArrowheads="1"/>
          </p:cNvSpPr>
          <p:nvPr/>
        </p:nvSpPr>
        <p:spPr bwMode="auto">
          <a:xfrm>
            <a:off x="6659563" y="3308350"/>
            <a:ext cx="5048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600" b="1">
                <a:latin typeface="Times New Roman" panose="02020603050405020304" pitchFamily="18" charset="0"/>
              </a:rPr>
              <a:t>С</a:t>
            </a:r>
          </a:p>
        </p:txBody>
      </p:sp>
      <p:sp>
        <p:nvSpPr>
          <p:cNvPr id="17439" name="Freeform 31"/>
          <p:cNvSpPr>
            <a:spLocks/>
          </p:cNvSpPr>
          <p:nvPr/>
        </p:nvSpPr>
        <p:spPr bwMode="auto">
          <a:xfrm>
            <a:off x="6915150" y="1998663"/>
            <a:ext cx="533400" cy="1533525"/>
          </a:xfrm>
          <a:custGeom>
            <a:avLst/>
            <a:gdLst>
              <a:gd name="T0" fmla="*/ 0 w 336"/>
              <a:gd name="T1" fmla="*/ 0 h 966"/>
              <a:gd name="T2" fmla="*/ 15120938 w 336"/>
              <a:gd name="T3" fmla="*/ 2147483647 h 966"/>
              <a:gd name="T4" fmla="*/ 846772500 w 336"/>
              <a:gd name="T5" fmla="*/ 2147483647 h 966"/>
              <a:gd name="T6" fmla="*/ 0 w 336"/>
              <a:gd name="T7" fmla="*/ 0 h 96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36" h="966">
                <a:moveTo>
                  <a:pt x="0" y="0"/>
                </a:moveTo>
                <a:lnTo>
                  <a:pt x="6" y="960"/>
                </a:lnTo>
                <a:lnTo>
                  <a:pt x="336" y="966"/>
                </a:lnTo>
                <a:lnTo>
                  <a:pt x="0" y="0"/>
                </a:lnTo>
                <a:close/>
              </a:path>
            </a:pathLst>
          </a:custGeom>
          <a:solidFill>
            <a:srgbClr val="FF9933">
              <a:alpha val="39999"/>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17443" name="Group 35"/>
          <p:cNvGrpSpPr>
            <a:grpSpLocks/>
          </p:cNvGrpSpPr>
          <p:nvPr/>
        </p:nvGrpSpPr>
        <p:grpSpPr bwMode="auto">
          <a:xfrm>
            <a:off x="7380288" y="3355975"/>
            <a:ext cx="288925" cy="215900"/>
            <a:chOff x="4649" y="2205"/>
            <a:chExt cx="182" cy="136"/>
          </a:xfrm>
        </p:grpSpPr>
        <p:sp>
          <p:nvSpPr>
            <p:cNvPr id="6174" name="Arc 33"/>
            <p:cNvSpPr>
              <a:spLocks/>
            </p:cNvSpPr>
            <p:nvPr/>
          </p:nvSpPr>
          <p:spPr bwMode="auto">
            <a:xfrm>
              <a:off x="4649" y="2205"/>
              <a:ext cx="182" cy="116"/>
            </a:xfrm>
            <a:custGeom>
              <a:avLst/>
              <a:gdLst>
                <a:gd name="T0" fmla="*/ 0 w 33512"/>
                <a:gd name="T1" fmla="*/ 0 h 27227"/>
                <a:gd name="T2" fmla="*/ 1 w 33512"/>
                <a:gd name="T3" fmla="*/ 0 h 27227"/>
                <a:gd name="T4" fmla="*/ 0 w 33512"/>
                <a:gd name="T5" fmla="*/ 0 h 27227"/>
                <a:gd name="T6" fmla="*/ 0 60000 65536"/>
                <a:gd name="T7" fmla="*/ 0 60000 65536"/>
                <a:gd name="T8" fmla="*/ 0 60000 65536"/>
              </a:gdLst>
              <a:ahLst/>
              <a:cxnLst>
                <a:cxn ang="T6">
                  <a:pos x="T0" y="T1"/>
                </a:cxn>
                <a:cxn ang="T7">
                  <a:pos x="T2" y="T3"/>
                </a:cxn>
                <a:cxn ang="T8">
                  <a:pos x="T4" y="T5"/>
                </a:cxn>
              </a:cxnLst>
              <a:rect l="0" t="0" r="r" b="b"/>
              <a:pathLst>
                <a:path w="33512" h="27227" fill="none" extrusionOk="0">
                  <a:moveTo>
                    <a:pt x="-1" y="3581"/>
                  </a:moveTo>
                  <a:cubicBezTo>
                    <a:pt x="3533" y="1245"/>
                    <a:pt x="7675" y="-1"/>
                    <a:pt x="11912" y="0"/>
                  </a:cubicBezTo>
                  <a:cubicBezTo>
                    <a:pt x="23841" y="0"/>
                    <a:pt x="33512" y="9670"/>
                    <a:pt x="33512" y="21600"/>
                  </a:cubicBezTo>
                  <a:cubicBezTo>
                    <a:pt x="33512" y="23500"/>
                    <a:pt x="33261" y="25392"/>
                    <a:pt x="32766" y="27227"/>
                  </a:cubicBezTo>
                </a:path>
                <a:path w="33512" h="27227" stroke="0" extrusionOk="0">
                  <a:moveTo>
                    <a:pt x="-1" y="3581"/>
                  </a:moveTo>
                  <a:cubicBezTo>
                    <a:pt x="3533" y="1245"/>
                    <a:pt x="7675" y="-1"/>
                    <a:pt x="11912" y="0"/>
                  </a:cubicBezTo>
                  <a:cubicBezTo>
                    <a:pt x="23841" y="0"/>
                    <a:pt x="33512" y="9670"/>
                    <a:pt x="33512" y="21600"/>
                  </a:cubicBezTo>
                  <a:cubicBezTo>
                    <a:pt x="33512" y="23500"/>
                    <a:pt x="33261" y="25392"/>
                    <a:pt x="32766" y="27227"/>
                  </a:cubicBezTo>
                  <a:lnTo>
                    <a:pt x="11912" y="21600"/>
                  </a:lnTo>
                  <a:lnTo>
                    <a:pt x="-1" y="3581"/>
                  </a:lnTo>
                  <a:close/>
                </a:path>
              </a:pathLst>
            </a:custGeom>
            <a:noFill/>
            <a:ln w="28575">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aphicFrame>
          <p:nvGraphicFramePr>
            <p:cNvPr id="6175" name="Object 34"/>
            <p:cNvGraphicFramePr>
              <a:graphicFrameLocks noChangeAspect="1"/>
            </p:cNvGraphicFramePr>
            <p:nvPr/>
          </p:nvGraphicFramePr>
          <p:xfrm>
            <a:off x="4693" y="2214"/>
            <a:ext cx="137" cy="127"/>
          </p:xfrm>
          <a:graphic>
            <a:graphicData uri="http://schemas.openxmlformats.org/presentationml/2006/ole">
              <mc:AlternateContent xmlns:mc="http://schemas.openxmlformats.org/markup-compatibility/2006">
                <mc:Choice xmlns:v="urn:schemas-microsoft-com:vml" Requires="v">
                  <p:oleObj spid="_x0000_s6194" name="Equation" r:id="rId11" imgW="164957" imgH="152268" progId="Equation.DSMT4">
                    <p:embed/>
                  </p:oleObj>
                </mc:Choice>
                <mc:Fallback>
                  <p:oleObj name="Equation" r:id="rId11" imgW="164957" imgH="152268" progId="Equation.DSMT4">
                    <p:embed/>
                    <p:pic>
                      <p:nvPicPr>
                        <p:cNvPr id="0" name="Object 3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93" y="2214"/>
                          <a:ext cx="137" cy="1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aphicFrame>
        <p:nvGraphicFramePr>
          <p:cNvPr id="17444" name="Object 36"/>
          <p:cNvGraphicFramePr>
            <a:graphicFrameLocks noChangeAspect="1"/>
          </p:cNvGraphicFramePr>
          <p:nvPr/>
        </p:nvGraphicFramePr>
        <p:xfrm>
          <a:off x="5208588" y="4581525"/>
          <a:ext cx="2163762" cy="496888"/>
        </p:xfrm>
        <a:graphic>
          <a:graphicData uri="http://schemas.openxmlformats.org/presentationml/2006/ole">
            <mc:AlternateContent xmlns:mc="http://schemas.openxmlformats.org/markup-compatibility/2006">
              <mc:Choice xmlns:v="urn:schemas-microsoft-com:vml" Requires="v">
                <p:oleObj spid="_x0000_s6195" name="Equation" r:id="rId12" imgW="1104900" imgH="254000" progId="Equation.DSMT4">
                  <p:embed/>
                </p:oleObj>
              </mc:Choice>
              <mc:Fallback>
                <p:oleObj name="Equation" r:id="rId12" imgW="1104900" imgH="254000" progId="Equation.DSMT4">
                  <p:embed/>
                  <p:pic>
                    <p:nvPicPr>
                      <p:cNvPr id="0" name="Object 3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208588" y="4581525"/>
                        <a:ext cx="2163762" cy="496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7445" name="Object 37"/>
          <p:cNvGraphicFramePr>
            <a:graphicFrameLocks noChangeAspect="1"/>
          </p:cNvGraphicFramePr>
          <p:nvPr/>
        </p:nvGraphicFramePr>
        <p:xfrm>
          <a:off x="5300663" y="5229225"/>
          <a:ext cx="3592512" cy="712788"/>
        </p:xfrm>
        <a:graphic>
          <a:graphicData uri="http://schemas.openxmlformats.org/presentationml/2006/ole">
            <mc:AlternateContent xmlns:mc="http://schemas.openxmlformats.org/markup-compatibility/2006">
              <mc:Choice xmlns:v="urn:schemas-microsoft-com:vml" Requires="v">
                <p:oleObj spid="_x0000_s6196" name="Equation" r:id="rId14" imgW="1981200" imgH="393700" progId="Equation.DSMT4">
                  <p:embed/>
                </p:oleObj>
              </mc:Choice>
              <mc:Fallback>
                <p:oleObj name="Equation" r:id="rId14" imgW="1981200" imgH="393700" progId="Equation.DSMT4">
                  <p:embed/>
                  <p:pic>
                    <p:nvPicPr>
                      <p:cNvPr id="0" name="Object 3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300663" y="5229225"/>
                        <a:ext cx="3592512" cy="7127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7446" name="Text Box 38"/>
          <p:cNvSpPr txBox="1">
            <a:spLocks noChangeArrowheads="1"/>
          </p:cNvSpPr>
          <p:nvPr/>
        </p:nvSpPr>
        <p:spPr bwMode="auto">
          <a:xfrm>
            <a:off x="5245100" y="5984875"/>
            <a:ext cx="19446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t>Ответ: - 3 .</a:t>
            </a:r>
          </a:p>
        </p:txBody>
      </p:sp>
      <p:sp>
        <p:nvSpPr>
          <p:cNvPr id="6171" name="Text Box 39"/>
          <p:cNvSpPr txBox="1">
            <a:spLocks noChangeArrowheads="1"/>
          </p:cNvSpPr>
          <p:nvPr/>
        </p:nvSpPr>
        <p:spPr bwMode="auto">
          <a:xfrm>
            <a:off x="1116013" y="1196975"/>
            <a:ext cx="5032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ru-RU" sz="2400" i="1">
                <a:latin typeface="Times New Roman" panose="02020603050405020304" pitchFamily="18" charset="0"/>
              </a:rPr>
              <a:t>a)</a:t>
            </a:r>
            <a:endParaRPr lang="ru-RU" altLang="ru-RU" sz="2400" i="1">
              <a:latin typeface="Times New Roman" panose="02020603050405020304" pitchFamily="18" charset="0"/>
            </a:endParaRPr>
          </a:p>
        </p:txBody>
      </p:sp>
      <p:sp>
        <p:nvSpPr>
          <p:cNvPr id="6172" name="Text Box 40"/>
          <p:cNvSpPr txBox="1">
            <a:spLocks noChangeArrowheads="1"/>
          </p:cNvSpPr>
          <p:nvPr/>
        </p:nvSpPr>
        <p:spPr bwMode="auto">
          <a:xfrm>
            <a:off x="6011863" y="1196975"/>
            <a:ext cx="5032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400" i="1">
                <a:latin typeface="Times New Roman" panose="02020603050405020304" pitchFamily="18" charset="0"/>
              </a:rPr>
              <a:t>б</a:t>
            </a:r>
            <a:r>
              <a:rPr lang="en-US" altLang="ru-RU" sz="2400" i="1">
                <a:latin typeface="Times New Roman" panose="02020603050405020304" pitchFamily="18" charset="0"/>
              </a:rPr>
              <a:t>)</a:t>
            </a:r>
            <a:endParaRPr lang="ru-RU" altLang="ru-RU" sz="2400" i="1">
              <a:latin typeface="Times New Roman" panose="02020603050405020304" pitchFamily="18" charset="0"/>
            </a:endParaRPr>
          </a:p>
        </p:txBody>
      </p:sp>
      <p:sp>
        <p:nvSpPr>
          <p:cNvPr id="6173" name="AutoShape 42">
            <a:hlinkClick r:id="rId16" action="ppaction://hlinksldjump" highlightClick="1"/>
          </p:cNvPr>
          <p:cNvSpPr>
            <a:spLocks noChangeArrowheads="1"/>
          </p:cNvSpPr>
          <p:nvPr/>
        </p:nvSpPr>
        <p:spPr bwMode="auto">
          <a:xfrm>
            <a:off x="8459788" y="6237288"/>
            <a:ext cx="360362" cy="360362"/>
          </a:xfrm>
          <a:prstGeom prst="actionButtonHome">
            <a:avLst/>
          </a:prstGeom>
          <a:solidFill>
            <a:srgbClr val="97FFFF"/>
          </a:solidFill>
          <a:ln w="9525">
            <a:solidFill>
              <a:srgbClr val="00525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7426"/>
                                        </p:tgtEl>
                                        <p:attrNameLst>
                                          <p:attrName>style.visibility</p:attrName>
                                        </p:attrNameLst>
                                      </p:cBhvr>
                                      <p:to>
                                        <p:strVal val="visible"/>
                                      </p:to>
                                    </p:set>
                                    <p:animEffect transition="in" filter="blinds(horizontal)">
                                      <p:cBhvr>
                                        <p:cTn id="7" dur="500"/>
                                        <p:tgtEl>
                                          <p:spTgt spid="174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429"/>
                                        </p:tgtEl>
                                        <p:attrNameLst>
                                          <p:attrName>style.visibility</p:attrName>
                                        </p:attrNameLst>
                                      </p:cBhvr>
                                      <p:to>
                                        <p:strVal val="visible"/>
                                      </p:to>
                                    </p:set>
                                    <p:animEffect transition="in" filter="blinds(horizontal)">
                                      <p:cBhvr>
                                        <p:cTn id="12" dur="500"/>
                                        <p:tgtEl>
                                          <p:spTgt spid="17429"/>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7431"/>
                                        </p:tgtEl>
                                        <p:attrNameLst>
                                          <p:attrName>style.visibility</p:attrName>
                                        </p:attrNameLst>
                                      </p:cBhvr>
                                      <p:to>
                                        <p:strVal val="visible"/>
                                      </p:to>
                                    </p:set>
                                    <p:animEffect transition="in" filter="blinds(horizontal)">
                                      <p:cBhvr>
                                        <p:cTn id="15" dur="500"/>
                                        <p:tgtEl>
                                          <p:spTgt spid="17431"/>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7430"/>
                                        </p:tgtEl>
                                        <p:attrNameLst>
                                          <p:attrName>style.visibility</p:attrName>
                                        </p:attrNameLst>
                                      </p:cBhvr>
                                      <p:to>
                                        <p:strVal val="visible"/>
                                      </p:to>
                                    </p:set>
                                    <p:animEffect transition="in" filter="blinds(horizontal)">
                                      <p:cBhvr>
                                        <p:cTn id="18" dur="500"/>
                                        <p:tgtEl>
                                          <p:spTgt spid="17430"/>
                                        </p:tgtEl>
                                      </p:cBhvr>
                                    </p:animEffect>
                                  </p:childTnLst>
                                </p:cTn>
                              </p:par>
                            </p:childTnLst>
                          </p:cTn>
                        </p:par>
                        <p:par>
                          <p:cTn id="19" fill="hold" nodeType="afterGroup">
                            <p:stCondLst>
                              <p:cond delay="500"/>
                            </p:stCondLst>
                            <p:childTnLst>
                              <p:par>
                                <p:cTn id="20" presetID="22" presetClass="entr" presetSubtype="8" fill="hold" nodeType="afterEffect">
                                  <p:stCondLst>
                                    <p:cond delay="0"/>
                                  </p:stCondLst>
                                  <p:childTnLst>
                                    <p:set>
                                      <p:cBhvr>
                                        <p:cTn id="21" dur="1" fill="hold">
                                          <p:stCondLst>
                                            <p:cond delay="0"/>
                                          </p:stCondLst>
                                        </p:cTn>
                                        <p:tgtEl>
                                          <p:spTgt spid="17428"/>
                                        </p:tgtEl>
                                        <p:attrNameLst>
                                          <p:attrName>style.visibility</p:attrName>
                                        </p:attrNameLst>
                                      </p:cBhvr>
                                      <p:to>
                                        <p:strVal val="visible"/>
                                      </p:to>
                                    </p:set>
                                    <p:animEffect transition="in" filter="wipe(left)">
                                      <p:cBhvr>
                                        <p:cTn id="22" dur="2000"/>
                                        <p:tgtEl>
                                          <p:spTgt spid="1742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7421"/>
                                        </p:tgtEl>
                                        <p:attrNameLst>
                                          <p:attrName>style.visibility</p:attrName>
                                        </p:attrNameLst>
                                      </p:cBhvr>
                                      <p:to>
                                        <p:strVal val="visible"/>
                                      </p:to>
                                    </p:set>
                                    <p:animEffect transition="in" filter="blinds(horizontal)">
                                      <p:cBhvr>
                                        <p:cTn id="27" dur="500"/>
                                        <p:tgtEl>
                                          <p:spTgt spid="17421"/>
                                        </p:tgtEl>
                                      </p:cBhvr>
                                    </p:animEffect>
                                  </p:childTnLst>
                                </p:cTn>
                              </p:par>
                              <p:par>
                                <p:cTn id="28" presetID="3" presetClass="entr" presetSubtype="10" fill="hold" nodeType="withEffect">
                                  <p:stCondLst>
                                    <p:cond delay="0"/>
                                  </p:stCondLst>
                                  <p:childTnLst>
                                    <p:set>
                                      <p:cBhvr>
                                        <p:cTn id="29" dur="1" fill="hold">
                                          <p:stCondLst>
                                            <p:cond delay="0"/>
                                          </p:stCondLst>
                                        </p:cTn>
                                        <p:tgtEl>
                                          <p:spTgt spid="17432"/>
                                        </p:tgtEl>
                                        <p:attrNameLst>
                                          <p:attrName>style.visibility</p:attrName>
                                        </p:attrNameLst>
                                      </p:cBhvr>
                                      <p:to>
                                        <p:strVal val="visible"/>
                                      </p:to>
                                    </p:set>
                                    <p:animEffect transition="in" filter="blinds(horizontal)">
                                      <p:cBhvr>
                                        <p:cTn id="30" dur="500"/>
                                        <p:tgtEl>
                                          <p:spTgt spid="17432"/>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3" presetClass="entr" presetSubtype="10" fill="hold" nodeType="clickEffect">
                                  <p:stCondLst>
                                    <p:cond delay="0"/>
                                  </p:stCondLst>
                                  <p:childTnLst>
                                    <p:set>
                                      <p:cBhvr>
                                        <p:cTn id="34" dur="1" fill="hold">
                                          <p:stCondLst>
                                            <p:cond delay="0"/>
                                          </p:stCondLst>
                                        </p:cTn>
                                        <p:tgtEl>
                                          <p:spTgt spid="17417"/>
                                        </p:tgtEl>
                                        <p:attrNameLst>
                                          <p:attrName>style.visibility</p:attrName>
                                        </p:attrNameLst>
                                      </p:cBhvr>
                                      <p:to>
                                        <p:strVal val="visible"/>
                                      </p:to>
                                    </p:set>
                                    <p:animEffect transition="in" filter="blinds(horizontal)">
                                      <p:cBhvr>
                                        <p:cTn id="35" dur="500"/>
                                        <p:tgtEl>
                                          <p:spTgt spid="17417"/>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ntr" presetSubtype="8" fill="hold" nodeType="clickEffect">
                                  <p:stCondLst>
                                    <p:cond delay="0"/>
                                  </p:stCondLst>
                                  <p:childTnLst>
                                    <p:set>
                                      <p:cBhvr>
                                        <p:cTn id="39" dur="1" fill="hold">
                                          <p:stCondLst>
                                            <p:cond delay="0"/>
                                          </p:stCondLst>
                                        </p:cTn>
                                        <p:tgtEl>
                                          <p:spTgt spid="17418"/>
                                        </p:tgtEl>
                                        <p:attrNameLst>
                                          <p:attrName>style.visibility</p:attrName>
                                        </p:attrNameLst>
                                      </p:cBhvr>
                                      <p:to>
                                        <p:strVal val="visible"/>
                                      </p:to>
                                    </p:set>
                                    <p:animEffect transition="in" filter="wipe(left)">
                                      <p:cBhvr>
                                        <p:cTn id="40" dur="5000"/>
                                        <p:tgtEl>
                                          <p:spTgt spid="17418"/>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17419"/>
                                        </p:tgtEl>
                                        <p:attrNameLst>
                                          <p:attrName>style.visibility</p:attrName>
                                        </p:attrNameLst>
                                      </p:cBhvr>
                                      <p:to>
                                        <p:strVal val="visible"/>
                                      </p:to>
                                    </p:set>
                                    <p:animEffect transition="in" filter="blinds(horizontal)">
                                      <p:cBhvr>
                                        <p:cTn id="45" dur="500"/>
                                        <p:tgtEl>
                                          <p:spTgt spid="17419"/>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17433"/>
                                        </p:tgtEl>
                                        <p:attrNameLst>
                                          <p:attrName>style.visibility</p:attrName>
                                        </p:attrNameLst>
                                      </p:cBhvr>
                                      <p:to>
                                        <p:strVal val="visible"/>
                                      </p:to>
                                    </p:set>
                                    <p:animEffect transition="in" filter="blinds(horizontal)">
                                      <p:cBhvr>
                                        <p:cTn id="50" dur="500"/>
                                        <p:tgtEl>
                                          <p:spTgt spid="17433"/>
                                        </p:tgtEl>
                                      </p:cBhvr>
                                    </p:animEffect>
                                  </p:childTnLst>
                                </p:cTn>
                              </p:par>
                              <p:par>
                                <p:cTn id="51" presetID="3" presetClass="entr" presetSubtype="10" fill="hold" grpId="0" nodeType="withEffect">
                                  <p:stCondLst>
                                    <p:cond delay="0"/>
                                  </p:stCondLst>
                                  <p:childTnLst>
                                    <p:set>
                                      <p:cBhvr>
                                        <p:cTn id="52" dur="1" fill="hold">
                                          <p:stCondLst>
                                            <p:cond delay="0"/>
                                          </p:stCondLst>
                                        </p:cTn>
                                        <p:tgtEl>
                                          <p:spTgt spid="17434"/>
                                        </p:tgtEl>
                                        <p:attrNameLst>
                                          <p:attrName>style.visibility</p:attrName>
                                        </p:attrNameLst>
                                      </p:cBhvr>
                                      <p:to>
                                        <p:strVal val="visible"/>
                                      </p:to>
                                    </p:set>
                                    <p:animEffect transition="in" filter="blinds(horizontal)">
                                      <p:cBhvr>
                                        <p:cTn id="53" dur="500"/>
                                        <p:tgtEl>
                                          <p:spTgt spid="17434"/>
                                        </p:tgtEl>
                                      </p:cBhvr>
                                    </p:animEffect>
                                  </p:childTnLst>
                                </p:cTn>
                              </p:par>
                              <p:par>
                                <p:cTn id="54" presetID="3" presetClass="entr" presetSubtype="10" fill="hold" grpId="0" nodeType="withEffect">
                                  <p:stCondLst>
                                    <p:cond delay="0"/>
                                  </p:stCondLst>
                                  <p:childTnLst>
                                    <p:set>
                                      <p:cBhvr>
                                        <p:cTn id="55" dur="1" fill="hold">
                                          <p:stCondLst>
                                            <p:cond delay="0"/>
                                          </p:stCondLst>
                                        </p:cTn>
                                        <p:tgtEl>
                                          <p:spTgt spid="17423"/>
                                        </p:tgtEl>
                                        <p:attrNameLst>
                                          <p:attrName>style.visibility</p:attrName>
                                        </p:attrNameLst>
                                      </p:cBhvr>
                                      <p:to>
                                        <p:strVal val="visible"/>
                                      </p:to>
                                    </p:set>
                                    <p:animEffect transition="in" filter="blinds(horizontal)">
                                      <p:cBhvr>
                                        <p:cTn id="56" dur="500"/>
                                        <p:tgtEl>
                                          <p:spTgt spid="17423"/>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3" presetClass="entr" presetSubtype="10" fill="hold" grpId="0" nodeType="clickEffect">
                                  <p:stCondLst>
                                    <p:cond delay="0"/>
                                  </p:stCondLst>
                                  <p:childTnLst>
                                    <p:set>
                                      <p:cBhvr>
                                        <p:cTn id="60" dur="1" fill="hold">
                                          <p:stCondLst>
                                            <p:cond delay="0"/>
                                          </p:stCondLst>
                                        </p:cTn>
                                        <p:tgtEl>
                                          <p:spTgt spid="17435"/>
                                        </p:tgtEl>
                                        <p:attrNameLst>
                                          <p:attrName>style.visibility</p:attrName>
                                        </p:attrNameLst>
                                      </p:cBhvr>
                                      <p:to>
                                        <p:strVal val="visible"/>
                                      </p:to>
                                    </p:set>
                                    <p:animEffect transition="in" filter="blinds(horizontal)">
                                      <p:cBhvr>
                                        <p:cTn id="61" dur="500"/>
                                        <p:tgtEl>
                                          <p:spTgt spid="17435"/>
                                        </p:tgtEl>
                                      </p:cBhvr>
                                    </p:animEffect>
                                  </p:childTnLst>
                                </p:cTn>
                              </p:par>
                              <p:par>
                                <p:cTn id="62" presetID="3" presetClass="entr" presetSubtype="10" fill="hold" grpId="0" nodeType="withEffect">
                                  <p:stCondLst>
                                    <p:cond delay="0"/>
                                  </p:stCondLst>
                                  <p:childTnLst>
                                    <p:set>
                                      <p:cBhvr>
                                        <p:cTn id="63" dur="1" fill="hold">
                                          <p:stCondLst>
                                            <p:cond delay="0"/>
                                          </p:stCondLst>
                                        </p:cTn>
                                        <p:tgtEl>
                                          <p:spTgt spid="17437"/>
                                        </p:tgtEl>
                                        <p:attrNameLst>
                                          <p:attrName>style.visibility</p:attrName>
                                        </p:attrNameLst>
                                      </p:cBhvr>
                                      <p:to>
                                        <p:strVal val="visible"/>
                                      </p:to>
                                    </p:set>
                                    <p:animEffect transition="in" filter="blinds(horizontal)">
                                      <p:cBhvr>
                                        <p:cTn id="64" dur="500"/>
                                        <p:tgtEl>
                                          <p:spTgt spid="17437"/>
                                        </p:tgtEl>
                                      </p:cBhvr>
                                    </p:animEffect>
                                  </p:childTnLst>
                                </p:cTn>
                              </p:par>
                              <p:par>
                                <p:cTn id="65" presetID="3" presetClass="entr" presetSubtype="10" fill="hold" grpId="0" nodeType="withEffect">
                                  <p:stCondLst>
                                    <p:cond delay="0"/>
                                  </p:stCondLst>
                                  <p:childTnLst>
                                    <p:set>
                                      <p:cBhvr>
                                        <p:cTn id="66" dur="1" fill="hold">
                                          <p:stCondLst>
                                            <p:cond delay="0"/>
                                          </p:stCondLst>
                                        </p:cTn>
                                        <p:tgtEl>
                                          <p:spTgt spid="17436"/>
                                        </p:tgtEl>
                                        <p:attrNameLst>
                                          <p:attrName>style.visibility</p:attrName>
                                        </p:attrNameLst>
                                      </p:cBhvr>
                                      <p:to>
                                        <p:strVal val="visible"/>
                                      </p:to>
                                    </p:set>
                                    <p:animEffect transition="in" filter="blinds(horizontal)">
                                      <p:cBhvr>
                                        <p:cTn id="67" dur="500"/>
                                        <p:tgtEl>
                                          <p:spTgt spid="17436"/>
                                        </p:tgtEl>
                                      </p:cBhvr>
                                    </p:animEffect>
                                  </p:childTnLst>
                                </p:cTn>
                              </p:par>
                            </p:childTnLst>
                          </p:cTn>
                        </p:par>
                        <p:par>
                          <p:cTn id="68" fill="hold" nodeType="afterGroup">
                            <p:stCondLst>
                              <p:cond delay="500"/>
                            </p:stCondLst>
                            <p:childTnLst>
                              <p:par>
                                <p:cTn id="69" presetID="22" presetClass="entr" presetSubtype="2" fill="hold" nodeType="afterEffect">
                                  <p:stCondLst>
                                    <p:cond delay="0"/>
                                  </p:stCondLst>
                                  <p:childTnLst>
                                    <p:set>
                                      <p:cBhvr>
                                        <p:cTn id="70" dur="1" fill="hold">
                                          <p:stCondLst>
                                            <p:cond delay="0"/>
                                          </p:stCondLst>
                                        </p:cTn>
                                        <p:tgtEl>
                                          <p:spTgt spid="17439"/>
                                        </p:tgtEl>
                                        <p:attrNameLst>
                                          <p:attrName>style.visibility</p:attrName>
                                        </p:attrNameLst>
                                      </p:cBhvr>
                                      <p:to>
                                        <p:strVal val="visible"/>
                                      </p:to>
                                    </p:set>
                                    <p:animEffect transition="in" filter="wipe(right)">
                                      <p:cBhvr>
                                        <p:cTn id="71" dur="2000"/>
                                        <p:tgtEl>
                                          <p:spTgt spid="17439"/>
                                        </p:tgtEl>
                                      </p:cBhvr>
                                    </p:animEffect>
                                  </p:childTnLst>
                                </p:cTn>
                              </p:par>
                            </p:childTnLst>
                          </p:cTn>
                        </p:par>
                      </p:childTnLst>
                    </p:cTn>
                  </p:par>
                  <p:par>
                    <p:cTn id="72" fill="hold" nodeType="clickPar">
                      <p:stCondLst>
                        <p:cond delay="indefinite"/>
                      </p:stCondLst>
                      <p:childTnLst>
                        <p:par>
                          <p:cTn id="73" fill="hold" nodeType="withGroup">
                            <p:stCondLst>
                              <p:cond delay="0"/>
                            </p:stCondLst>
                            <p:childTnLst>
                              <p:par>
                                <p:cTn id="74" presetID="3" presetClass="entr" presetSubtype="10" fill="hold" nodeType="clickEffect">
                                  <p:stCondLst>
                                    <p:cond delay="0"/>
                                  </p:stCondLst>
                                  <p:childTnLst>
                                    <p:set>
                                      <p:cBhvr>
                                        <p:cTn id="75" dur="1" fill="hold">
                                          <p:stCondLst>
                                            <p:cond delay="0"/>
                                          </p:stCondLst>
                                        </p:cTn>
                                        <p:tgtEl>
                                          <p:spTgt spid="17443"/>
                                        </p:tgtEl>
                                        <p:attrNameLst>
                                          <p:attrName>style.visibility</p:attrName>
                                        </p:attrNameLst>
                                      </p:cBhvr>
                                      <p:to>
                                        <p:strVal val="visible"/>
                                      </p:to>
                                    </p:set>
                                    <p:animEffect transition="in" filter="blinds(horizontal)">
                                      <p:cBhvr>
                                        <p:cTn id="76" dur="500"/>
                                        <p:tgtEl>
                                          <p:spTgt spid="17443"/>
                                        </p:tgtEl>
                                      </p:cBhvr>
                                    </p:animEffect>
                                  </p:childTnLst>
                                </p:cTn>
                              </p:par>
                            </p:childTnLst>
                          </p:cTn>
                        </p:par>
                      </p:childTnLst>
                    </p:cTn>
                  </p:par>
                  <p:par>
                    <p:cTn id="77" fill="hold" nodeType="clickPar">
                      <p:stCondLst>
                        <p:cond delay="indefinite"/>
                      </p:stCondLst>
                      <p:childTnLst>
                        <p:par>
                          <p:cTn id="78" fill="hold" nodeType="withGroup">
                            <p:stCondLst>
                              <p:cond delay="0"/>
                            </p:stCondLst>
                            <p:childTnLst>
                              <p:par>
                                <p:cTn id="79" presetID="3" presetClass="entr" presetSubtype="10" fill="hold" nodeType="clickEffect">
                                  <p:stCondLst>
                                    <p:cond delay="0"/>
                                  </p:stCondLst>
                                  <p:childTnLst>
                                    <p:set>
                                      <p:cBhvr>
                                        <p:cTn id="80" dur="1" fill="hold">
                                          <p:stCondLst>
                                            <p:cond delay="0"/>
                                          </p:stCondLst>
                                        </p:cTn>
                                        <p:tgtEl>
                                          <p:spTgt spid="17444"/>
                                        </p:tgtEl>
                                        <p:attrNameLst>
                                          <p:attrName>style.visibility</p:attrName>
                                        </p:attrNameLst>
                                      </p:cBhvr>
                                      <p:to>
                                        <p:strVal val="visible"/>
                                      </p:to>
                                    </p:set>
                                    <p:animEffect transition="in" filter="blinds(horizontal)">
                                      <p:cBhvr>
                                        <p:cTn id="81" dur="500"/>
                                        <p:tgtEl>
                                          <p:spTgt spid="17444"/>
                                        </p:tgtEl>
                                      </p:cBhvr>
                                    </p:animEffect>
                                  </p:childTnLst>
                                </p:cTn>
                              </p:par>
                            </p:childTnLst>
                          </p:cTn>
                        </p:par>
                      </p:childTnLst>
                    </p:cTn>
                  </p:par>
                  <p:par>
                    <p:cTn id="82" fill="hold" nodeType="clickPar">
                      <p:stCondLst>
                        <p:cond delay="indefinite"/>
                      </p:stCondLst>
                      <p:childTnLst>
                        <p:par>
                          <p:cTn id="83" fill="hold" nodeType="withGroup">
                            <p:stCondLst>
                              <p:cond delay="0"/>
                            </p:stCondLst>
                            <p:childTnLst>
                              <p:par>
                                <p:cTn id="84" presetID="22" presetClass="entr" presetSubtype="8" fill="hold" nodeType="clickEffect">
                                  <p:stCondLst>
                                    <p:cond delay="0"/>
                                  </p:stCondLst>
                                  <p:childTnLst>
                                    <p:set>
                                      <p:cBhvr>
                                        <p:cTn id="85" dur="1" fill="hold">
                                          <p:stCondLst>
                                            <p:cond delay="0"/>
                                          </p:stCondLst>
                                        </p:cTn>
                                        <p:tgtEl>
                                          <p:spTgt spid="17445"/>
                                        </p:tgtEl>
                                        <p:attrNameLst>
                                          <p:attrName>style.visibility</p:attrName>
                                        </p:attrNameLst>
                                      </p:cBhvr>
                                      <p:to>
                                        <p:strVal val="visible"/>
                                      </p:to>
                                    </p:set>
                                    <p:animEffect transition="in" filter="wipe(left)">
                                      <p:cBhvr>
                                        <p:cTn id="86" dur="5000"/>
                                        <p:tgtEl>
                                          <p:spTgt spid="17445"/>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3" presetClass="entr" presetSubtype="10" fill="hold" grpId="0" nodeType="clickEffect">
                                  <p:stCondLst>
                                    <p:cond delay="0"/>
                                  </p:stCondLst>
                                  <p:childTnLst>
                                    <p:set>
                                      <p:cBhvr>
                                        <p:cTn id="90" dur="1" fill="hold">
                                          <p:stCondLst>
                                            <p:cond delay="0"/>
                                          </p:stCondLst>
                                        </p:cTn>
                                        <p:tgtEl>
                                          <p:spTgt spid="17446"/>
                                        </p:tgtEl>
                                        <p:attrNameLst>
                                          <p:attrName>style.visibility</p:attrName>
                                        </p:attrNameLst>
                                      </p:cBhvr>
                                      <p:to>
                                        <p:strVal val="visible"/>
                                      </p:to>
                                    </p:set>
                                    <p:animEffect transition="in" filter="blinds(horizontal)">
                                      <p:cBhvr>
                                        <p:cTn id="91" dur="500"/>
                                        <p:tgtEl>
                                          <p:spTgt spid="174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9" grpId="0"/>
      <p:bldP spid="17423" grpId="0" animBg="1"/>
      <p:bldP spid="17429" grpId="0"/>
      <p:bldP spid="17430" grpId="0"/>
      <p:bldP spid="17431" grpId="0"/>
      <p:bldP spid="17433" grpId="0" animBg="1"/>
      <p:bldP spid="17434" grpId="0" animBg="1"/>
      <p:bldP spid="17435" grpId="0"/>
      <p:bldP spid="17436" grpId="0"/>
      <p:bldP spid="17437" grpId="0"/>
      <p:bldP spid="1744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4"/>
          <p:cNvSpPr txBox="1">
            <a:spLocks noChangeArrowheads="1"/>
          </p:cNvSpPr>
          <p:nvPr/>
        </p:nvSpPr>
        <p:spPr bwMode="auto">
          <a:xfrm>
            <a:off x="1187450" y="476250"/>
            <a:ext cx="7488238"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800" b="1" u="sng">
                <a:solidFill>
                  <a:schemeClr val="hlink"/>
                </a:solidFill>
                <a:latin typeface="Times New Roman" panose="02020603050405020304" pitchFamily="18" charset="0"/>
              </a:rPr>
              <a:t>Задача 2.1.</a:t>
            </a:r>
            <a:r>
              <a:rPr lang="ru-RU" altLang="ru-RU" sz="1800">
                <a:latin typeface="Times New Roman" panose="02020603050405020304" pitchFamily="18" charset="0"/>
              </a:rPr>
              <a:t> </a:t>
            </a:r>
            <a:r>
              <a:rPr lang="ru-RU" altLang="ru-RU" sz="1800" b="1">
                <a:latin typeface="Times New Roman" panose="02020603050405020304" pitchFamily="18" charset="0"/>
              </a:rPr>
              <a:t>На рисунке изображен график функции </a:t>
            </a:r>
            <a:r>
              <a:rPr lang="en-US" altLang="ru-RU" sz="1800" b="1" i="1">
                <a:latin typeface="Times New Roman" panose="02020603050405020304" pitchFamily="18" charset="0"/>
              </a:rPr>
              <a:t>y</a:t>
            </a:r>
            <a:r>
              <a:rPr lang="ru-RU" altLang="ru-RU" sz="1800" b="1" i="1">
                <a:latin typeface="Times New Roman" panose="02020603050405020304" pitchFamily="18" charset="0"/>
              </a:rPr>
              <a:t> = </a:t>
            </a:r>
            <a:r>
              <a:rPr lang="en-US" altLang="ru-RU" sz="1800" b="1" i="1">
                <a:latin typeface="Times New Roman" panose="02020603050405020304" pitchFamily="18" charset="0"/>
              </a:rPr>
              <a:t>f (x)</a:t>
            </a:r>
            <a:r>
              <a:rPr lang="ru-RU" altLang="ru-RU" sz="1800" b="1">
                <a:latin typeface="Times New Roman" panose="02020603050405020304" pitchFamily="18" charset="0"/>
              </a:rPr>
              <a:t>, касательная к этому графику, проведенная в точке 4, проходит через начало координат. Найдите </a:t>
            </a:r>
            <a:r>
              <a:rPr lang="en-US" altLang="ru-RU" sz="1800" b="1" i="1">
                <a:latin typeface="Times New Roman" panose="02020603050405020304" pitchFamily="18" charset="0"/>
              </a:rPr>
              <a:t>f</a:t>
            </a:r>
            <a:r>
              <a:rPr lang="ru-RU" altLang="ru-RU" sz="1800" b="1" i="1">
                <a:latin typeface="Times New Roman" panose="02020603050405020304" pitchFamily="18" charset="0"/>
              </a:rPr>
              <a:t>'</a:t>
            </a:r>
            <a:r>
              <a:rPr lang="ru-RU" altLang="ru-RU" sz="1800" b="1">
                <a:latin typeface="Times New Roman" panose="02020603050405020304" pitchFamily="18" charset="0"/>
              </a:rPr>
              <a:t>(4).</a:t>
            </a:r>
          </a:p>
        </p:txBody>
      </p:sp>
      <p:pic>
        <p:nvPicPr>
          <p:cNvPr id="7171"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1673225"/>
            <a:ext cx="3313112" cy="3125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72" name="Text Box 5"/>
          <p:cNvSpPr txBox="1">
            <a:spLocks noChangeArrowheads="1"/>
          </p:cNvSpPr>
          <p:nvPr/>
        </p:nvSpPr>
        <p:spPr bwMode="auto">
          <a:xfrm>
            <a:off x="4500563" y="1557338"/>
            <a:ext cx="4175125" cy="3409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110000"/>
              </a:lnSpc>
              <a:spcBef>
                <a:spcPct val="0"/>
              </a:spcBef>
              <a:buFontTx/>
              <a:buNone/>
            </a:pPr>
            <a:r>
              <a:rPr lang="ru-RU" altLang="ru-RU" sz="1800" b="1">
                <a:latin typeface="Times New Roman" panose="02020603050405020304" pitchFamily="18" charset="0"/>
              </a:rPr>
              <a:t>Решение.</a:t>
            </a:r>
            <a:r>
              <a:rPr lang="ru-RU" altLang="ru-RU" sz="1800">
                <a:latin typeface="Times New Roman" panose="02020603050405020304" pitchFamily="18" charset="0"/>
              </a:rPr>
              <a:t> </a:t>
            </a:r>
            <a:endParaRPr lang="en-US" altLang="ru-RU" sz="1800">
              <a:latin typeface="Times New Roman" panose="02020603050405020304" pitchFamily="18" charset="0"/>
            </a:endParaRPr>
          </a:p>
          <a:p>
            <a:pPr algn="just" eaLnBrk="1" hangingPunct="1">
              <a:lnSpc>
                <a:spcPct val="110000"/>
              </a:lnSpc>
              <a:spcBef>
                <a:spcPct val="0"/>
              </a:spcBef>
              <a:buFontTx/>
              <a:buNone/>
            </a:pPr>
            <a:r>
              <a:rPr lang="ru-RU" altLang="ru-RU" sz="1800">
                <a:latin typeface="Times New Roman" panose="02020603050405020304" pitchFamily="18" charset="0"/>
              </a:rPr>
              <a:t>Если касательная проходит через начало  координат, то можно изобразить ее на рисунке, проведя прямую через начало координат и точку касания. В качестве точек с целочисленными координатами, лежащих на касательной, можно взять начало координат и точку касания. Дальнейшее решение очевидно:</a:t>
            </a:r>
          </a:p>
        </p:txBody>
      </p:sp>
      <p:sp>
        <p:nvSpPr>
          <p:cNvPr id="13319" name="Line 7"/>
          <p:cNvSpPr>
            <a:spLocks noChangeShapeType="1"/>
          </p:cNvSpPr>
          <p:nvPr/>
        </p:nvSpPr>
        <p:spPr bwMode="auto">
          <a:xfrm flipV="1">
            <a:off x="1187450" y="2062163"/>
            <a:ext cx="1944688" cy="2952750"/>
          </a:xfrm>
          <a:prstGeom prst="line">
            <a:avLst/>
          </a:prstGeom>
          <a:noFill/>
          <a:ln w="1905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3320" name="Oval 8"/>
          <p:cNvSpPr>
            <a:spLocks noChangeArrowheads="1"/>
          </p:cNvSpPr>
          <p:nvPr/>
        </p:nvSpPr>
        <p:spPr bwMode="auto">
          <a:xfrm>
            <a:off x="2555875" y="2854325"/>
            <a:ext cx="71438" cy="71438"/>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3321" name="Oval 9"/>
          <p:cNvSpPr>
            <a:spLocks noChangeArrowheads="1"/>
          </p:cNvSpPr>
          <p:nvPr/>
        </p:nvSpPr>
        <p:spPr bwMode="auto">
          <a:xfrm>
            <a:off x="1476375" y="4438650"/>
            <a:ext cx="71438" cy="71438"/>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3322" name="Freeform 10"/>
          <p:cNvSpPr>
            <a:spLocks/>
          </p:cNvSpPr>
          <p:nvPr/>
        </p:nvSpPr>
        <p:spPr bwMode="auto">
          <a:xfrm>
            <a:off x="1547813" y="2895600"/>
            <a:ext cx="1036637" cy="1555750"/>
          </a:xfrm>
          <a:custGeom>
            <a:avLst/>
            <a:gdLst>
              <a:gd name="T0" fmla="*/ 0 w 653"/>
              <a:gd name="T1" fmla="*/ 2147483647 h 980"/>
              <a:gd name="T2" fmla="*/ 1645660444 w 653"/>
              <a:gd name="T3" fmla="*/ 0 h 980"/>
              <a:gd name="T4" fmla="*/ 1645660444 w 653"/>
              <a:gd name="T5" fmla="*/ 2147483647 h 980"/>
              <a:gd name="T6" fmla="*/ 0 w 653"/>
              <a:gd name="T7" fmla="*/ 2147483647 h 98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53" h="980">
                <a:moveTo>
                  <a:pt x="0" y="972"/>
                </a:moveTo>
                <a:lnTo>
                  <a:pt x="653" y="0"/>
                </a:lnTo>
                <a:lnTo>
                  <a:pt x="653" y="980"/>
                </a:lnTo>
                <a:lnTo>
                  <a:pt x="0" y="972"/>
                </a:lnTo>
                <a:close/>
              </a:path>
            </a:pathLst>
          </a:custGeom>
          <a:solidFill>
            <a:srgbClr val="FF6600">
              <a:alpha val="50195"/>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aphicFrame>
        <p:nvGraphicFramePr>
          <p:cNvPr id="13323" name="Object 11"/>
          <p:cNvGraphicFramePr>
            <a:graphicFrameLocks noChangeAspect="1"/>
          </p:cNvGraphicFramePr>
          <p:nvPr/>
        </p:nvGraphicFramePr>
        <p:xfrm>
          <a:off x="4543425" y="4941888"/>
          <a:ext cx="2505075" cy="690562"/>
        </p:xfrm>
        <a:graphic>
          <a:graphicData uri="http://schemas.openxmlformats.org/presentationml/2006/ole">
            <mc:AlternateContent xmlns:mc="http://schemas.openxmlformats.org/markup-compatibility/2006">
              <mc:Choice xmlns:v="urn:schemas-microsoft-com:vml" Requires="v">
                <p:oleObj spid="_x0000_s7189" name="Equation" r:id="rId4" imgW="1612900" imgH="444500" progId="Equation.DSMT4">
                  <p:embed/>
                </p:oleObj>
              </mc:Choice>
              <mc:Fallback>
                <p:oleObj name="Equation" r:id="rId4" imgW="1612900" imgH="444500" progId="Equation.DSMT4">
                  <p:embed/>
                  <p:pic>
                    <p:nvPicPr>
                      <p:cNvPr id="0" name="Object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43425" y="4941888"/>
                        <a:ext cx="2505075" cy="6905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3324" name="Text Box 12"/>
          <p:cNvSpPr txBox="1">
            <a:spLocks noChangeArrowheads="1"/>
          </p:cNvSpPr>
          <p:nvPr/>
        </p:nvSpPr>
        <p:spPr bwMode="auto">
          <a:xfrm>
            <a:off x="1116013" y="5589588"/>
            <a:ext cx="36004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t>Ответ: 1,5.</a:t>
            </a:r>
          </a:p>
        </p:txBody>
      </p:sp>
      <p:sp>
        <p:nvSpPr>
          <p:cNvPr id="13325" name="AutoShape 13"/>
          <p:cNvSpPr>
            <a:spLocks/>
          </p:cNvSpPr>
          <p:nvPr/>
        </p:nvSpPr>
        <p:spPr bwMode="auto">
          <a:xfrm>
            <a:off x="2700338" y="2852738"/>
            <a:ext cx="71437" cy="1584325"/>
          </a:xfrm>
          <a:prstGeom prst="rightBrace">
            <a:avLst>
              <a:gd name="adj1" fmla="val 184816"/>
              <a:gd name="adj2" fmla="val 50000"/>
            </a:avLst>
          </a:prstGeom>
          <a:noFill/>
          <a:ln w="19050">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3326" name="AutoShape 14"/>
          <p:cNvSpPr>
            <a:spLocks/>
          </p:cNvSpPr>
          <p:nvPr/>
        </p:nvSpPr>
        <p:spPr bwMode="auto">
          <a:xfrm rot="5400000" flipV="1">
            <a:off x="1979612" y="4149726"/>
            <a:ext cx="144463" cy="1008062"/>
          </a:xfrm>
          <a:prstGeom prst="rightBrace">
            <a:avLst>
              <a:gd name="adj1" fmla="val 58150"/>
              <a:gd name="adj2" fmla="val 50000"/>
            </a:avLst>
          </a:prstGeom>
          <a:noFill/>
          <a:ln w="19050">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3327" name="Text Box 15"/>
          <p:cNvSpPr txBox="1">
            <a:spLocks noChangeArrowheads="1"/>
          </p:cNvSpPr>
          <p:nvPr/>
        </p:nvSpPr>
        <p:spPr bwMode="auto">
          <a:xfrm>
            <a:off x="2771775" y="3573463"/>
            <a:ext cx="5032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FF6600"/>
                </a:solidFill>
              </a:rPr>
              <a:t>6</a:t>
            </a:r>
          </a:p>
        </p:txBody>
      </p:sp>
      <p:sp>
        <p:nvSpPr>
          <p:cNvPr id="13330" name="Text Box 18"/>
          <p:cNvSpPr txBox="1">
            <a:spLocks noChangeArrowheads="1"/>
          </p:cNvSpPr>
          <p:nvPr/>
        </p:nvSpPr>
        <p:spPr bwMode="auto">
          <a:xfrm>
            <a:off x="1981200" y="4652963"/>
            <a:ext cx="5032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FF6600"/>
                </a:solidFill>
              </a:rPr>
              <a:t>4</a:t>
            </a:r>
          </a:p>
        </p:txBody>
      </p:sp>
      <p:sp>
        <p:nvSpPr>
          <p:cNvPr id="13331" name="Arc 19"/>
          <p:cNvSpPr>
            <a:spLocks/>
          </p:cNvSpPr>
          <p:nvPr/>
        </p:nvSpPr>
        <p:spPr bwMode="auto">
          <a:xfrm>
            <a:off x="1692275" y="4221163"/>
            <a:ext cx="142875" cy="215900"/>
          </a:xfrm>
          <a:custGeom>
            <a:avLst/>
            <a:gdLst>
              <a:gd name="T0" fmla="*/ 0 w 21600"/>
              <a:gd name="T1" fmla="*/ 0 h 21600"/>
              <a:gd name="T2" fmla="*/ 945059 w 21600"/>
              <a:gd name="T3" fmla="*/ 2158000 h 21600"/>
              <a:gd name="T4" fmla="*/ 0 w 21600"/>
              <a:gd name="T5" fmla="*/ 215800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28575">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aphicFrame>
        <p:nvGraphicFramePr>
          <p:cNvPr id="13332" name="Object 20"/>
          <p:cNvGraphicFramePr>
            <a:graphicFrameLocks noChangeAspect="1"/>
          </p:cNvGraphicFramePr>
          <p:nvPr/>
        </p:nvGraphicFramePr>
        <p:xfrm>
          <a:off x="1835150" y="4149725"/>
          <a:ext cx="298450" cy="276225"/>
        </p:xfrm>
        <a:graphic>
          <a:graphicData uri="http://schemas.openxmlformats.org/presentationml/2006/ole">
            <mc:AlternateContent xmlns:mc="http://schemas.openxmlformats.org/markup-compatibility/2006">
              <mc:Choice xmlns:v="urn:schemas-microsoft-com:vml" Requires="v">
                <p:oleObj spid="_x0000_s7190" name="Equation" r:id="rId6" imgW="164957" imgH="152268" progId="Equation.DSMT4">
                  <p:embed/>
                </p:oleObj>
              </mc:Choice>
              <mc:Fallback>
                <p:oleObj name="Equation" r:id="rId6" imgW="164957" imgH="152268" progId="Equation.DSMT4">
                  <p:embed/>
                  <p:pic>
                    <p:nvPicPr>
                      <p:cNvPr id="0" name="Object 2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35150" y="4149725"/>
                        <a:ext cx="298450" cy="276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13319"/>
                                        </p:tgtEl>
                                        <p:attrNameLst>
                                          <p:attrName>style.visibility</p:attrName>
                                        </p:attrNameLst>
                                      </p:cBhvr>
                                      <p:to>
                                        <p:strVal val="visible"/>
                                      </p:to>
                                    </p:set>
                                    <p:animEffect transition="in" filter="wipe(down)">
                                      <p:cBhvr>
                                        <p:cTn id="7" dur="1000"/>
                                        <p:tgtEl>
                                          <p:spTgt spid="13319"/>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3320"/>
                                        </p:tgtEl>
                                        <p:attrNameLst>
                                          <p:attrName>style.visibility</p:attrName>
                                        </p:attrNameLst>
                                      </p:cBhvr>
                                      <p:to>
                                        <p:strVal val="visible"/>
                                      </p:to>
                                    </p:set>
                                    <p:animEffect transition="in" filter="wipe(down)">
                                      <p:cBhvr>
                                        <p:cTn id="10" dur="2000"/>
                                        <p:tgtEl>
                                          <p:spTgt spid="1332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3321"/>
                                        </p:tgtEl>
                                        <p:attrNameLst>
                                          <p:attrName>style.visibility</p:attrName>
                                        </p:attrNameLst>
                                      </p:cBhvr>
                                      <p:to>
                                        <p:strVal val="visible"/>
                                      </p:to>
                                    </p:set>
                                    <p:animEffect transition="in" filter="wipe(down)">
                                      <p:cBhvr>
                                        <p:cTn id="13" dur="2000"/>
                                        <p:tgtEl>
                                          <p:spTgt spid="13321"/>
                                        </p:tgtEl>
                                      </p:cBhvr>
                                    </p:animEffect>
                                  </p:childTnLst>
                                </p:cTn>
                              </p:par>
                            </p:childTnLst>
                          </p:cTn>
                        </p:par>
                        <p:par>
                          <p:cTn id="14" fill="hold" nodeType="afterGroup">
                            <p:stCondLst>
                              <p:cond delay="2000"/>
                            </p:stCondLst>
                            <p:childTnLst>
                              <p:par>
                                <p:cTn id="15" presetID="14" presetClass="entr" presetSubtype="10" fill="hold" nodeType="afterEffect">
                                  <p:stCondLst>
                                    <p:cond delay="0"/>
                                  </p:stCondLst>
                                  <p:childTnLst>
                                    <p:set>
                                      <p:cBhvr>
                                        <p:cTn id="16" dur="1" fill="hold">
                                          <p:stCondLst>
                                            <p:cond delay="0"/>
                                          </p:stCondLst>
                                        </p:cTn>
                                        <p:tgtEl>
                                          <p:spTgt spid="13322"/>
                                        </p:tgtEl>
                                        <p:attrNameLst>
                                          <p:attrName>style.visibility</p:attrName>
                                        </p:attrNameLst>
                                      </p:cBhvr>
                                      <p:to>
                                        <p:strVal val="visible"/>
                                      </p:to>
                                    </p:set>
                                    <p:animEffect transition="in" filter="randombar(horizontal)">
                                      <p:cBhvr>
                                        <p:cTn id="17" dur="500"/>
                                        <p:tgtEl>
                                          <p:spTgt spid="1332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1" fill="hold" nodeType="clickEffect">
                                  <p:stCondLst>
                                    <p:cond delay="0"/>
                                  </p:stCondLst>
                                  <p:childTnLst>
                                    <p:set>
                                      <p:cBhvr>
                                        <p:cTn id="21" dur="1" fill="hold">
                                          <p:stCondLst>
                                            <p:cond delay="0"/>
                                          </p:stCondLst>
                                        </p:cTn>
                                        <p:tgtEl>
                                          <p:spTgt spid="13332"/>
                                        </p:tgtEl>
                                        <p:attrNameLst>
                                          <p:attrName>style.visibility</p:attrName>
                                        </p:attrNameLst>
                                      </p:cBhvr>
                                      <p:to>
                                        <p:strVal val="visible"/>
                                      </p:to>
                                    </p:set>
                                    <p:animEffect transition="in" filter="wipe(up)">
                                      <p:cBhvr>
                                        <p:cTn id="22" dur="1000"/>
                                        <p:tgtEl>
                                          <p:spTgt spid="13332"/>
                                        </p:tgtEl>
                                      </p:cBhvr>
                                    </p:animEffect>
                                  </p:childTnLst>
                                </p:cTn>
                              </p:par>
                              <p:par>
                                <p:cTn id="23" presetID="22" presetClass="entr" presetSubtype="1" fill="hold" nodeType="withEffect">
                                  <p:stCondLst>
                                    <p:cond delay="0"/>
                                  </p:stCondLst>
                                  <p:childTnLst>
                                    <p:set>
                                      <p:cBhvr>
                                        <p:cTn id="24" dur="1" fill="hold">
                                          <p:stCondLst>
                                            <p:cond delay="0"/>
                                          </p:stCondLst>
                                        </p:cTn>
                                        <p:tgtEl>
                                          <p:spTgt spid="13331"/>
                                        </p:tgtEl>
                                        <p:attrNameLst>
                                          <p:attrName>style.visibility</p:attrName>
                                        </p:attrNameLst>
                                      </p:cBhvr>
                                      <p:to>
                                        <p:strVal val="visible"/>
                                      </p:to>
                                    </p:set>
                                    <p:animEffect transition="in" filter="wipe(up)">
                                      <p:cBhvr>
                                        <p:cTn id="25" dur="1000"/>
                                        <p:tgtEl>
                                          <p:spTgt spid="13331"/>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13325"/>
                                        </p:tgtEl>
                                        <p:attrNameLst>
                                          <p:attrName>style.visibility</p:attrName>
                                        </p:attrNameLst>
                                      </p:cBhvr>
                                      <p:to>
                                        <p:strVal val="visible"/>
                                      </p:to>
                                    </p:set>
                                    <p:animEffect transition="in" filter="wipe(up)">
                                      <p:cBhvr>
                                        <p:cTn id="30" dur="500"/>
                                        <p:tgtEl>
                                          <p:spTgt spid="13325"/>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13327"/>
                                        </p:tgtEl>
                                        <p:attrNameLst>
                                          <p:attrName>style.visibility</p:attrName>
                                        </p:attrNameLst>
                                      </p:cBhvr>
                                      <p:to>
                                        <p:strVal val="visible"/>
                                      </p:to>
                                    </p:set>
                                    <p:animEffect transition="in" filter="wipe(up)">
                                      <p:cBhvr>
                                        <p:cTn id="33" dur="500"/>
                                        <p:tgtEl>
                                          <p:spTgt spid="13327"/>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13326"/>
                                        </p:tgtEl>
                                        <p:attrNameLst>
                                          <p:attrName>style.visibility</p:attrName>
                                        </p:attrNameLst>
                                      </p:cBhvr>
                                      <p:to>
                                        <p:strVal val="visible"/>
                                      </p:to>
                                    </p:set>
                                    <p:animEffect transition="in" filter="wipe(left)">
                                      <p:cBhvr>
                                        <p:cTn id="38" dur="500"/>
                                        <p:tgtEl>
                                          <p:spTgt spid="1332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3330"/>
                                        </p:tgtEl>
                                        <p:attrNameLst>
                                          <p:attrName>style.visibility</p:attrName>
                                        </p:attrNameLst>
                                      </p:cBhvr>
                                      <p:to>
                                        <p:strVal val="visible"/>
                                      </p:to>
                                    </p:set>
                                    <p:animEffect transition="in" filter="wipe(left)">
                                      <p:cBhvr>
                                        <p:cTn id="41" dur="500"/>
                                        <p:tgtEl>
                                          <p:spTgt spid="13330"/>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2" presetClass="entr" presetSubtype="1" fill="hold" nodeType="clickEffect">
                                  <p:stCondLst>
                                    <p:cond delay="0"/>
                                  </p:stCondLst>
                                  <p:childTnLst>
                                    <p:set>
                                      <p:cBhvr>
                                        <p:cTn id="45" dur="1" fill="hold">
                                          <p:stCondLst>
                                            <p:cond delay="0"/>
                                          </p:stCondLst>
                                        </p:cTn>
                                        <p:tgtEl>
                                          <p:spTgt spid="13323"/>
                                        </p:tgtEl>
                                        <p:attrNameLst>
                                          <p:attrName>style.visibility</p:attrName>
                                        </p:attrNameLst>
                                      </p:cBhvr>
                                      <p:to>
                                        <p:strVal val="visible"/>
                                      </p:to>
                                    </p:set>
                                    <p:animEffect transition="in" filter="wipe(up)">
                                      <p:cBhvr>
                                        <p:cTn id="46" dur="500"/>
                                        <p:tgtEl>
                                          <p:spTgt spid="13323"/>
                                        </p:tgtEl>
                                      </p:cBhvr>
                                    </p:animEffect>
                                  </p:childTnLst>
                                </p:cTn>
                              </p:par>
                            </p:childTnLst>
                          </p:cTn>
                        </p:par>
                        <p:par>
                          <p:cTn id="47" fill="hold" nodeType="afterGroup">
                            <p:stCondLst>
                              <p:cond delay="500"/>
                            </p:stCondLst>
                            <p:childTnLst>
                              <p:par>
                                <p:cTn id="48" presetID="22" presetClass="entr" presetSubtype="1" fill="hold" grpId="0" nodeType="afterEffect">
                                  <p:stCondLst>
                                    <p:cond delay="0"/>
                                  </p:stCondLst>
                                  <p:childTnLst>
                                    <p:set>
                                      <p:cBhvr>
                                        <p:cTn id="49" dur="1" fill="hold">
                                          <p:stCondLst>
                                            <p:cond delay="0"/>
                                          </p:stCondLst>
                                        </p:cTn>
                                        <p:tgtEl>
                                          <p:spTgt spid="13324"/>
                                        </p:tgtEl>
                                        <p:attrNameLst>
                                          <p:attrName>style.visibility</p:attrName>
                                        </p:attrNameLst>
                                      </p:cBhvr>
                                      <p:to>
                                        <p:strVal val="visible"/>
                                      </p:to>
                                    </p:set>
                                    <p:animEffect transition="in" filter="wipe(up)">
                                      <p:cBhvr>
                                        <p:cTn id="50" dur="1000"/>
                                        <p:tgtEl>
                                          <p:spTgt spid="133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0" grpId="0" animBg="1"/>
      <p:bldP spid="13321" grpId="0" animBg="1"/>
      <p:bldP spid="13324" grpId="0"/>
      <p:bldP spid="13325" grpId="0" animBg="1"/>
      <p:bldP spid="13326" grpId="0" animBg="1"/>
      <p:bldP spid="13327" grpId="0"/>
      <p:bldP spid="1333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4"/>
          <p:cNvSpPr txBox="1">
            <a:spLocks noChangeArrowheads="1"/>
          </p:cNvSpPr>
          <p:nvPr/>
        </p:nvSpPr>
        <p:spPr bwMode="auto">
          <a:xfrm>
            <a:off x="1042988" y="115888"/>
            <a:ext cx="7488237"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u="sng">
                <a:solidFill>
                  <a:srgbClr val="008080"/>
                </a:solidFill>
                <a:latin typeface="Times New Roman" panose="02020603050405020304" pitchFamily="18" charset="0"/>
              </a:rPr>
              <a:t>Задача 2.2.</a:t>
            </a:r>
            <a:r>
              <a:rPr lang="ru-RU" altLang="ru-RU" sz="1800">
                <a:latin typeface="Times New Roman" panose="02020603050405020304" pitchFamily="18" charset="0"/>
              </a:rPr>
              <a:t> </a:t>
            </a:r>
            <a:r>
              <a:rPr lang="ru-RU" altLang="ru-RU" sz="1800" b="1">
                <a:latin typeface="Times New Roman" panose="02020603050405020304" pitchFamily="18" charset="0"/>
              </a:rPr>
              <a:t>На рисунке изображен график функции </a:t>
            </a:r>
            <a:r>
              <a:rPr lang="en-US" altLang="ru-RU" sz="1800" b="1" i="1">
                <a:latin typeface="Times New Roman" panose="02020603050405020304" pitchFamily="18" charset="0"/>
              </a:rPr>
              <a:t>y</a:t>
            </a:r>
            <a:r>
              <a:rPr lang="ru-RU" altLang="ru-RU" sz="1800" b="1" i="1">
                <a:latin typeface="Times New Roman" panose="02020603050405020304" pitchFamily="18" charset="0"/>
              </a:rPr>
              <a:t> = </a:t>
            </a:r>
            <a:r>
              <a:rPr lang="en-US" altLang="ru-RU" sz="1800" b="1" i="1">
                <a:latin typeface="Times New Roman" panose="02020603050405020304" pitchFamily="18" charset="0"/>
              </a:rPr>
              <a:t>f (x)</a:t>
            </a:r>
            <a:r>
              <a:rPr lang="ru-RU" altLang="ru-RU" sz="1800" b="1">
                <a:latin typeface="Times New Roman" panose="02020603050405020304" pitchFamily="18" charset="0"/>
              </a:rPr>
              <a:t>, касательная к этому графику, проведенная в точке х</a:t>
            </a:r>
            <a:r>
              <a:rPr lang="ru-RU" altLang="ru-RU" sz="1800" b="1" baseline="-25000">
                <a:latin typeface="Times New Roman" panose="02020603050405020304" pitchFamily="18" charset="0"/>
              </a:rPr>
              <a:t>0</a:t>
            </a:r>
            <a:r>
              <a:rPr lang="ru-RU" altLang="ru-RU" sz="1800" b="1">
                <a:latin typeface="Times New Roman" panose="02020603050405020304" pitchFamily="18" charset="0"/>
              </a:rPr>
              <a:t>, проходит через начало координат. Найдите </a:t>
            </a:r>
            <a:r>
              <a:rPr lang="en-US" altLang="ru-RU" sz="1800" b="1" i="1">
                <a:latin typeface="Times New Roman" panose="02020603050405020304" pitchFamily="18" charset="0"/>
              </a:rPr>
              <a:t>f</a:t>
            </a:r>
            <a:r>
              <a:rPr lang="ru-RU" altLang="ru-RU" sz="1800" b="1" i="1">
                <a:latin typeface="Times New Roman" panose="02020603050405020304" pitchFamily="18" charset="0"/>
              </a:rPr>
              <a:t>'</a:t>
            </a:r>
            <a:r>
              <a:rPr lang="ru-RU" altLang="ru-RU" sz="1800" b="1">
                <a:latin typeface="Times New Roman" panose="02020603050405020304" pitchFamily="18" charset="0"/>
              </a:rPr>
              <a:t>(х</a:t>
            </a:r>
            <a:r>
              <a:rPr lang="ru-RU" altLang="ru-RU" sz="1800" b="1" baseline="-25000">
                <a:latin typeface="Times New Roman" panose="02020603050405020304" pitchFamily="18" charset="0"/>
              </a:rPr>
              <a:t>0</a:t>
            </a:r>
            <a:r>
              <a:rPr lang="ru-RU" altLang="ru-RU" sz="1800" b="1">
                <a:latin typeface="Times New Roman" panose="02020603050405020304" pitchFamily="18" charset="0"/>
              </a:rPr>
              <a:t>).</a:t>
            </a:r>
          </a:p>
        </p:txBody>
      </p:sp>
      <p:sp>
        <p:nvSpPr>
          <p:cNvPr id="8195" name="Text Box 6"/>
          <p:cNvSpPr txBox="1">
            <a:spLocks noChangeArrowheads="1"/>
          </p:cNvSpPr>
          <p:nvPr/>
        </p:nvSpPr>
        <p:spPr bwMode="auto">
          <a:xfrm>
            <a:off x="971550" y="1628775"/>
            <a:ext cx="79216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i="1">
                <a:latin typeface="Times New Roman" panose="02020603050405020304" pitchFamily="18" charset="0"/>
              </a:rPr>
              <a:t>х</a:t>
            </a:r>
            <a:r>
              <a:rPr lang="ru-RU" altLang="ru-RU" sz="1800" baseline="-25000">
                <a:latin typeface="Times New Roman" panose="02020603050405020304" pitchFamily="18" charset="0"/>
              </a:rPr>
              <a:t>0</a:t>
            </a:r>
            <a:r>
              <a:rPr lang="ru-RU" altLang="ru-RU" sz="1800">
                <a:latin typeface="Times New Roman" panose="02020603050405020304" pitchFamily="18" charset="0"/>
              </a:rPr>
              <a:t>= 2</a:t>
            </a:r>
          </a:p>
        </p:txBody>
      </p:sp>
      <p:sp>
        <p:nvSpPr>
          <p:cNvPr id="8196" name="Text Box 8"/>
          <p:cNvSpPr txBox="1">
            <a:spLocks noChangeArrowheads="1"/>
          </p:cNvSpPr>
          <p:nvPr/>
        </p:nvSpPr>
        <p:spPr bwMode="auto">
          <a:xfrm>
            <a:off x="900113" y="4581525"/>
            <a:ext cx="863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i="1">
                <a:latin typeface="Times New Roman" panose="02020603050405020304" pitchFamily="18" charset="0"/>
              </a:rPr>
              <a:t>х</a:t>
            </a:r>
            <a:r>
              <a:rPr lang="ru-RU" altLang="ru-RU" sz="1800" baseline="-25000">
                <a:latin typeface="Times New Roman" panose="02020603050405020304" pitchFamily="18" charset="0"/>
              </a:rPr>
              <a:t>0</a:t>
            </a:r>
            <a:r>
              <a:rPr lang="ru-RU" altLang="ru-RU" sz="1800">
                <a:latin typeface="Times New Roman" panose="02020603050405020304" pitchFamily="18" charset="0"/>
              </a:rPr>
              <a:t>= - 4</a:t>
            </a:r>
          </a:p>
        </p:txBody>
      </p:sp>
      <p:sp>
        <p:nvSpPr>
          <p:cNvPr id="8197" name="Text Box 11"/>
          <p:cNvSpPr txBox="1">
            <a:spLocks noChangeArrowheads="1"/>
          </p:cNvSpPr>
          <p:nvPr/>
        </p:nvSpPr>
        <p:spPr bwMode="auto">
          <a:xfrm>
            <a:off x="7956550" y="1701800"/>
            <a:ext cx="863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i="1">
                <a:latin typeface="Times New Roman" panose="02020603050405020304" pitchFamily="18" charset="0"/>
              </a:rPr>
              <a:t>х</a:t>
            </a:r>
            <a:r>
              <a:rPr lang="ru-RU" altLang="ru-RU" sz="1800" baseline="-25000">
                <a:latin typeface="Times New Roman" panose="02020603050405020304" pitchFamily="18" charset="0"/>
              </a:rPr>
              <a:t>0</a:t>
            </a:r>
            <a:r>
              <a:rPr lang="ru-RU" altLang="ru-RU" sz="1800">
                <a:latin typeface="Times New Roman" panose="02020603050405020304" pitchFamily="18" charset="0"/>
              </a:rPr>
              <a:t>= - 4 </a:t>
            </a:r>
          </a:p>
        </p:txBody>
      </p:sp>
      <p:sp>
        <p:nvSpPr>
          <p:cNvPr id="8198" name="Text Box 12"/>
          <p:cNvSpPr txBox="1">
            <a:spLocks noChangeArrowheads="1"/>
          </p:cNvSpPr>
          <p:nvPr/>
        </p:nvSpPr>
        <p:spPr bwMode="auto">
          <a:xfrm>
            <a:off x="8027988" y="4510088"/>
            <a:ext cx="863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i="1">
                <a:latin typeface="Times New Roman" panose="02020603050405020304" pitchFamily="18" charset="0"/>
              </a:rPr>
              <a:t>х</a:t>
            </a:r>
            <a:r>
              <a:rPr lang="ru-RU" altLang="ru-RU" sz="1800" baseline="-25000">
                <a:latin typeface="Times New Roman" panose="02020603050405020304" pitchFamily="18" charset="0"/>
              </a:rPr>
              <a:t>0</a:t>
            </a:r>
            <a:r>
              <a:rPr lang="ru-RU" altLang="ru-RU" sz="1800">
                <a:latin typeface="Times New Roman" panose="02020603050405020304" pitchFamily="18" charset="0"/>
              </a:rPr>
              <a:t>= 4 </a:t>
            </a:r>
          </a:p>
        </p:txBody>
      </p:sp>
      <p:sp>
        <p:nvSpPr>
          <p:cNvPr id="14350" name="Oval 14"/>
          <p:cNvSpPr>
            <a:spLocks noChangeArrowheads="1"/>
          </p:cNvSpPr>
          <p:nvPr/>
        </p:nvSpPr>
        <p:spPr bwMode="auto">
          <a:xfrm>
            <a:off x="1042988" y="1125538"/>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1</a:t>
            </a:r>
          </a:p>
        </p:txBody>
      </p:sp>
      <p:sp>
        <p:nvSpPr>
          <p:cNvPr id="14351" name="Oval 15"/>
          <p:cNvSpPr>
            <a:spLocks noChangeArrowheads="1"/>
          </p:cNvSpPr>
          <p:nvPr/>
        </p:nvSpPr>
        <p:spPr bwMode="auto">
          <a:xfrm>
            <a:off x="8243888" y="1125538"/>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3</a:t>
            </a:r>
          </a:p>
        </p:txBody>
      </p:sp>
      <p:sp>
        <p:nvSpPr>
          <p:cNvPr id="14352" name="Oval 16"/>
          <p:cNvSpPr>
            <a:spLocks noChangeArrowheads="1"/>
          </p:cNvSpPr>
          <p:nvPr/>
        </p:nvSpPr>
        <p:spPr bwMode="auto">
          <a:xfrm>
            <a:off x="8316913" y="3933825"/>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4</a:t>
            </a:r>
          </a:p>
        </p:txBody>
      </p:sp>
      <p:sp>
        <p:nvSpPr>
          <p:cNvPr id="14353" name="Oval 17"/>
          <p:cNvSpPr>
            <a:spLocks noChangeArrowheads="1"/>
          </p:cNvSpPr>
          <p:nvPr/>
        </p:nvSpPr>
        <p:spPr bwMode="auto">
          <a:xfrm>
            <a:off x="1042988" y="4006850"/>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2</a:t>
            </a:r>
          </a:p>
        </p:txBody>
      </p:sp>
      <p:grpSp>
        <p:nvGrpSpPr>
          <p:cNvPr id="8203" name="Group 28"/>
          <p:cNvGrpSpPr>
            <a:grpSpLocks/>
          </p:cNvGrpSpPr>
          <p:nvPr/>
        </p:nvGrpSpPr>
        <p:grpSpPr bwMode="auto">
          <a:xfrm>
            <a:off x="1619250" y="1196975"/>
            <a:ext cx="2736850" cy="2135188"/>
            <a:chOff x="1020" y="935"/>
            <a:chExt cx="1724" cy="1345"/>
          </a:xfrm>
        </p:grpSpPr>
        <p:pic>
          <p:nvPicPr>
            <p:cNvPr id="8241" name="Picture 5"/>
            <p:cNvPicPr>
              <a:picLocks noChangeAspect="1" noChangeArrowheads="1"/>
            </p:cNvPicPr>
            <p:nvPr/>
          </p:nvPicPr>
          <p:blipFill>
            <a:blip r:embed="rId3">
              <a:extLst>
                <a:ext uri="{28A0092B-C50C-407E-A947-70E740481C1C}">
                  <a14:useLocalDpi xmlns:a14="http://schemas.microsoft.com/office/drawing/2010/main" val="0"/>
                </a:ext>
              </a:extLst>
            </a:blip>
            <a:srcRect l="55807" t="16063" r="26471" b="61809"/>
            <a:stretch>
              <a:fillRect/>
            </a:stretch>
          </p:blipFill>
          <p:spPr bwMode="auto">
            <a:xfrm>
              <a:off x="1020" y="935"/>
              <a:ext cx="1724" cy="1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42" name="Oval 18"/>
            <p:cNvSpPr>
              <a:spLocks noChangeArrowheads="1"/>
            </p:cNvSpPr>
            <p:nvPr/>
          </p:nvSpPr>
          <p:spPr bwMode="auto">
            <a:xfrm>
              <a:off x="1383" y="2024"/>
              <a:ext cx="45" cy="45"/>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8204" name="Group 22"/>
          <p:cNvGrpSpPr>
            <a:grpSpLocks/>
          </p:cNvGrpSpPr>
          <p:nvPr/>
        </p:nvGrpSpPr>
        <p:grpSpPr bwMode="auto">
          <a:xfrm>
            <a:off x="1619250" y="4006850"/>
            <a:ext cx="2736850" cy="2032000"/>
            <a:chOff x="793" y="2649"/>
            <a:chExt cx="1724" cy="1280"/>
          </a:xfrm>
        </p:grpSpPr>
        <p:pic>
          <p:nvPicPr>
            <p:cNvPr id="8239" name="Picture 7"/>
            <p:cNvPicPr>
              <a:picLocks noChangeAspect="1" noChangeArrowheads="1"/>
            </p:cNvPicPr>
            <p:nvPr/>
          </p:nvPicPr>
          <p:blipFill>
            <a:blip r:embed="rId3">
              <a:extLst>
                <a:ext uri="{28A0092B-C50C-407E-A947-70E740481C1C}">
                  <a14:useLocalDpi xmlns:a14="http://schemas.microsoft.com/office/drawing/2010/main" val="0"/>
                </a:ext>
              </a:extLst>
            </a:blip>
            <a:srcRect l="55807" t="47652" r="26471" b="31294"/>
            <a:stretch>
              <a:fillRect/>
            </a:stretch>
          </p:blipFill>
          <p:spPr bwMode="auto">
            <a:xfrm>
              <a:off x="793" y="2649"/>
              <a:ext cx="1724" cy="1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40" name="Oval 19"/>
            <p:cNvSpPr>
              <a:spLocks noChangeArrowheads="1"/>
            </p:cNvSpPr>
            <p:nvPr/>
          </p:nvSpPr>
          <p:spPr bwMode="auto">
            <a:xfrm>
              <a:off x="2064" y="3294"/>
              <a:ext cx="45" cy="45"/>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8205" name="Group 29"/>
          <p:cNvGrpSpPr>
            <a:grpSpLocks/>
          </p:cNvGrpSpPr>
          <p:nvPr/>
        </p:nvGrpSpPr>
        <p:grpSpPr bwMode="auto">
          <a:xfrm>
            <a:off x="5126038" y="1270000"/>
            <a:ext cx="2830512" cy="2246313"/>
            <a:chOff x="3229" y="981"/>
            <a:chExt cx="1783" cy="1415"/>
          </a:xfrm>
        </p:grpSpPr>
        <p:pic>
          <p:nvPicPr>
            <p:cNvPr id="8237" name="Picture 9"/>
            <p:cNvPicPr>
              <a:picLocks noChangeAspect="1" noChangeArrowheads="1"/>
            </p:cNvPicPr>
            <p:nvPr/>
          </p:nvPicPr>
          <p:blipFill>
            <a:blip r:embed="rId4">
              <a:extLst>
                <a:ext uri="{28A0092B-C50C-407E-A947-70E740481C1C}">
                  <a14:useLocalDpi xmlns:a14="http://schemas.microsoft.com/office/drawing/2010/main" val="0"/>
                </a:ext>
              </a:extLst>
            </a:blip>
            <a:srcRect l="54036" t="26459" r="25887" b="48041"/>
            <a:stretch>
              <a:fillRect/>
            </a:stretch>
          </p:blipFill>
          <p:spPr bwMode="auto">
            <a:xfrm>
              <a:off x="3229" y="981"/>
              <a:ext cx="1783" cy="1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38" name="Oval 20"/>
            <p:cNvSpPr>
              <a:spLocks noChangeArrowheads="1"/>
            </p:cNvSpPr>
            <p:nvPr/>
          </p:nvSpPr>
          <p:spPr bwMode="auto">
            <a:xfrm>
              <a:off x="4423" y="2115"/>
              <a:ext cx="45" cy="45"/>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8206" name="Group 23"/>
          <p:cNvGrpSpPr>
            <a:grpSpLocks/>
          </p:cNvGrpSpPr>
          <p:nvPr/>
        </p:nvGrpSpPr>
        <p:grpSpPr bwMode="auto">
          <a:xfrm>
            <a:off x="5221288" y="4005263"/>
            <a:ext cx="2663825" cy="2081212"/>
            <a:chOff x="3606" y="2659"/>
            <a:chExt cx="1678" cy="1311"/>
          </a:xfrm>
        </p:grpSpPr>
        <p:pic>
          <p:nvPicPr>
            <p:cNvPr id="8235" name="Picture 10"/>
            <p:cNvPicPr>
              <a:picLocks noChangeAspect="1" noChangeArrowheads="1"/>
            </p:cNvPicPr>
            <p:nvPr/>
          </p:nvPicPr>
          <p:blipFill>
            <a:blip r:embed="rId4">
              <a:extLst>
                <a:ext uri="{28A0092B-C50C-407E-A947-70E740481C1C}">
                  <a14:useLocalDpi xmlns:a14="http://schemas.microsoft.com/office/drawing/2010/main" val="0"/>
                </a:ext>
              </a:extLst>
            </a:blip>
            <a:srcRect l="17436" t="57668" r="63672" b="18706"/>
            <a:stretch>
              <a:fillRect/>
            </a:stretch>
          </p:blipFill>
          <p:spPr bwMode="auto">
            <a:xfrm>
              <a:off x="3606" y="2659"/>
              <a:ext cx="1678" cy="1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36" name="Oval 21"/>
            <p:cNvSpPr>
              <a:spLocks noChangeArrowheads="1"/>
            </p:cNvSpPr>
            <p:nvPr/>
          </p:nvSpPr>
          <p:spPr bwMode="auto">
            <a:xfrm>
              <a:off x="3878" y="3521"/>
              <a:ext cx="45" cy="45"/>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14384" name="Group 48"/>
          <p:cNvGrpSpPr>
            <a:grpSpLocks/>
          </p:cNvGrpSpPr>
          <p:nvPr/>
        </p:nvGrpSpPr>
        <p:grpSpPr bwMode="auto">
          <a:xfrm>
            <a:off x="1619250" y="2060575"/>
            <a:ext cx="1885950" cy="1819275"/>
            <a:chOff x="1020" y="1464"/>
            <a:chExt cx="1188" cy="1146"/>
          </a:xfrm>
        </p:grpSpPr>
        <p:graphicFrame>
          <p:nvGraphicFramePr>
            <p:cNvPr id="8229" name="Object 24"/>
            <p:cNvGraphicFramePr>
              <a:graphicFrameLocks noChangeAspect="1"/>
            </p:cNvGraphicFramePr>
            <p:nvPr/>
          </p:nvGraphicFramePr>
          <p:xfrm>
            <a:off x="1020" y="2251"/>
            <a:ext cx="1188" cy="359"/>
          </p:xfrm>
          <a:graphic>
            <a:graphicData uri="http://schemas.openxmlformats.org/presentationml/2006/ole">
              <mc:AlternateContent xmlns:mc="http://schemas.openxmlformats.org/markup-compatibility/2006">
                <mc:Choice xmlns:v="urn:schemas-microsoft-com:vml" Requires="v">
                  <p:oleObj spid="_x0000_s8259" name="Equation" r:id="rId5" imgW="1473200" imgH="444500" progId="Equation.DSMT4">
                    <p:embed/>
                  </p:oleObj>
                </mc:Choice>
                <mc:Fallback>
                  <p:oleObj name="Equation" r:id="rId5" imgW="1473200" imgH="444500" progId="Equation.DSMT4">
                    <p:embed/>
                    <p:pic>
                      <p:nvPicPr>
                        <p:cNvPr id="0" name="Object 2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20" y="2251"/>
                          <a:ext cx="1188" cy="3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8230" name="Group 47"/>
            <p:cNvGrpSpPr>
              <a:grpSpLocks/>
            </p:cNvGrpSpPr>
            <p:nvPr/>
          </p:nvGrpSpPr>
          <p:grpSpPr bwMode="auto">
            <a:xfrm>
              <a:off x="1424" y="1464"/>
              <a:ext cx="322" cy="605"/>
              <a:chOff x="1424" y="1464"/>
              <a:chExt cx="322" cy="605"/>
            </a:xfrm>
          </p:grpSpPr>
          <p:sp>
            <p:nvSpPr>
              <p:cNvPr id="8231" name="Freeform 32"/>
              <p:cNvSpPr>
                <a:spLocks/>
              </p:cNvSpPr>
              <p:nvPr/>
            </p:nvSpPr>
            <p:spPr bwMode="auto">
              <a:xfrm>
                <a:off x="1424" y="1464"/>
                <a:ext cx="304" cy="592"/>
              </a:xfrm>
              <a:custGeom>
                <a:avLst/>
                <a:gdLst>
                  <a:gd name="T0" fmla="*/ 0 w 304"/>
                  <a:gd name="T1" fmla="*/ 588 h 592"/>
                  <a:gd name="T2" fmla="*/ 296 w 304"/>
                  <a:gd name="T3" fmla="*/ 592 h 592"/>
                  <a:gd name="T4" fmla="*/ 304 w 304"/>
                  <a:gd name="T5" fmla="*/ 0 h 592"/>
                  <a:gd name="T6" fmla="*/ 0 w 304"/>
                  <a:gd name="T7" fmla="*/ 588 h 59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04" h="592">
                    <a:moveTo>
                      <a:pt x="0" y="588"/>
                    </a:moveTo>
                    <a:lnTo>
                      <a:pt x="296" y="592"/>
                    </a:lnTo>
                    <a:lnTo>
                      <a:pt x="304" y="0"/>
                    </a:lnTo>
                    <a:lnTo>
                      <a:pt x="0" y="588"/>
                    </a:lnTo>
                    <a:close/>
                  </a:path>
                </a:pathLst>
              </a:custGeom>
              <a:solidFill>
                <a:srgbClr val="FF6600">
                  <a:alpha val="50195"/>
                </a:srgbClr>
              </a:solidFill>
              <a:ln w="19050" cmpd="sng">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8232" name="Group 40"/>
              <p:cNvGrpSpPr>
                <a:grpSpLocks/>
              </p:cNvGrpSpPr>
              <p:nvPr/>
            </p:nvGrpSpPr>
            <p:grpSpPr bwMode="auto">
              <a:xfrm>
                <a:off x="1474" y="1888"/>
                <a:ext cx="272" cy="181"/>
                <a:chOff x="1474" y="1888"/>
                <a:chExt cx="272" cy="181"/>
              </a:xfrm>
            </p:grpSpPr>
            <p:sp>
              <p:nvSpPr>
                <p:cNvPr id="8233" name="Arc 37"/>
                <p:cNvSpPr>
                  <a:spLocks/>
                </p:cNvSpPr>
                <p:nvPr/>
              </p:nvSpPr>
              <p:spPr bwMode="auto">
                <a:xfrm>
                  <a:off x="1474" y="1933"/>
                  <a:ext cx="90" cy="136"/>
                </a:xfrm>
                <a:custGeom>
                  <a:avLst/>
                  <a:gdLst>
                    <a:gd name="T0" fmla="*/ 0 w 21600"/>
                    <a:gd name="T1" fmla="*/ 0 h 21600"/>
                    <a:gd name="T2" fmla="*/ 0 w 21600"/>
                    <a:gd name="T3" fmla="*/ 1 h 21600"/>
                    <a:gd name="T4" fmla="*/ 0 w 21600"/>
                    <a:gd name="T5" fmla="*/ 1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28575">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aphicFrame>
              <p:nvGraphicFramePr>
                <p:cNvPr id="8234" name="Object 38"/>
                <p:cNvGraphicFramePr>
                  <a:graphicFrameLocks noChangeAspect="1"/>
                </p:cNvGraphicFramePr>
                <p:nvPr/>
              </p:nvGraphicFramePr>
              <p:xfrm>
                <a:off x="1558" y="1888"/>
                <a:ext cx="188" cy="174"/>
              </p:xfrm>
              <a:graphic>
                <a:graphicData uri="http://schemas.openxmlformats.org/presentationml/2006/ole">
                  <mc:AlternateContent xmlns:mc="http://schemas.openxmlformats.org/markup-compatibility/2006">
                    <mc:Choice xmlns:v="urn:schemas-microsoft-com:vml" Requires="v">
                      <p:oleObj spid="_x0000_s8260" name="Equation" r:id="rId7" imgW="164957" imgH="152268" progId="Equation.DSMT4">
                        <p:embed/>
                      </p:oleObj>
                    </mc:Choice>
                    <mc:Fallback>
                      <p:oleObj name="Equation" r:id="rId7" imgW="164957" imgH="152268" progId="Equation.DSMT4">
                        <p:embed/>
                        <p:pic>
                          <p:nvPicPr>
                            <p:cNvPr id="0" name="Object 3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58" y="1888"/>
                              <a:ext cx="188" cy="1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grpSp>
      <p:grpSp>
        <p:nvGrpSpPr>
          <p:cNvPr id="14385" name="Group 49"/>
          <p:cNvGrpSpPr>
            <a:grpSpLocks/>
          </p:cNvGrpSpPr>
          <p:nvPr/>
        </p:nvGrpSpPr>
        <p:grpSpPr bwMode="auto">
          <a:xfrm>
            <a:off x="1595438" y="5070475"/>
            <a:ext cx="2074862" cy="1377950"/>
            <a:chOff x="1005" y="3284"/>
            <a:chExt cx="1307" cy="868"/>
          </a:xfrm>
        </p:grpSpPr>
        <p:graphicFrame>
          <p:nvGraphicFramePr>
            <p:cNvPr id="8225" name="Object 25"/>
            <p:cNvGraphicFramePr>
              <a:graphicFrameLocks noChangeAspect="1"/>
            </p:cNvGraphicFramePr>
            <p:nvPr/>
          </p:nvGraphicFramePr>
          <p:xfrm>
            <a:off x="1005" y="3793"/>
            <a:ext cx="1300" cy="359"/>
          </p:xfrm>
          <a:graphic>
            <a:graphicData uri="http://schemas.openxmlformats.org/presentationml/2006/ole">
              <mc:AlternateContent xmlns:mc="http://schemas.openxmlformats.org/markup-compatibility/2006">
                <mc:Choice xmlns:v="urn:schemas-microsoft-com:vml" Requires="v">
                  <p:oleObj spid="_x0000_s8261" name="Equation" r:id="rId9" imgW="1612900" imgH="444500" progId="Equation.DSMT4">
                    <p:embed/>
                  </p:oleObj>
                </mc:Choice>
                <mc:Fallback>
                  <p:oleObj name="Equation" r:id="rId9" imgW="1612900" imgH="444500" progId="Equation.DSMT4">
                    <p:embed/>
                    <p:pic>
                      <p:nvPicPr>
                        <p:cNvPr id="0" name="Object 2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05" y="3793"/>
                          <a:ext cx="1300" cy="3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8226" name="Freeform 34"/>
            <p:cNvSpPr>
              <a:spLocks/>
            </p:cNvSpPr>
            <p:nvPr/>
          </p:nvSpPr>
          <p:spPr bwMode="auto">
            <a:xfrm>
              <a:off x="1708" y="3284"/>
              <a:ext cx="604" cy="312"/>
            </a:xfrm>
            <a:custGeom>
              <a:avLst/>
              <a:gdLst>
                <a:gd name="T0" fmla="*/ 0 w 604"/>
                <a:gd name="T1" fmla="*/ 312 h 312"/>
                <a:gd name="T2" fmla="*/ 604 w 604"/>
                <a:gd name="T3" fmla="*/ 312 h 312"/>
                <a:gd name="T4" fmla="*/ 600 w 604"/>
                <a:gd name="T5" fmla="*/ 0 h 312"/>
                <a:gd name="T6" fmla="*/ 0 w 604"/>
                <a:gd name="T7" fmla="*/ 312 h 31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4" h="312">
                  <a:moveTo>
                    <a:pt x="0" y="312"/>
                  </a:moveTo>
                  <a:lnTo>
                    <a:pt x="604" y="312"/>
                  </a:lnTo>
                  <a:lnTo>
                    <a:pt x="600" y="0"/>
                  </a:lnTo>
                  <a:lnTo>
                    <a:pt x="0" y="312"/>
                  </a:lnTo>
                  <a:close/>
                </a:path>
              </a:pathLst>
            </a:custGeom>
            <a:solidFill>
              <a:srgbClr val="FF6600">
                <a:alpha val="50195"/>
              </a:srgbClr>
            </a:solidFill>
            <a:ln w="19050" cmpd="sng">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aphicFrame>
          <p:nvGraphicFramePr>
            <p:cNvPr id="8227" name="Object 42"/>
            <p:cNvGraphicFramePr>
              <a:graphicFrameLocks noChangeAspect="1"/>
            </p:cNvGraphicFramePr>
            <p:nvPr/>
          </p:nvGraphicFramePr>
          <p:xfrm>
            <a:off x="2018" y="3430"/>
            <a:ext cx="188" cy="174"/>
          </p:xfrm>
          <a:graphic>
            <a:graphicData uri="http://schemas.openxmlformats.org/presentationml/2006/ole">
              <mc:AlternateContent xmlns:mc="http://schemas.openxmlformats.org/markup-compatibility/2006">
                <mc:Choice xmlns:v="urn:schemas-microsoft-com:vml" Requires="v">
                  <p:oleObj spid="_x0000_s8262" name="Equation" r:id="rId11" imgW="164957" imgH="152268" progId="Equation.DSMT4">
                    <p:embed/>
                  </p:oleObj>
                </mc:Choice>
                <mc:Fallback>
                  <p:oleObj name="Equation" r:id="rId11" imgW="164957" imgH="152268" progId="Equation.DSMT4">
                    <p:embed/>
                    <p:pic>
                      <p:nvPicPr>
                        <p:cNvPr id="0" name="Object 4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18" y="3430"/>
                          <a:ext cx="188" cy="1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8228" name="Arc 43"/>
            <p:cNvSpPr>
              <a:spLocks/>
            </p:cNvSpPr>
            <p:nvPr/>
          </p:nvSpPr>
          <p:spPr bwMode="auto">
            <a:xfrm>
              <a:off x="1927" y="3475"/>
              <a:ext cx="90" cy="136"/>
            </a:xfrm>
            <a:custGeom>
              <a:avLst/>
              <a:gdLst>
                <a:gd name="T0" fmla="*/ 0 w 21600"/>
                <a:gd name="T1" fmla="*/ 0 h 21600"/>
                <a:gd name="T2" fmla="*/ 0 w 21600"/>
                <a:gd name="T3" fmla="*/ 1 h 21600"/>
                <a:gd name="T4" fmla="*/ 0 w 21600"/>
                <a:gd name="T5" fmla="*/ 1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28575">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grpSp>
        <p:nvGrpSpPr>
          <p:cNvPr id="14386" name="Group 50"/>
          <p:cNvGrpSpPr>
            <a:grpSpLocks/>
          </p:cNvGrpSpPr>
          <p:nvPr/>
        </p:nvGrpSpPr>
        <p:grpSpPr bwMode="auto">
          <a:xfrm>
            <a:off x="5283200" y="4799013"/>
            <a:ext cx="2178050" cy="1655762"/>
            <a:chOff x="3328" y="3113"/>
            <a:chExt cx="1372" cy="1043"/>
          </a:xfrm>
        </p:grpSpPr>
        <p:graphicFrame>
          <p:nvGraphicFramePr>
            <p:cNvPr id="8221" name="Object 27"/>
            <p:cNvGraphicFramePr>
              <a:graphicFrameLocks noChangeAspect="1"/>
            </p:cNvGraphicFramePr>
            <p:nvPr/>
          </p:nvGraphicFramePr>
          <p:xfrm>
            <a:off x="3328" y="3797"/>
            <a:ext cx="1372" cy="359"/>
          </p:xfrm>
          <a:graphic>
            <a:graphicData uri="http://schemas.openxmlformats.org/presentationml/2006/ole">
              <mc:AlternateContent xmlns:mc="http://schemas.openxmlformats.org/markup-compatibility/2006">
                <mc:Choice xmlns:v="urn:schemas-microsoft-com:vml" Requires="v">
                  <p:oleObj spid="_x0000_s8263" name="Equation" r:id="rId12" imgW="1701800" imgH="444500" progId="Equation.DSMT4">
                    <p:embed/>
                  </p:oleObj>
                </mc:Choice>
                <mc:Fallback>
                  <p:oleObj name="Equation" r:id="rId12" imgW="1701800" imgH="444500" progId="Equation.DSMT4">
                    <p:embed/>
                    <p:pic>
                      <p:nvPicPr>
                        <p:cNvPr id="0" name="Object 2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328" y="3797"/>
                          <a:ext cx="1372" cy="3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8222" name="Freeform 35"/>
            <p:cNvSpPr>
              <a:spLocks/>
            </p:cNvSpPr>
            <p:nvPr/>
          </p:nvSpPr>
          <p:spPr bwMode="auto">
            <a:xfrm>
              <a:off x="3560" y="3113"/>
              <a:ext cx="556" cy="387"/>
            </a:xfrm>
            <a:custGeom>
              <a:avLst/>
              <a:gdLst>
                <a:gd name="T0" fmla="*/ 0 w 556"/>
                <a:gd name="T1" fmla="*/ 387 h 387"/>
                <a:gd name="T2" fmla="*/ 556 w 556"/>
                <a:gd name="T3" fmla="*/ 387 h 387"/>
                <a:gd name="T4" fmla="*/ 545 w 556"/>
                <a:gd name="T5" fmla="*/ 0 h 387"/>
                <a:gd name="T6" fmla="*/ 0 w 556"/>
                <a:gd name="T7" fmla="*/ 387 h 38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56" h="387">
                  <a:moveTo>
                    <a:pt x="0" y="387"/>
                  </a:moveTo>
                  <a:lnTo>
                    <a:pt x="556" y="387"/>
                  </a:lnTo>
                  <a:lnTo>
                    <a:pt x="545" y="0"/>
                  </a:lnTo>
                  <a:lnTo>
                    <a:pt x="0" y="387"/>
                  </a:lnTo>
                  <a:close/>
                </a:path>
              </a:pathLst>
            </a:custGeom>
            <a:solidFill>
              <a:srgbClr val="FF6600">
                <a:alpha val="50195"/>
              </a:srgbClr>
            </a:solidFill>
            <a:ln w="19050" cmpd="sng">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aphicFrame>
          <p:nvGraphicFramePr>
            <p:cNvPr id="8223" name="Object 41"/>
            <p:cNvGraphicFramePr>
              <a:graphicFrameLocks noChangeAspect="1"/>
            </p:cNvGraphicFramePr>
            <p:nvPr/>
          </p:nvGraphicFramePr>
          <p:xfrm>
            <a:off x="3833" y="3339"/>
            <a:ext cx="188" cy="174"/>
          </p:xfrm>
          <a:graphic>
            <a:graphicData uri="http://schemas.openxmlformats.org/presentationml/2006/ole">
              <mc:AlternateContent xmlns:mc="http://schemas.openxmlformats.org/markup-compatibility/2006">
                <mc:Choice xmlns:v="urn:schemas-microsoft-com:vml" Requires="v">
                  <p:oleObj spid="_x0000_s8264" name="Equation" r:id="rId14" imgW="164957" imgH="152268" progId="Equation.DSMT4">
                    <p:embed/>
                  </p:oleObj>
                </mc:Choice>
                <mc:Fallback>
                  <p:oleObj name="Equation" r:id="rId14" imgW="164957" imgH="152268" progId="Equation.DSMT4">
                    <p:embed/>
                    <p:pic>
                      <p:nvPicPr>
                        <p:cNvPr id="0" name="Object 4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33" y="3339"/>
                          <a:ext cx="188" cy="1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8224" name="Arc 45"/>
            <p:cNvSpPr>
              <a:spLocks/>
            </p:cNvSpPr>
            <p:nvPr/>
          </p:nvSpPr>
          <p:spPr bwMode="auto">
            <a:xfrm>
              <a:off x="3696" y="3385"/>
              <a:ext cx="90" cy="136"/>
            </a:xfrm>
            <a:custGeom>
              <a:avLst/>
              <a:gdLst>
                <a:gd name="T0" fmla="*/ 0 w 21600"/>
                <a:gd name="T1" fmla="*/ 0 h 21600"/>
                <a:gd name="T2" fmla="*/ 0 w 21600"/>
                <a:gd name="T3" fmla="*/ 1 h 21600"/>
                <a:gd name="T4" fmla="*/ 0 w 21600"/>
                <a:gd name="T5" fmla="*/ 1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28575">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grpSp>
        <p:nvGrpSpPr>
          <p:cNvPr id="14387" name="Group 51"/>
          <p:cNvGrpSpPr>
            <a:grpSpLocks/>
          </p:cNvGrpSpPr>
          <p:nvPr/>
        </p:nvGrpSpPr>
        <p:grpSpPr bwMode="auto">
          <a:xfrm>
            <a:off x="5273675" y="2620963"/>
            <a:ext cx="2341563" cy="1235075"/>
            <a:chOff x="3322" y="1832"/>
            <a:chExt cx="1475" cy="778"/>
          </a:xfrm>
        </p:grpSpPr>
        <p:graphicFrame>
          <p:nvGraphicFramePr>
            <p:cNvPr id="8217" name="Object 26"/>
            <p:cNvGraphicFramePr>
              <a:graphicFrameLocks noChangeAspect="1"/>
            </p:cNvGraphicFramePr>
            <p:nvPr/>
          </p:nvGraphicFramePr>
          <p:xfrm>
            <a:off x="3322" y="2251"/>
            <a:ext cx="1475" cy="359"/>
          </p:xfrm>
          <a:graphic>
            <a:graphicData uri="http://schemas.openxmlformats.org/presentationml/2006/ole">
              <mc:AlternateContent xmlns:mc="http://schemas.openxmlformats.org/markup-compatibility/2006">
                <mc:Choice xmlns:v="urn:schemas-microsoft-com:vml" Requires="v">
                  <p:oleObj spid="_x0000_s8265" name="Equation" r:id="rId15" imgW="1828800" imgH="444240" progId="Equation.DSMT4">
                    <p:embed/>
                  </p:oleObj>
                </mc:Choice>
                <mc:Fallback>
                  <p:oleObj name="Equation" r:id="rId15" imgW="1828800" imgH="444240" progId="Equation.DSMT4">
                    <p:embed/>
                    <p:pic>
                      <p:nvPicPr>
                        <p:cNvPr id="0" name="Object 26"/>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322" y="2251"/>
                          <a:ext cx="1475" cy="3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8218" name="Freeform 33"/>
            <p:cNvSpPr>
              <a:spLocks/>
            </p:cNvSpPr>
            <p:nvPr/>
          </p:nvSpPr>
          <p:spPr bwMode="auto">
            <a:xfrm>
              <a:off x="3892" y="1832"/>
              <a:ext cx="576" cy="283"/>
            </a:xfrm>
            <a:custGeom>
              <a:avLst/>
              <a:gdLst>
                <a:gd name="T0" fmla="*/ 530 w 576"/>
                <a:gd name="T1" fmla="*/ 283 h 283"/>
                <a:gd name="T2" fmla="*/ 0 w 576"/>
                <a:gd name="T3" fmla="*/ 280 h 283"/>
                <a:gd name="T4" fmla="*/ 4 w 576"/>
                <a:gd name="T5" fmla="*/ 0 h 283"/>
                <a:gd name="T6" fmla="*/ 576 w 576"/>
                <a:gd name="T7" fmla="*/ 283 h 28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76" h="283">
                  <a:moveTo>
                    <a:pt x="530" y="283"/>
                  </a:moveTo>
                  <a:lnTo>
                    <a:pt x="0" y="280"/>
                  </a:lnTo>
                  <a:lnTo>
                    <a:pt x="4" y="0"/>
                  </a:lnTo>
                  <a:lnTo>
                    <a:pt x="576" y="283"/>
                  </a:lnTo>
                </a:path>
              </a:pathLst>
            </a:custGeom>
            <a:solidFill>
              <a:srgbClr val="FF6600">
                <a:alpha val="50195"/>
              </a:srgbClr>
            </a:solidFill>
            <a:ln w="19050" cmpd="sng">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aphicFrame>
          <p:nvGraphicFramePr>
            <p:cNvPr id="8219" name="Object 39"/>
            <p:cNvGraphicFramePr>
              <a:graphicFrameLocks noChangeAspect="1"/>
            </p:cNvGraphicFramePr>
            <p:nvPr/>
          </p:nvGraphicFramePr>
          <p:xfrm>
            <a:off x="4552" y="1941"/>
            <a:ext cx="188" cy="174"/>
          </p:xfrm>
          <a:graphic>
            <a:graphicData uri="http://schemas.openxmlformats.org/presentationml/2006/ole">
              <mc:AlternateContent xmlns:mc="http://schemas.openxmlformats.org/markup-compatibility/2006">
                <mc:Choice xmlns:v="urn:schemas-microsoft-com:vml" Requires="v">
                  <p:oleObj spid="_x0000_s8266" name="Equation" r:id="rId17" imgW="164957" imgH="152268" progId="Equation.DSMT4">
                    <p:embed/>
                  </p:oleObj>
                </mc:Choice>
                <mc:Fallback>
                  <p:oleObj name="Equation" r:id="rId17" imgW="164957" imgH="152268" progId="Equation.DSMT4">
                    <p:embed/>
                    <p:pic>
                      <p:nvPicPr>
                        <p:cNvPr id="0" name="Object 3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52" y="1941"/>
                          <a:ext cx="188" cy="1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8220" name="Arc 46"/>
            <p:cNvSpPr>
              <a:spLocks/>
            </p:cNvSpPr>
            <p:nvPr/>
          </p:nvSpPr>
          <p:spPr bwMode="auto">
            <a:xfrm>
              <a:off x="4318" y="1979"/>
              <a:ext cx="249" cy="137"/>
            </a:xfrm>
            <a:custGeom>
              <a:avLst/>
              <a:gdLst>
                <a:gd name="T0" fmla="*/ 0 w 39302"/>
                <a:gd name="T1" fmla="*/ 0 h 21600"/>
                <a:gd name="T2" fmla="*/ 2 w 39302"/>
                <a:gd name="T3" fmla="*/ 1 h 21600"/>
                <a:gd name="T4" fmla="*/ 1 w 39302"/>
                <a:gd name="T5" fmla="*/ 1 h 21600"/>
                <a:gd name="T6" fmla="*/ 0 60000 65536"/>
                <a:gd name="T7" fmla="*/ 0 60000 65536"/>
                <a:gd name="T8" fmla="*/ 0 60000 65536"/>
              </a:gdLst>
              <a:ahLst/>
              <a:cxnLst>
                <a:cxn ang="T6">
                  <a:pos x="T0" y="T1"/>
                </a:cxn>
                <a:cxn ang="T7">
                  <a:pos x="T2" y="T3"/>
                </a:cxn>
                <a:cxn ang="T8">
                  <a:pos x="T4" y="T5"/>
                </a:cxn>
              </a:cxnLst>
              <a:rect l="0" t="0" r="r" b="b"/>
              <a:pathLst>
                <a:path w="39302" h="21600" fill="none" extrusionOk="0">
                  <a:moveTo>
                    <a:pt x="0" y="9670"/>
                  </a:moveTo>
                  <a:cubicBezTo>
                    <a:pt x="4001" y="3631"/>
                    <a:pt x="10762" y="-1"/>
                    <a:pt x="18007" y="0"/>
                  </a:cubicBezTo>
                  <a:cubicBezTo>
                    <a:pt x="28539" y="0"/>
                    <a:pt x="37536" y="7597"/>
                    <a:pt x="39301" y="17981"/>
                  </a:cubicBezTo>
                </a:path>
                <a:path w="39302" h="21600" stroke="0" extrusionOk="0">
                  <a:moveTo>
                    <a:pt x="0" y="9670"/>
                  </a:moveTo>
                  <a:cubicBezTo>
                    <a:pt x="4001" y="3631"/>
                    <a:pt x="10762" y="-1"/>
                    <a:pt x="18007" y="0"/>
                  </a:cubicBezTo>
                  <a:cubicBezTo>
                    <a:pt x="28539" y="0"/>
                    <a:pt x="37536" y="7597"/>
                    <a:pt x="39301" y="17981"/>
                  </a:cubicBezTo>
                  <a:lnTo>
                    <a:pt x="18007" y="21600"/>
                  </a:lnTo>
                  <a:lnTo>
                    <a:pt x="0" y="9670"/>
                  </a:lnTo>
                  <a:close/>
                </a:path>
              </a:pathLst>
            </a:custGeom>
            <a:noFill/>
            <a:ln w="28575">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sp>
        <p:nvSpPr>
          <p:cNvPr id="8211" name="Text Box 13"/>
          <p:cNvSpPr txBox="1">
            <a:spLocks noChangeArrowheads="1"/>
          </p:cNvSpPr>
          <p:nvPr/>
        </p:nvSpPr>
        <p:spPr bwMode="auto">
          <a:xfrm>
            <a:off x="2987675" y="981075"/>
            <a:ext cx="35290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8080"/>
                </a:solidFill>
                <a:latin typeface="Times New Roman" panose="02020603050405020304" pitchFamily="18" charset="0"/>
              </a:rPr>
              <a:t>Решите самостоятельно!</a:t>
            </a:r>
          </a:p>
        </p:txBody>
      </p:sp>
      <p:sp>
        <p:nvSpPr>
          <p:cNvPr id="14388" name="Text Box 52"/>
          <p:cNvSpPr txBox="1">
            <a:spLocks noChangeArrowheads="1"/>
          </p:cNvSpPr>
          <p:nvPr/>
        </p:nvSpPr>
        <p:spPr bwMode="auto">
          <a:xfrm>
            <a:off x="1547813" y="3752850"/>
            <a:ext cx="15843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2.</a:t>
            </a:r>
          </a:p>
        </p:txBody>
      </p:sp>
      <p:sp>
        <p:nvSpPr>
          <p:cNvPr id="14393" name="Text Box 57"/>
          <p:cNvSpPr txBox="1">
            <a:spLocks noChangeArrowheads="1"/>
          </p:cNvSpPr>
          <p:nvPr/>
        </p:nvSpPr>
        <p:spPr bwMode="auto">
          <a:xfrm>
            <a:off x="1547813" y="6345238"/>
            <a:ext cx="15843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0,5.</a:t>
            </a:r>
          </a:p>
        </p:txBody>
      </p:sp>
      <p:sp>
        <p:nvSpPr>
          <p:cNvPr id="14394" name="Text Box 58"/>
          <p:cNvSpPr txBox="1">
            <a:spLocks noChangeArrowheads="1"/>
          </p:cNvSpPr>
          <p:nvPr/>
        </p:nvSpPr>
        <p:spPr bwMode="auto">
          <a:xfrm>
            <a:off x="5219700" y="3752850"/>
            <a:ext cx="18732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- 0,5.</a:t>
            </a:r>
          </a:p>
        </p:txBody>
      </p:sp>
      <p:sp>
        <p:nvSpPr>
          <p:cNvPr id="14395" name="Text Box 59"/>
          <p:cNvSpPr txBox="1">
            <a:spLocks noChangeArrowheads="1"/>
          </p:cNvSpPr>
          <p:nvPr/>
        </p:nvSpPr>
        <p:spPr bwMode="auto">
          <a:xfrm>
            <a:off x="5292725" y="6345238"/>
            <a:ext cx="2087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0,75.</a:t>
            </a:r>
          </a:p>
        </p:txBody>
      </p:sp>
      <p:sp>
        <p:nvSpPr>
          <p:cNvPr id="8216" name="AutoShape 60">
            <a:hlinkClick r:id="rId18" action="ppaction://hlinksldjump" highlightClick="1"/>
          </p:cNvPr>
          <p:cNvSpPr>
            <a:spLocks noChangeArrowheads="1"/>
          </p:cNvSpPr>
          <p:nvPr/>
        </p:nvSpPr>
        <p:spPr bwMode="auto">
          <a:xfrm>
            <a:off x="8459788" y="6237288"/>
            <a:ext cx="360362" cy="360362"/>
          </a:xfrm>
          <a:prstGeom prst="actionButtonHome">
            <a:avLst/>
          </a:prstGeom>
          <a:solidFill>
            <a:srgbClr val="97FFFF"/>
          </a:solidFill>
          <a:ln w="9525">
            <a:solidFill>
              <a:srgbClr val="00525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388"/>
                                        </p:tgtEl>
                                        <p:attrNameLst>
                                          <p:attrName>style.visibility</p:attrName>
                                        </p:attrNameLst>
                                      </p:cBhvr>
                                      <p:to>
                                        <p:strVal val="visible"/>
                                      </p:to>
                                    </p:set>
                                    <p:animEffect transition="in" filter="blinds(horizontal)">
                                      <p:cBhvr>
                                        <p:cTn id="7" dur="500"/>
                                        <p:tgtEl>
                                          <p:spTgt spid="1438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4393"/>
                                        </p:tgtEl>
                                        <p:attrNameLst>
                                          <p:attrName>style.visibility</p:attrName>
                                        </p:attrNameLst>
                                      </p:cBhvr>
                                      <p:to>
                                        <p:strVal val="visible"/>
                                      </p:to>
                                    </p:set>
                                    <p:animEffect transition="in" filter="blinds(horizontal)">
                                      <p:cBhvr>
                                        <p:cTn id="12" dur="500"/>
                                        <p:tgtEl>
                                          <p:spTgt spid="1439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394"/>
                                        </p:tgtEl>
                                        <p:attrNameLst>
                                          <p:attrName>style.visibility</p:attrName>
                                        </p:attrNameLst>
                                      </p:cBhvr>
                                      <p:to>
                                        <p:strVal val="visible"/>
                                      </p:to>
                                    </p:set>
                                    <p:animEffect transition="in" filter="blinds(horizontal)">
                                      <p:cBhvr>
                                        <p:cTn id="17" dur="500"/>
                                        <p:tgtEl>
                                          <p:spTgt spid="1439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395"/>
                                        </p:tgtEl>
                                        <p:attrNameLst>
                                          <p:attrName>style.visibility</p:attrName>
                                        </p:attrNameLst>
                                      </p:cBhvr>
                                      <p:to>
                                        <p:strVal val="visible"/>
                                      </p:to>
                                    </p:set>
                                    <p:animEffect transition="in" filter="blinds(horizontal)">
                                      <p:cBhvr>
                                        <p:cTn id="22" dur="500"/>
                                        <p:tgtEl>
                                          <p:spTgt spid="1439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14350"/>
                    </p:tgtEl>
                  </p:cond>
                </p:stCondLst>
                <p:endSync evt="end" delay="0">
                  <p:rtn val="all"/>
                </p:endSync>
                <p:childTnLst>
                  <p:par>
                    <p:cTn id="24" fill="hold" nodeType="clickPar">
                      <p:stCondLst>
                        <p:cond delay="0"/>
                      </p:stCondLst>
                      <p:childTnLst>
                        <p:par>
                          <p:cTn id="25" fill="hold" nodeType="withGroup">
                            <p:stCondLst>
                              <p:cond delay="0"/>
                            </p:stCondLst>
                            <p:childTnLst>
                              <p:par>
                                <p:cTn id="26" presetID="22" presetClass="entr" presetSubtype="1" fill="hold" nodeType="clickEffect">
                                  <p:stCondLst>
                                    <p:cond delay="0"/>
                                  </p:stCondLst>
                                  <p:childTnLst>
                                    <p:set>
                                      <p:cBhvr>
                                        <p:cTn id="27" dur="1" fill="hold">
                                          <p:stCondLst>
                                            <p:cond delay="0"/>
                                          </p:stCondLst>
                                        </p:cTn>
                                        <p:tgtEl>
                                          <p:spTgt spid="14384"/>
                                        </p:tgtEl>
                                        <p:attrNameLst>
                                          <p:attrName>style.visibility</p:attrName>
                                        </p:attrNameLst>
                                      </p:cBhvr>
                                      <p:to>
                                        <p:strVal val="visible"/>
                                      </p:to>
                                    </p:set>
                                    <p:animEffect transition="in" filter="wipe(up)">
                                      <p:cBhvr>
                                        <p:cTn id="28" dur="3000"/>
                                        <p:tgtEl>
                                          <p:spTgt spid="14384"/>
                                        </p:tgtEl>
                                      </p:cBhvr>
                                    </p:animEffect>
                                  </p:childTnLst>
                                </p:cTn>
                              </p:par>
                            </p:childTnLst>
                          </p:cTn>
                        </p:par>
                      </p:childTnLst>
                    </p:cTn>
                  </p:par>
                </p:childTnLst>
              </p:cTn>
              <p:nextCondLst>
                <p:cond evt="onClick" delay="0">
                  <p:tgtEl>
                    <p:spTgt spid="14350"/>
                  </p:tgtEl>
                </p:cond>
              </p:nextCondLst>
            </p:seq>
            <p:seq concurrent="1" nextAc="seek">
              <p:cTn id="29" restart="whenNotActive" fill="hold" evtFilter="cancelBubble" nodeType="interactiveSeq">
                <p:stCondLst>
                  <p:cond evt="onClick" delay="0">
                    <p:tgtEl>
                      <p:spTgt spid="14353"/>
                    </p:tgtEl>
                  </p:cond>
                </p:stCondLst>
                <p:endSync evt="end" delay="0">
                  <p:rtn val="all"/>
                </p:endSync>
                <p:childTnLst>
                  <p:par>
                    <p:cTn id="30" fill="hold" nodeType="clickPar">
                      <p:stCondLst>
                        <p:cond delay="0"/>
                      </p:stCondLst>
                      <p:childTnLst>
                        <p:par>
                          <p:cTn id="31" fill="hold" nodeType="withGroup">
                            <p:stCondLst>
                              <p:cond delay="0"/>
                            </p:stCondLst>
                            <p:childTnLst>
                              <p:par>
                                <p:cTn id="32" presetID="22" presetClass="entr" presetSubtype="1" fill="hold" nodeType="clickEffect">
                                  <p:stCondLst>
                                    <p:cond delay="0"/>
                                  </p:stCondLst>
                                  <p:childTnLst>
                                    <p:set>
                                      <p:cBhvr>
                                        <p:cTn id="33" dur="1" fill="hold">
                                          <p:stCondLst>
                                            <p:cond delay="0"/>
                                          </p:stCondLst>
                                        </p:cTn>
                                        <p:tgtEl>
                                          <p:spTgt spid="14385"/>
                                        </p:tgtEl>
                                        <p:attrNameLst>
                                          <p:attrName>style.visibility</p:attrName>
                                        </p:attrNameLst>
                                      </p:cBhvr>
                                      <p:to>
                                        <p:strVal val="visible"/>
                                      </p:to>
                                    </p:set>
                                    <p:animEffect transition="in" filter="wipe(up)">
                                      <p:cBhvr>
                                        <p:cTn id="34" dur="3000"/>
                                        <p:tgtEl>
                                          <p:spTgt spid="14385"/>
                                        </p:tgtEl>
                                      </p:cBhvr>
                                    </p:animEffect>
                                  </p:childTnLst>
                                </p:cTn>
                              </p:par>
                            </p:childTnLst>
                          </p:cTn>
                        </p:par>
                      </p:childTnLst>
                    </p:cTn>
                  </p:par>
                </p:childTnLst>
              </p:cTn>
              <p:nextCondLst>
                <p:cond evt="onClick" delay="0">
                  <p:tgtEl>
                    <p:spTgt spid="14353"/>
                  </p:tgtEl>
                </p:cond>
              </p:nextCondLst>
            </p:seq>
            <p:seq concurrent="1" nextAc="seek">
              <p:cTn id="35" restart="whenNotActive" fill="hold" evtFilter="cancelBubble" nodeType="interactiveSeq">
                <p:stCondLst>
                  <p:cond evt="onClick" delay="0">
                    <p:tgtEl>
                      <p:spTgt spid="14352"/>
                    </p:tgtEl>
                  </p:cond>
                </p:stCondLst>
                <p:endSync evt="end" delay="0">
                  <p:rtn val="all"/>
                </p:endSync>
                <p:childTnLst>
                  <p:par>
                    <p:cTn id="36" fill="hold" nodeType="clickPar">
                      <p:stCondLst>
                        <p:cond delay="0"/>
                      </p:stCondLst>
                      <p:childTnLst>
                        <p:par>
                          <p:cTn id="37" fill="hold" nodeType="withGroup">
                            <p:stCondLst>
                              <p:cond delay="0"/>
                            </p:stCondLst>
                            <p:childTnLst>
                              <p:par>
                                <p:cTn id="38" presetID="22" presetClass="entr" presetSubtype="1" fill="hold" nodeType="clickEffect">
                                  <p:stCondLst>
                                    <p:cond delay="0"/>
                                  </p:stCondLst>
                                  <p:childTnLst>
                                    <p:set>
                                      <p:cBhvr>
                                        <p:cTn id="39" dur="1" fill="hold">
                                          <p:stCondLst>
                                            <p:cond delay="0"/>
                                          </p:stCondLst>
                                        </p:cTn>
                                        <p:tgtEl>
                                          <p:spTgt spid="14386"/>
                                        </p:tgtEl>
                                        <p:attrNameLst>
                                          <p:attrName>style.visibility</p:attrName>
                                        </p:attrNameLst>
                                      </p:cBhvr>
                                      <p:to>
                                        <p:strVal val="visible"/>
                                      </p:to>
                                    </p:set>
                                    <p:animEffect transition="in" filter="wipe(up)">
                                      <p:cBhvr>
                                        <p:cTn id="40" dur="3000"/>
                                        <p:tgtEl>
                                          <p:spTgt spid="14386"/>
                                        </p:tgtEl>
                                      </p:cBhvr>
                                    </p:animEffect>
                                  </p:childTnLst>
                                </p:cTn>
                              </p:par>
                            </p:childTnLst>
                          </p:cTn>
                        </p:par>
                      </p:childTnLst>
                    </p:cTn>
                  </p:par>
                </p:childTnLst>
              </p:cTn>
              <p:nextCondLst>
                <p:cond evt="onClick" delay="0">
                  <p:tgtEl>
                    <p:spTgt spid="14352"/>
                  </p:tgtEl>
                </p:cond>
              </p:nextCondLst>
            </p:seq>
            <p:seq concurrent="1" nextAc="seek">
              <p:cTn id="41" restart="whenNotActive" fill="hold" evtFilter="cancelBubble" nodeType="interactiveSeq">
                <p:stCondLst>
                  <p:cond evt="onClick" delay="0">
                    <p:tgtEl>
                      <p:spTgt spid="14351"/>
                    </p:tgtEl>
                  </p:cond>
                </p:stCondLst>
                <p:endSync evt="end" delay="0">
                  <p:rtn val="all"/>
                </p:endSync>
                <p:childTnLst>
                  <p:par>
                    <p:cTn id="42" fill="hold" nodeType="clickPar">
                      <p:stCondLst>
                        <p:cond delay="0"/>
                      </p:stCondLst>
                      <p:childTnLst>
                        <p:par>
                          <p:cTn id="43" fill="hold" nodeType="withGroup">
                            <p:stCondLst>
                              <p:cond delay="0"/>
                            </p:stCondLst>
                            <p:childTnLst>
                              <p:par>
                                <p:cTn id="44" presetID="22" presetClass="entr" presetSubtype="1" fill="hold" nodeType="clickEffect">
                                  <p:stCondLst>
                                    <p:cond delay="0"/>
                                  </p:stCondLst>
                                  <p:childTnLst>
                                    <p:set>
                                      <p:cBhvr>
                                        <p:cTn id="45" dur="1" fill="hold">
                                          <p:stCondLst>
                                            <p:cond delay="0"/>
                                          </p:stCondLst>
                                        </p:cTn>
                                        <p:tgtEl>
                                          <p:spTgt spid="14387"/>
                                        </p:tgtEl>
                                        <p:attrNameLst>
                                          <p:attrName>style.visibility</p:attrName>
                                        </p:attrNameLst>
                                      </p:cBhvr>
                                      <p:to>
                                        <p:strVal val="visible"/>
                                      </p:to>
                                    </p:set>
                                    <p:animEffect transition="in" filter="wipe(up)">
                                      <p:cBhvr>
                                        <p:cTn id="46" dur="3000"/>
                                        <p:tgtEl>
                                          <p:spTgt spid="14387"/>
                                        </p:tgtEl>
                                      </p:cBhvr>
                                    </p:animEffect>
                                  </p:childTnLst>
                                </p:cTn>
                              </p:par>
                            </p:childTnLst>
                          </p:cTn>
                        </p:par>
                      </p:childTnLst>
                    </p:cTn>
                  </p:par>
                </p:childTnLst>
              </p:cTn>
              <p:nextCondLst>
                <p:cond evt="onClick" delay="0">
                  <p:tgtEl>
                    <p:spTgt spid="14351"/>
                  </p:tgtEl>
                </p:cond>
              </p:nextCondLst>
            </p:seq>
          </p:childTnLst>
        </p:cTn>
      </p:par>
    </p:tnLst>
    <p:bldLst>
      <p:bldP spid="14388" grpId="0"/>
      <p:bldP spid="14393" grpId="0"/>
      <p:bldP spid="14394" grpId="0"/>
      <p:bldP spid="1439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425" y="1412875"/>
            <a:ext cx="3889375" cy="2778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08" name="Rectangle 36"/>
          <p:cNvSpPr>
            <a:spLocks noChangeArrowheads="1"/>
          </p:cNvSpPr>
          <p:nvPr/>
        </p:nvSpPr>
        <p:spPr bwMode="auto">
          <a:xfrm>
            <a:off x="1403350" y="1773238"/>
            <a:ext cx="792163" cy="2232025"/>
          </a:xfrm>
          <a:prstGeom prst="rect">
            <a:avLst/>
          </a:prstGeom>
          <a:solidFill>
            <a:srgbClr val="FF660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3109" name="Rectangle 37"/>
          <p:cNvSpPr>
            <a:spLocks noChangeArrowheads="1"/>
          </p:cNvSpPr>
          <p:nvPr/>
        </p:nvSpPr>
        <p:spPr bwMode="auto">
          <a:xfrm>
            <a:off x="2700338" y="1773238"/>
            <a:ext cx="792162" cy="2232025"/>
          </a:xfrm>
          <a:prstGeom prst="rect">
            <a:avLst/>
          </a:prstGeom>
          <a:solidFill>
            <a:srgbClr val="FF660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3110" name="Rectangle 38"/>
          <p:cNvSpPr>
            <a:spLocks noChangeArrowheads="1"/>
          </p:cNvSpPr>
          <p:nvPr/>
        </p:nvSpPr>
        <p:spPr bwMode="auto">
          <a:xfrm>
            <a:off x="3779838" y="1773238"/>
            <a:ext cx="287337" cy="2232025"/>
          </a:xfrm>
          <a:prstGeom prst="rect">
            <a:avLst/>
          </a:prstGeom>
          <a:solidFill>
            <a:srgbClr val="FF660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9222" name="Text Box 7"/>
          <p:cNvSpPr txBox="1">
            <a:spLocks noChangeArrowheads="1"/>
          </p:cNvSpPr>
          <p:nvPr/>
        </p:nvSpPr>
        <p:spPr bwMode="auto">
          <a:xfrm>
            <a:off x="899592" y="188913"/>
            <a:ext cx="78486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u="sng" dirty="0">
                <a:solidFill>
                  <a:srgbClr val="005250"/>
                </a:solidFill>
                <a:latin typeface="Times New Roman" panose="02020603050405020304" pitchFamily="18" charset="0"/>
                <a:cs typeface="Times New Roman" panose="02020603050405020304" pitchFamily="18" charset="0"/>
              </a:rPr>
              <a:t>Задача 3.1.</a:t>
            </a:r>
            <a:r>
              <a:rPr lang="ru-RU" altLang="ru-RU" sz="1800" b="1" dirty="0">
                <a:latin typeface="Times New Roman" panose="02020603050405020304" pitchFamily="18" charset="0"/>
                <a:cs typeface="Times New Roman" panose="02020603050405020304" pitchFamily="18" charset="0"/>
              </a:rPr>
              <a:t>  На рисунке </a:t>
            </a:r>
            <a:r>
              <a:rPr lang="ru-RU" altLang="ru-RU" sz="1800" b="1" dirty="0" smtClean="0">
                <a:latin typeface="Times New Roman" panose="02020603050405020304" pitchFamily="18" charset="0"/>
                <a:cs typeface="Times New Roman" panose="02020603050405020304" pitchFamily="18" charset="0"/>
              </a:rPr>
              <a:t>изображен </a:t>
            </a:r>
            <a:r>
              <a:rPr lang="ru-RU" altLang="ru-RU" sz="1800" b="1" dirty="0">
                <a:latin typeface="Times New Roman" panose="02020603050405020304" pitchFamily="18" charset="0"/>
                <a:cs typeface="Times New Roman" panose="02020603050405020304" pitchFamily="18" charset="0"/>
              </a:rPr>
              <a:t>график функции </a:t>
            </a:r>
            <a:r>
              <a:rPr lang="en-US" altLang="ru-RU" sz="2400" b="1" i="1" dirty="0">
                <a:latin typeface="Times New Roman" panose="02020603050405020304" pitchFamily="18" charset="0"/>
                <a:cs typeface="Times New Roman" panose="02020603050405020304" pitchFamily="18" charset="0"/>
              </a:rPr>
              <a:t>y</a:t>
            </a:r>
            <a:r>
              <a:rPr lang="ru-RU" altLang="ru-RU" sz="2400" b="1" i="1" dirty="0">
                <a:latin typeface="Times New Roman" panose="02020603050405020304" pitchFamily="18" charset="0"/>
                <a:cs typeface="Times New Roman" panose="02020603050405020304" pitchFamily="18" charset="0"/>
              </a:rPr>
              <a:t> = </a:t>
            </a:r>
            <a:r>
              <a:rPr lang="en-US" altLang="ru-RU" sz="2400" b="1" i="1" dirty="0">
                <a:latin typeface="Times New Roman" panose="02020603050405020304" pitchFamily="18" charset="0"/>
                <a:cs typeface="Times New Roman" panose="02020603050405020304" pitchFamily="18" charset="0"/>
              </a:rPr>
              <a:t>f (x)</a:t>
            </a:r>
            <a:r>
              <a:rPr lang="ru-RU" altLang="ru-RU" sz="2400" b="1" dirty="0">
                <a:latin typeface="Times New Roman" panose="02020603050405020304" pitchFamily="18" charset="0"/>
                <a:cs typeface="Times New Roman" panose="02020603050405020304" pitchFamily="18" charset="0"/>
              </a:rPr>
              <a:t>,</a:t>
            </a:r>
            <a:r>
              <a:rPr lang="ru-RU" altLang="ru-RU" sz="1800" b="1" dirty="0">
                <a:latin typeface="Times New Roman" panose="02020603050405020304" pitchFamily="18" charset="0"/>
                <a:cs typeface="Times New Roman" panose="02020603050405020304" pitchFamily="18" charset="0"/>
              </a:rPr>
              <a:t>  </a:t>
            </a:r>
          </a:p>
          <a:p>
            <a:pPr eaLnBrk="1" hangingPunct="1">
              <a:spcBef>
                <a:spcPct val="0"/>
              </a:spcBef>
              <a:buFontTx/>
              <a:buNone/>
            </a:pPr>
            <a:r>
              <a:rPr lang="ru-RU" altLang="ru-RU" sz="1800" b="1" dirty="0">
                <a:latin typeface="Times New Roman" panose="02020603050405020304" pitchFamily="18" charset="0"/>
                <a:cs typeface="Times New Roman" panose="02020603050405020304" pitchFamily="18" charset="0"/>
              </a:rPr>
              <a:t>определенной на интервале (-8; 3). Определите количество целых  точек, в которых производная функции отрицательна.</a:t>
            </a:r>
            <a:r>
              <a:rPr lang="ru-RU" altLang="ru-RU" sz="1800" dirty="0">
                <a:latin typeface="Times New Roman" panose="02020603050405020304" pitchFamily="18" charset="0"/>
                <a:cs typeface="Times New Roman" panose="02020603050405020304" pitchFamily="18" charset="0"/>
              </a:rPr>
              <a:t> </a:t>
            </a:r>
          </a:p>
        </p:txBody>
      </p:sp>
      <p:sp>
        <p:nvSpPr>
          <p:cNvPr id="3080" name="Text Box 8"/>
          <p:cNvSpPr txBox="1">
            <a:spLocks noChangeArrowheads="1"/>
          </p:cNvSpPr>
          <p:nvPr/>
        </p:nvSpPr>
        <p:spPr bwMode="auto">
          <a:xfrm>
            <a:off x="900113" y="4583113"/>
            <a:ext cx="8064500"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800" dirty="0">
                <a:latin typeface="Times New Roman" panose="02020603050405020304" pitchFamily="18" charset="0"/>
                <a:cs typeface="Times New Roman" panose="02020603050405020304" pitchFamily="18" charset="0"/>
              </a:rPr>
              <a:t>Решим эту задачу, воспользовавшись  следующим утверждением. Производная непрерывно дифференцируемой функции на промежутке убывания (возрастания) не положительна (не отрицательна). Значит необходимо  выделить промежутки убывания функции и сосчитать количество целых чисел, принадлежащих этим промежуткам. Причем производная равна нулю на концах этих промежутков,  значит, нужно брать только внутренние точки промежутков. </a:t>
            </a:r>
          </a:p>
        </p:txBody>
      </p:sp>
      <p:sp>
        <p:nvSpPr>
          <p:cNvPr id="9224" name="Rectangle 9"/>
          <p:cNvSpPr>
            <a:spLocks noChangeArrowheads="1"/>
          </p:cNvSpPr>
          <p:nvPr/>
        </p:nvSpPr>
        <p:spPr bwMode="auto">
          <a:xfrm>
            <a:off x="5076825" y="1628775"/>
            <a:ext cx="1314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t>Решение. </a:t>
            </a:r>
          </a:p>
        </p:txBody>
      </p:sp>
      <p:grpSp>
        <p:nvGrpSpPr>
          <p:cNvPr id="3116" name="Group 44"/>
          <p:cNvGrpSpPr>
            <a:grpSpLocks/>
          </p:cNvGrpSpPr>
          <p:nvPr/>
        </p:nvGrpSpPr>
        <p:grpSpPr bwMode="auto">
          <a:xfrm>
            <a:off x="5076825" y="2125663"/>
            <a:ext cx="3455988" cy="392112"/>
            <a:chOff x="3198" y="1339"/>
            <a:chExt cx="2177" cy="247"/>
          </a:xfrm>
        </p:grpSpPr>
        <p:graphicFrame>
          <p:nvGraphicFramePr>
            <p:cNvPr id="9249" name="Object 11"/>
            <p:cNvGraphicFramePr>
              <a:graphicFrameLocks noChangeAspect="1"/>
            </p:cNvGraphicFramePr>
            <p:nvPr/>
          </p:nvGraphicFramePr>
          <p:xfrm>
            <a:off x="3198" y="1344"/>
            <a:ext cx="681" cy="232"/>
          </p:xfrm>
          <a:graphic>
            <a:graphicData uri="http://schemas.openxmlformats.org/presentationml/2006/ole">
              <mc:AlternateContent xmlns:mc="http://schemas.openxmlformats.org/markup-compatibility/2006">
                <mc:Choice xmlns:v="urn:schemas-microsoft-com:vml" Requires="v">
                  <p:oleObj spid="_x0000_s9257" name="Формула" r:id="rId4" imgW="596641" imgH="203112" progId="Equation.3">
                    <p:embed/>
                  </p:oleObj>
                </mc:Choice>
                <mc:Fallback>
                  <p:oleObj name="Формула" r:id="rId4" imgW="596641" imgH="203112" progId="Equation.3">
                    <p:embed/>
                    <p:pic>
                      <p:nvPicPr>
                        <p:cNvPr id="0" name="Object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98" y="1344"/>
                          <a:ext cx="681" cy="2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9250" name="Text Box 12"/>
            <p:cNvSpPr txBox="1">
              <a:spLocks noChangeArrowheads="1"/>
            </p:cNvSpPr>
            <p:nvPr/>
          </p:nvSpPr>
          <p:spPr bwMode="auto">
            <a:xfrm>
              <a:off x="3787" y="1339"/>
              <a:ext cx="589"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a:t>, если</a:t>
              </a:r>
            </a:p>
          </p:txBody>
        </p:sp>
        <p:graphicFrame>
          <p:nvGraphicFramePr>
            <p:cNvPr id="9251" name="Object 13"/>
            <p:cNvGraphicFramePr>
              <a:graphicFrameLocks noChangeAspect="1"/>
            </p:cNvGraphicFramePr>
            <p:nvPr/>
          </p:nvGraphicFramePr>
          <p:xfrm>
            <a:off x="4286" y="1344"/>
            <a:ext cx="408" cy="242"/>
          </p:xfrm>
          <a:graphic>
            <a:graphicData uri="http://schemas.openxmlformats.org/presentationml/2006/ole">
              <mc:AlternateContent xmlns:mc="http://schemas.openxmlformats.org/markup-compatibility/2006">
                <mc:Choice xmlns:v="urn:schemas-microsoft-com:vml" Requires="v">
                  <p:oleObj spid="_x0000_s9258" name="Формула" r:id="rId6" imgW="342751" imgH="203112" progId="Equation.3">
                    <p:embed/>
                  </p:oleObj>
                </mc:Choice>
                <mc:Fallback>
                  <p:oleObj name="Формула" r:id="rId6" imgW="342751" imgH="203112" progId="Equation.3">
                    <p:embed/>
                    <p:pic>
                      <p:nvPicPr>
                        <p:cNvPr id="0" name="Object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86" y="1344"/>
                          <a:ext cx="408" cy="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9252" name="Text Box 14"/>
            <p:cNvSpPr txBox="1">
              <a:spLocks noChangeArrowheads="1"/>
            </p:cNvSpPr>
            <p:nvPr/>
          </p:nvSpPr>
          <p:spPr bwMode="auto">
            <a:xfrm>
              <a:off x="4649" y="1344"/>
              <a:ext cx="72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a:t>убывает.</a:t>
              </a:r>
            </a:p>
          </p:txBody>
        </p:sp>
      </p:grpSp>
      <p:grpSp>
        <p:nvGrpSpPr>
          <p:cNvPr id="3107" name="Group 35"/>
          <p:cNvGrpSpPr>
            <a:grpSpLocks/>
          </p:cNvGrpSpPr>
          <p:nvPr/>
        </p:nvGrpSpPr>
        <p:grpSpPr bwMode="auto">
          <a:xfrm>
            <a:off x="3708400" y="3068638"/>
            <a:ext cx="358775" cy="935037"/>
            <a:chOff x="2336" y="1933"/>
            <a:chExt cx="226" cy="589"/>
          </a:xfrm>
        </p:grpSpPr>
        <p:sp>
          <p:nvSpPr>
            <p:cNvPr id="9246" name="Freeform 17"/>
            <p:cNvSpPr>
              <a:spLocks/>
            </p:cNvSpPr>
            <p:nvPr/>
          </p:nvSpPr>
          <p:spPr bwMode="auto">
            <a:xfrm>
              <a:off x="2384" y="2020"/>
              <a:ext cx="152" cy="463"/>
            </a:xfrm>
            <a:custGeom>
              <a:avLst/>
              <a:gdLst>
                <a:gd name="T0" fmla="*/ 0 w 152"/>
                <a:gd name="T1" fmla="*/ 0 h 463"/>
                <a:gd name="T2" fmla="*/ 40 w 152"/>
                <a:gd name="T3" fmla="*/ 80 h 463"/>
                <a:gd name="T4" fmla="*/ 120 w 152"/>
                <a:gd name="T5" fmla="*/ 400 h 463"/>
                <a:gd name="T6" fmla="*/ 152 w 152"/>
                <a:gd name="T7" fmla="*/ 456 h 46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2" h="463">
                  <a:moveTo>
                    <a:pt x="0" y="0"/>
                  </a:moveTo>
                  <a:cubicBezTo>
                    <a:pt x="7" y="13"/>
                    <a:pt x="20" y="13"/>
                    <a:pt x="40" y="80"/>
                  </a:cubicBezTo>
                  <a:cubicBezTo>
                    <a:pt x="60" y="147"/>
                    <a:pt x="101" y="337"/>
                    <a:pt x="120" y="400"/>
                  </a:cubicBezTo>
                  <a:cubicBezTo>
                    <a:pt x="139" y="463"/>
                    <a:pt x="145" y="444"/>
                    <a:pt x="152" y="456"/>
                  </a:cubicBezTo>
                </a:path>
              </a:pathLst>
            </a:custGeom>
            <a:noFill/>
            <a:ln w="57150" cmpd="sng">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9247" name="Oval 21"/>
            <p:cNvSpPr>
              <a:spLocks noChangeArrowheads="1"/>
            </p:cNvSpPr>
            <p:nvPr/>
          </p:nvSpPr>
          <p:spPr bwMode="auto">
            <a:xfrm>
              <a:off x="2336" y="1933"/>
              <a:ext cx="90" cy="90"/>
            </a:xfrm>
            <a:prstGeom prst="ellipse">
              <a:avLst/>
            </a:prstGeom>
            <a:solidFill>
              <a:schemeClr val="bg1"/>
            </a:solidFill>
            <a:ln w="3810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9248" name="Oval 22"/>
            <p:cNvSpPr>
              <a:spLocks noChangeArrowheads="1"/>
            </p:cNvSpPr>
            <p:nvPr/>
          </p:nvSpPr>
          <p:spPr bwMode="auto">
            <a:xfrm>
              <a:off x="2472" y="2432"/>
              <a:ext cx="90" cy="90"/>
            </a:xfrm>
            <a:prstGeom prst="ellipse">
              <a:avLst/>
            </a:prstGeom>
            <a:solidFill>
              <a:schemeClr val="bg1"/>
            </a:solidFill>
            <a:ln w="3810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3106" name="Group 34"/>
          <p:cNvGrpSpPr>
            <a:grpSpLocks/>
          </p:cNvGrpSpPr>
          <p:nvPr/>
        </p:nvGrpSpPr>
        <p:grpSpPr bwMode="auto">
          <a:xfrm>
            <a:off x="2700338" y="1773238"/>
            <a:ext cx="862012" cy="2085975"/>
            <a:chOff x="1701" y="1117"/>
            <a:chExt cx="543" cy="1314"/>
          </a:xfrm>
        </p:grpSpPr>
        <p:sp>
          <p:nvSpPr>
            <p:cNvPr id="9243" name="Freeform 16"/>
            <p:cNvSpPr>
              <a:spLocks/>
            </p:cNvSpPr>
            <p:nvPr/>
          </p:nvSpPr>
          <p:spPr bwMode="auto">
            <a:xfrm>
              <a:off x="1720" y="1152"/>
              <a:ext cx="480" cy="1268"/>
            </a:xfrm>
            <a:custGeom>
              <a:avLst/>
              <a:gdLst>
                <a:gd name="T0" fmla="*/ 0 w 480"/>
                <a:gd name="T1" fmla="*/ 0 h 1268"/>
                <a:gd name="T2" fmla="*/ 109 w 480"/>
                <a:gd name="T3" fmla="*/ 109 h 1268"/>
                <a:gd name="T4" fmla="*/ 272 w 480"/>
                <a:gd name="T5" fmla="*/ 488 h 1268"/>
                <a:gd name="T6" fmla="*/ 436 w 480"/>
                <a:gd name="T7" fmla="*/ 1144 h 1268"/>
                <a:gd name="T8" fmla="*/ 480 w 480"/>
                <a:gd name="T9" fmla="*/ 1235 h 12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80" h="1268">
                  <a:moveTo>
                    <a:pt x="0" y="0"/>
                  </a:moveTo>
                  <a:cubicBezTo>
                    <a:pt x="19" y="18"/>
                    <a:pt x="64" y="28"/>
                    <a:pt x="109" y="109"/>
                  </a:cubicBezTo>
                  <a:cubicBezTo>
                    <a:pt x="154" y="190"/>
                    <a:pt x="218" y="316"/>
                    <a:pt x="272" y="488"/>
                  </a:cubicBezTo>
                  <a:cubicBezTo>
                    <a:pt x="326" y="660"/>
                    <a:pt x="401" y="1020"/>
                    <a:pt x="436" y="1144"/>
                  </a:cubicBezTo>
                  <a:cubicBezTo>
                    <a:pt x="471" y="1268"/>
                    <a:pt x="471" y="1216"/>
                    <a:pt x="480" y="1235"/>
                  </a:cubicBezTo>
                </a:path>
              </a:pathLst>
            </a:custGeom>
            <a:noFill/>
            <a:ln w="57150" cmpd="sng">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9244" name="Oval 20"/>
            <p:cNvSpPr>
              <a:spLocks noChangeArrowheads="1"/>
            </p:cNvSpPr>
            <p:nvPr/>
          </p:nvSpPr>
          <p:spPr bwMode="auto">
            <a:xfrm>
              <a:off x="2154" y="2341"/>
              <a:ext cx="90" cy="90"/>
            </a:xfrm>
            <a:prstGeom prst="ellipse">
              <a:avLst/>
            </a:prstGeom>
            <a:solidFill>
              <a:schemeClr val="bg1"/>
            </a:solidFill>
            <a:ln w="3810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9245" name="Oval 24"/>
            <p:cNvSpPr>
              <a:spLocks noChangeArrowheads="1"/>
            </p:cNvSpPr>
            <p:nvPr/>
          </p:nvSpPr>
          <p:spPr bwMode="auto">
            <a:xfrm>
              <a:off x="1701" y="1117"/>
              <a:ext cx="90" cy="90"/>
            </a:xfrm>
            <a:prstGeom prst="ellipse">
              <a:avLst/>
            </a:prstGeom>
            <a:solidFill>
              <a:schemeClr val="bg1"/>
            </a:solidFill>
            <a:ln w="3810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3105" name="Group 33"/>
          <p:cNvGrpSpPr>
            <a:grpSpLocks/>
          </p:cNvGrpSpPr>
          <p:nvPr/>
        </p:nvGrpSpPr>
        <p:grpSpPr bwMode="auto">
          <a:xfrm>
            <a:off x="1331913" y="1916113"/>
            <a:ext cx="935037" cy="2087562"/>
            <a:chOff x="839" y="1207"/>
            <a:chExt cx="589" cy="1315"/>
          </a:xfrm>
        </p:grpSpPr>
        <p:sp>
          <p:nvSpPr>
            <p:cNvPr id="9240" name="Freeform 15"/>
            <p:cNvSpPr>
              <a:spLocks/>
            </p:cNvSpPr>
            <p:nvPr/>
          </p:nvSpPr>
          <p:spPr bwMode="auto">
            <a:xfrm>
              <a:off x="884" y="1253"/>
              <a:ext cx="499" cy="1225"/>
            </a:xfrm>
            <a:custGeom>
              <a:avLst/>
              <a:gdLst>
                <a:gd name="T0" fmla="*/ 0 w 499"/>
                <a:gd name="T1" fmla="*/ 0 h 1225"/>
                <a:gd name="T2" fmla="*/ 198 w 499"/>
                <a:gd name="T3" fmla="*/ 638 h 1225"/>
                <a:gd name="T4" fmla="*/ 307 w 499"/>
                <a:gd name="T5" fmla="*/ 973 h 1225"/>
                <a:gd name="T6" fmla="*/ 424 w 499"/>
                <a:gd name="T7" fmla="*/ 1176 h 1225"/>
                <a:gd name="T8" fmla="*/ 499 w 499"/>
                <a:gd name="T9" fmla="*/ 1225 h 12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99" h="1225">
                  <a:moveTo>
                    <a:pt x="0" y="0"/>
                  </a:moveTo>
                  <a:cubicBezTo>
                    <a:pt x="33" y="106"/>
                    <a:pt x="147" y="476"/>
                    <a:pt x="198" y="638"/>
                  </a:cubicBezTo>
                  <a:cubicBezTo>
                    <a:pt x="249" y="800"/>
                    <a:pt x="269" y="883"/>
                    <a:pt x="307" y="973"/>
                  </a:cubicBezTo>
                  <a:cubicBezTo>
                    <a:pt x="345" y="1063"/>
                    <a:pt x="392" y="1134"/>
                    <a:pt x="424" y="1176"/>
                  </a:cubicBezTo>
                  <a:cubicBezTo>
                    <a:pt x="456" y="1218"/>
                    <a:pt x="484" y="1215"/>
                    <a:pt x="499" y="1225"/>
                  </a:cubicBezTo>
                </a:path>
              </a:pathLst>
            </a:custGeom>
            <a:noFill/>
            <a:ln w="57150" cmpd="sng">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9241" name="Oval 23"/>
            <p:cNvSpPr>
              <a:spLocks noChangeArrowheads="1"/>
            </p:cNvSpPr>
            <p:nvPr/>
          </p:nvSpPr>
          <p:spPr bwMode="auto">
            <a:xfrm>
              <a:off x="1338" y="2432"/>
              <a:ext cx="90" cy="90"/>
            </a:xfrm>
            <a:prstGeom prst="ellipse">
              <a:avLst/>
            </a:prstGeom>
            <a:solidFill>
              <a:schemeClr val="bg1"/>
            </a:solidFill>
            <a:ln w="3810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9242" name="Oval 27"/>
            <p:cNvSpPr>
              <a:spLocks noChangeArrowheads="1"/>
            </p:cNvSpPr>
            <p:nvPr/>
          </p:nvSpPr>
          <p:spPr bwMode="auto">
            <a:xfrm>
              <a:off x="839" y="1207"/>
              <a:ext cx="90" cy="90"/>
            </a:xfrm>
            <a:prstGeom prst="ellipse">
              <a:avLst/>
            </a:prstGeom>
            <a:solidFill>
              <a:schemeClr val="bg1"/>
            </a:solidFill>
            <a:ln w="3810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sp>
        <p:nvSpPr>
          <p:cNvPr id="3111" name="Text Box 39"/>
          <p:cNvSpPr txBox="1">
            <a:spLocks noChangeArrowheads="1"/>
          </p:cNvSpPr>
          <p:nvPr/>
        </p:nvSpPr>
        <p:spPr bwMode="auto">
          <a:xfrm>
            <a:off x="5076825" y="2578100"/>
            <a:ext cx="3240088" cy="119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dirty="0">
                <a:latin typeface="Times New Roman" panose="02020603050405020304" pitchFamily="18" charset="0"/>
              </a:rPr>
              <a:t>Целые решения: </a:t>
            </a:r>
          </a:p>
          <a:p>
            <a:pPr eaLnBrk="1" hangingPunct="1">
              <a:spcBef>
                <a:spcPct val="50000"/>
              </a:spcBef>
              <a:buFontTx/>
              <a:buNone/>
            </a:pPr>
            <a:r>
              <a:rPr lang="ru-RU" altLang="ru-RU" sz="1800" i="1" dirty="0">
                <a:latin typeface="Times New Roman" panose="02020603050405020304" pitchFamily="18" charset="0"/>
                <a:cs typeface="Times New Roman" panose="02020603050405020304" pitchFamily="18" charset="0"/>
              </a:rPr>
              <a:t>х=-7; х=-6; х=-2; х=-1. </a:t>
            </a:r>
          </a:p>
          <a:p>
            <a:pPr eaLnBrk="1" hangingPunct="1">
              <a:spcBef>
                <a:spcPct val="50000"/>
              </a:spcBef>
              <a:buFontTx/>
              <a:buNone/>
            </a:pPr>
            <a:r>
              <a:rPr lang="ru-RU" altLang="ru-RU" sz="1800" dirty="0">
                <a:latin typeface="Times New Roman" panose="02020603050405020304" pitchFamily="18" charset="0"/>
                <a:cs typeface="Times New Roman" panose="02020603050405020304" pitchFamily="18" charset="0"/>
              </a:rPr>
              <a:t>Их количество равно 4.</a:t>
            </a:r>
            <a:endParaRPr lang="ru-RU" altLang="ru-RU" sz="1800" i="1" dirty="0">
              <a:latin typeface="Times New Roman" panose="02020603050405020304" pitchFamily="18" charset="0"/>
              <a:cs typeface="Times New Roman" panose="02020603050405020304" pitchFamily="18" charset="0"/>
            </a:endParaRPr>
          </a:p>
        </p:txBody>
      </p:sp>
      <p:sp>
        <p:nvSpPr>
          <p:cNvPr id="3114" name="Text Box 42"/>
          <p:cNvSpPr txBox="1">
            <a:spLocks noChangeArrowheads="1"/>
          </p:cNvSpPr>
          <p:nvPr/>
        </p:nvSpPr>
        <p:spPr bwMode="auto">
          <a:xfrm>
            <a:off x="5076825" y="3783013"/>
            <a:ext cx="122396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dirty="0">
                <a:latin typeface="Times New Roman" panose="02020603050405020304" pitchFamily="18" charset="0"/>
                <a:cs typeface="Times New Roman" panose="02020603050405020304" pitchFamily="18" charset="0"/>
              </a:rPr>
              <a:t>Ответ: 4.</a:t>
            </a:r>
          </a:p>
        </p:txBody>
      </p:sp>
      <p:grpSp>
        <p:nvGrpSpPr>
          <p:cNvPr id="3125" name="Group 53"/>
          <p:cNvGrpSpPr>
            <a:grpSpLocks/>
          </p:cNvGrpSpPr>
          <p:nvPr/>
        </p:nvGrpSpPr>
        <p:grpSpPr bwMode="auto">
          <a:xfrm>
            <a:off x="2028602" y="620712"/>
            <a:ext cx="5423694" cy="574675"/>
            <a:chOff x="1614" y="527"/>
            <a:chExt cx="3164" cy="362"/>
          </a:xfrm>
        </p:grpSpPr>
        <p:sp>
          <p:nvSpPr>
            <p:cNvPr id="9238" name="Line 43"/>
            <p:cNvSpPr>
              <a:spLocks noChangeShapeType="1"/>
            </p:cNvSpPr>
            <p:nvPr/>
          </p:nvSpPr>
          <p:spPr bwMode="auto">
            <a:xfrm>
              <a:off x="1614" y="889"/>
              <a:ext cx="2449" cy="0"/>
            </a:xfrm>
            <a:prstGeom prst="line">
              <a:avLst/>
            </a:prstGeom>
            <a:noFill/>
            <a:ln w="38100" cmpd="dbl">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9239" name="Line 45"/>
            <p:cNvSpPr>
              <a:spLocks noChangeShapeType="1"/>
            </p:cNvSpPr>
            <p:nvPr/>
          </p:nvSpPr>
          <p:spPr bwMode="auto">
            <a:xfrm>
              <a:off x="3009" y="527"/>
              <a:ext cx="1769" cy="0"/>
            </a:xfrm>
            <a:prstGeom prst="line">
              <a:avLst/>
            </a:prstGeom>
            <a:noFill/>
            <a:ln w="38100" cmpd="dbl">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sp>
        <p:nvSpPr>
          <p:cNvPr id="3118" name="Text Box 46"/>
          <p:cNvSpPr txBox="1">
            <a:spLocks noChangeArrowheads="1"/>
          </p:cNvSpPr>
          <p:nvPr/>
        </p:nvSpPr>
        <p:spPr bwMode="auto">
          <a:xfrm>
            <a:off x="827088" y="4286250"/>
            <a:ext cx="3168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solidFill>
                  <a:srgbClr val="005250"/>
                </a:solidFill>
                <a:latin typeface="Times New Roman" panose="02020603050405020304" pitchFamily="18" charset="0"/>
              </a:rPr>
              <a:t>Теоретические сведения.</a:t>
            </a:r>
          </a:p>
        </p:txBody>
      </p:sp>
      <p:grpSp>
        <p:nvGrpSpPr>
          <p:cNvPr id="3124" name="Group 52"/>
          <p:cNvGrpSpPr>
            <a:grpSpLocks/>
          </p:cNvGrpSpPr>
          <p:nvPr/>
        </p:nvGrpSpPr>
        <p:grpSpPr bwMode="auto">
          <a:xfrm>
            <a:off x="1619250" y="2060575"/>
            <a:ext cx="1728788" cy="1655763"/>
            <a:chOff x="1020" y="1298"/>
            <a:chExt cx="1089" cy="1043"/>
          </a:xfrm>
        </p:grpSpPr>
        <p:sp>
          <p:nvSpPr>
            <p:cNvPr id="9234" name="Oval 48"/>
            <p:cNvSpPr>
              <a:spLocks noChangeArrowheads="1"/>
            </p:cNvSpPr>
            <p:nvPr/>
          </p:nvSpPr>
          <p:spPr bwMode="auto">
            <a:xfrm>
              <a:off x="1020" y="1797"/>
              <a:ext cx="91" cy="91"/>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9235" name="Oval 49"/>
            <p:cNvSpPr>
              <a:spLocks noChangeArrowheads="1"/>
            </p:cNvSpPr>
            <p:nvPr/>
          </p:nvSpPr>
          <p:spPr bwMode="auto">
            <a:xfrm>
              <a:off x="1156" y="2251"/>
              <a:ext cx="91" cy="90"/>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9236" name="Oval 50"/>
            <p:cNvSpPr>
              <a:spLocks noChangeArrowheads="1"/>
            </p:cNvSpPr>
            <p:nvPr/>
          </p:nvSpPr>
          <p:spPr bwMode="auto">
            <a:xfrm>
              <a:off x="1837" y="1298"/>
              <a:ext cx="91" cy="90"/>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9237" name="Oval 51"/>
            <p:cNvSpPr>
              <a:spLocks noChangeArrowheads="1"/>
            </p:cNvSpPr>
            <p:nvPr/>
          </p:nvSpPr>
          <p:spPr bwMode="auto">
            <a:xfrm>
              <a:off x="2018" y="1797"/>
              <a:ext cx="91" cy="90"/>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125"/>
                                        </p:tgtEl>
                                        <p:attrNameLst>
                                          <p:attrName>style.visibility</p:attrName>
                                        </p:attrNameLst>
                                      </p:cBhvr>
                                      <p:to>
                                        <p:strVal val="visible"/>
                                      </p:to>
                                    </p:set>
                                    <p:animEffect transition="in" filter="wipe(left)">
                                      <p:cBhvr>
                                        <p:cTn id="7" dur="2000"/>
                                        <p:tgtEl>
                                          <p:spTgt spid="312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3116"/>
                                        </p:tgtEl>
                                        <p:attrNameLst>
                                          <p:attrName>style.visibility</p:attrName>
                                        </p:attrNameLst>
                                      </p:cBhvr>
                                      <p:to>
                                        <p:strVal val="visible"/>
                                      </p:to>
                                    </p:set>
                                    <p:animEffect transition="in" filter="wipe(up)">
                                      <p:cBhvr>
                                        <p:cTn id="12" dur="500"/>
                                        <p:tgtEl>
                                          <p:spTgt spid="311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nodeType="clickEffect">
                                  <p:stCondLst>
                                    <p:cond delay="0"/>
                                  </p:stCondLst>
                                  <p:childTnLst>
                                    <p:set>
                                      <p:cBhvr>
                                        <p:cTn id="16" dur="1" fill="hold">
                                          <p:stCondLst>
                                            <p:cond delay="0"/>
                                          </p:stCondLst>
                                        </p:cTn>
                                        <p:tgtEl>
                                          <p:spTgt spid="3105"/>
                                        </p:tgtEl>
                                        <p:attrNameLst>
                                          <p:attrName>style.visibility</p:attrName>
                                        </p:attrNameLst>
                                      </p:cBhvr>
                                      <p:to>
                                        <p:strVal val="visible"/>
                                      </p:to>
                                    </p:set>
                                    <p:animEffect transition="in" filter="wipe(up)">
                                      <p:cBhvr>
                                        <p:cTn id="17" dur="2000"/>
                                        <p:tgtEl>
                                          <p:spTgt spid="3105"/>
                                        </p:tgtEl>
                                      </p:cBhvr>
                                    </p:animEffect>
                                  </p:childTnLst>
                                </p:cTn>
                              </p:par>
                            </p:childTnLst>
                          </p:cTn>
                        </p:par>
                        <p:par>
                          <p:cTn id="18" fill="hold" nodeType="afterGroup">
                            <p:stCondLst>
                              <p:cond delay="2000"/>
                            </p:stCondLst>
                            <p:childTnLst>
                              <p:par>
                                <p:cTn id="19" presetID="22" presetClass="entr" presetSubtype="1" fill="hold" nodeType="afterEffect">
                                  <p:stCondLst>
                                    <p:cond delay="0"/>
                                  </p:stCondLst>
                                  <p:childTnLst>
                                    <p:set>
                                      <p:cBhvr>
                                        <p:cTn id="20" dur="1" fill="hold">
                                          <p:stCondLst>
                                            <p:cond delay="0"/>
                                          </p:stCondLst>
                                        </p:cTn>
                                        <p:tgtEl>
                                          <p:spTgt spid="3106"/>
                                        </p:tgtEl>
                                        <p:attrNameLst>
                                          <p:attrName>style.visibility</p:attrName>
                                        </p:attrNameLst>
                                      </p:cBhvr>
                                      <p:to>
                                        <p:strVal val="visible"/>
                                      </p:to>
                                    </p:set>
                                    <p:animEffect transition="in" filter="wipe(up)">
                                      <p:cBhvr>
                                        <p:cTn id="21" dur="2000"/>
                                        <p:tgtEl>
                                          <p:spTgt spid="3106"/>
                                        </p:tgtEl>
                                      </p:cBhvr>
                                    </p:animEffect>
                                  </p:childTnLst>
                                </p:cTn>
                              </p:par>
                            </p:childTnLst>
                          </p:cTn>
                        </p:par>
                        <p:par>
                          <p:cTn id="22" fill="hold" nodeType="afterGroup">
                            <p:stCondLst>
                              <p:cond delay="4000"/>
                            </p:stCondLst>
                            <p:childTnLst>
                              <p:par>
                                <p:cTn id="23" presetID="22" presetClass="entr" presetSubtype="1" fill="hold" nodeType="afterEffect">
                                  <p:stCondLst>
                                    <p:cond delay="0"/>
                                  </p:stCondLst>
                                  <p:childTnLst>
                                    <p:set>
                                      <p:cBhvr>
                                        <p:cTn id="24" dur="1" fill="hold">
                                          <p:stCondLst>
                                            <p:cond delay="0"/>
                                          </p:stCondLst>
                                        </p:cTn>
                                        <p:tgtEl>
                                          <p:spTgt spid="3107"/>
                                        </p:tgtEl>
                                        <p:attrNameLst>
                                          <p:attrName>style.visibility</p:attrName>
                                        </p:attrNameLst>
                                      </p:cBhvr>
                                      <p:to>
                                        <p:strVal val="visible"/>
                                      </p:to>
                                    </p:set>
                                    <p:animEffect transition="in" filter="wipe(up)">
                                      <p:cBhvr>
                                        <p:cTn id="25" dur="2000"/>
                                        <p:tgtEl>
                                          <p:spTgt spid="3107"/>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3110"/>
                                        </p:tgtEl>
                                        <p:attrNameLst>
                                          <p:attrName>style.visibility</p:attrName>
                                        </p:attrNameLst>
                                      </p:cBhvr>
                                      <p:to>
                                        <p:strVal val="visible"/>
                                      </p:to>
                                    </p:set>
                                    <p:animEffect transition="in" filter="wipe(up)">
                                      <p:cBhvr>
                                        <p:cTn id="30" dur="1000"/>
                                        <p:tgtEl>
                                          <p:spTgt spid="3110"/>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3109"/>
                                        </p:tgtEl>
                                        <p:attrNameLst>
                                          <p:attrName>style.visibility</p:attrName>
                                        </p:attrNameLst>
                                      </p:cBhvr>
                                      <p:to>
                                        <p:strVal val="visible"/>
                                      </p:to>
                                    </p:set>
                                    <p:animEffect transition="in" filter="wipe(up)">
                                      <p:cBhvr>
                                        <p:cTn id="33" dur="1000"/>
                                        <p:tgtEl>
                                          <p:spTgt spid="3109"/>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3108"/>
                                        </p:tgtEl>
                                        <p:attrNameLst>
                                          <p:attrName>style.visibility</p:attrName>
                                        </p:attrNameLst>
                                      </p:cBhvr>
                                      <p:to>
                                        <p:strVal val="visible"/>
                                      </p:to>
                                    </p:set>
                                    <p:animEffect transition="in" filter="wipe(up)">
                                      <p:cBhvr>
                                        <p:cTn id="36" dur="1000"/>
                                        <p:tgtEl>
                                          <p:spTgt spid="3108"/>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nodeType="clickEffect">
                                  <p:stCondLst>
                                    <p:cond delay="0"/>
                                  </p:stCondLst>
                                  <p:childTnLst>
                                    <p:set>
                                      <p:cBhvr>
                                        <p:cTn id="40" dur="1" fill="hold">
                                          <p:stCondLst>
                                            <p:cond delay="0"/>
                                          </p:stCondLst>
                                        </p:cTn>
                                        <p:tgtEl>
                                          <p:spTgt spid="3124"/>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ntr" presetSubtype="1" fill="hold" grpId="0" nodeType="clickEffect">
                                  <p:stCondLst>
                                    <p:cond delay="0"/>
                                  </p:stCondLst>
                                  <p:childTnLst>
                                    <p:set>
                                      <p:cBhvr>
                                        <p:cTn id="44" dur="1" fill="hold">
                                          <p:stCondLst>
                                            <p:cond delay="0"/>
                                          </p:stCondLst>
                                        </p:cTn>
                                        <p:tgtEl>
                                          <p:spTgt spid="3111"/>
                                        </p:tgtEl>
                                        <p:attrNameLst>
                                          <p:attrName>style.visibility</p:attrName>
                                        </p:attrNameLst>
                                      </p:cBhvr>
                                      <p:to>
                                        <p:strVal val="visible"/>
                                      </p:to>
                                    </p:set>
                                    <p:animEffect transition="in" filter="wipe(up)">
                                      <p:cBhvr>
                                        <p:cTn id="45" dur="1000"/>
                                        <p:tgtEl>
                                          <p:spTgt spid="3111"/>
                                        </p:tgtEl>
                                      </p:cBhvr>
                                    </p:animEffect>
                                  </p:childTnLst>
                                </p:cTn>
                              </p:par>
                            </p:childTnLst>
                          </p:cTn>
                        </p:par>
                        <p:par>
                          <p:cTn id="46" fill="hold" nodeType="afterGroup">
                            <p:stCondLst>
                              <p:cond delay="1000"/>
                            </p:stCondLst>
                            <p:childTnLst>
                              <p:par>
                                <p:cTn id="47" presetID="22" presetClass="entr" presetSubtype="1" fill="hold" grpId="0" nodeType="afterEffect">
                                  <p:stCondLst>
                                    <p:cond delay="0"/>
                                  </p:stCondLst>
                                  <p:childTnLst>
                                    <p:set>
                                      <p:cBhvr>
                                        <p:cTn id="48" dur="1" fill="hold">
                                          <p:stCondLst>
                                            <p:cond delay="0"/>
                                          </p:stCondLst>
                                        </p:cTn>
                                        <p:tgtEl>
                                          <p:spTgt spid="3114"/>
                                        </p:tgtEl>
                                        <p:attrNameLst>
                                          <p:attrName>style.visibility</p:attrName>
                                        </p:attrNameLst>
                                      </p:cBhvr>
                                      <p:to>
                                        <p:strVal val="visible"/>
                                      </p:to>
                                    </p:set>
                                    <p:animEffect transition="in" filter="wipe(up)">
                                      <p:cBhvr>
                                        <p:cTn id="49" dur="1000"/>
                                        <p:tgtEl>
                                          <p:spTgt spid="311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3118"/>
                    </p:tgtEl>
                  </p:cond>
                </p:stCondLst>
                <p:endSync evt="end" delay="0">
                  <p:rtn val="all"/>
                </p:endSync>
                <p:childTnLst>
                  <p:par>
                    <p:cTn id="51" fill="hold" nodeType="clickPar">
                      <p:stCondLst>
                        <p:cond delay="0"/>
                      </p:stCondLst>
                      <p:childTnLst>
                        <p:par>
                          <p:cTn id="52" fill="hold" nodeType="withGroup">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3080"/>
                                        </p:tgtEl>
                                        <p:attrNameLst>
                                          <p:attrName>style.visibility</p:attrName>
                                        </p:attrNameLst>
                                      </p:cBhvr>
                                      <p:to>
                                        <p:strVal val="visible"/>
                                      </p:to>
                                    </p:set>
                                    <p:animEffect transition="in" filter="blinds(horizontal)">
                                      <p:cBhvr>
                                        <p:cTn id="55" dur="500"/>
                                        <p:tgtEl>
                                          <p:spTgt spid="3080"/>
                                        </p:tgtEl>
                                      </p:cBhvr>
                                    </p:animEffect>
                                  </p:childTnLst>
                                </p:cTn>
                              </p:par>
                            </p:childTnLst>
                          </p:cTn>
                        </p:par>
                      </p:childTnLst>
                    </p:cTn>
                  </p:par>
                </p:childTnLst>
              </p:cTn>
              <p:nextCondLst>
                <p:cond evt="onClick" delay="0">
                  <p:tgtEl>
                    <p:spTgt spid="3118"/>
                  </p:tgtEl>
                </p:cond>
              </p:nextCondLst>
            </p:seq>
          </p:childTnLst>
        </p:cTn>
      </p:par>
    </p:tnLst>
    <p:bldLst>
      <p:bldP spid="3108" grpId="0" animBg="1"/>
      <p:bldP spid="3109" grpId="0" animBg="1"/>
      <p:bldP spid="3110" grpId="0" animBg="1"/>
      <p:bldP spid="3080" grpId="0"/>
      <p:bldP spid="3111" grpId="0"/>
      <p:bldP spid="31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0338" y="1196975"/>
            <a:ext cx="5184775" cy="3360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25" name="Rectangle 29"/>
          <p:cNvSpPr>
            <a:spLocks noChangeArrowheads="1"/>
          </p:cNvSpPr>
          <p:nvPr/>
        </p:nvSpPr>
        <p:spPr bwMode="auto">
          <a:xfrm>
            <a:off x="3059113" y="1773238"/>
            <a:ext cx="1441450" cy="2519362"/>
          </a:xfrm>
          <a:prstGeom prst="rect">
            <a:avLst/>
          </a:prstGeom>
          <a:solidFill>
            <a:srgbClr val="FF660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4126" name="Rectangle 30"/>
          <p:cNvSpPr>
            <a:spLocks noChangeArrowheads="1"/>
          </p:cNvSpPr>
          <p:nvPr/>
        </p:nvSpPr>
        <p:spPr bwMode="auto">
          <a:xfrm>
            <a:off x="5867400" y="1773238"/>
            <a:ext cx="936625" cy="2447925"/>
          </a:xfrm>
          <a:prstGeom prst="rect">
            <a:avLst/>
          </a:prstGeom>
          <a:solidFill>
            <a:srgbClr val="FF660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0245" name="Text Box 4"/>
          <p:cNvSpPr txBox="1">
            <a:spLocks noChangeArrowheads="1"/>
          </p:cNvSpPr>
          <p:nvPr/>
        </p:nvSpPr>
        <p:spPr bwMode="auto">
          <a:xfrm>
            <a:off x="1116013" y="188913"/>
            <a:ext cx="77041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u="sng">
                <a:solidFill>
                  <a:srgbClr val="005250"/>
                </a:solidFill>
                <a:latin typeface="Times New Roman" panose="02020603050405020304" pitchFamily="18" charset="0"/>
              </a:rPr>
              <a:t>Задача </a:t>
            </a:r>
            <a:r>
              <a:rPr lang="ru-RU" altLang="ru-RU" sz="1800" b="1" u="sng">
                <a:solidFill>
                  <a:srgbClr val="005250"/>
                </a:solidFill>
              </a:rPr>
              <a:t>3.2.</a:t>
            </a:r>
            <a:r>
              <a:rPr lang="ru-RU" altLang="ru-RU" sz="1800" b="1">
                <a:latin typeface="Times New Roman" panose="02020603050405020304" pitchFamily="18" charset="0"/>
              </a:rPr>
              <a:t> На рисунке изображен график функции </a:t>
            </a:r>
            <a:r>
              <a:rPr lang="en-US" altLang="ru-RU" sz="2400" b="1" i="1">
                <a:latin typeface="Times New Roman" panose="02020603050405020304" pitchFamily="18" charset="0"/>
              </a:rPr>
              <a:t>y</a:t>
            </a:r>
            <a:r>
              <a:rPr lang="ru-RU" altLang="ru-RU" sz="2400" b="1" i="1">
                <a:latin typeface="Times New Roman" panose="02020603050405020304" pitchFamily="18" charset="0"/>
              </a:rPr>
              <a:t> = </a:t>
            </a:r>
            <a:r>
              <a:rPr lang="en-US" altLang="ru-RU" sz="2400" b="1" i="1">
                <a:latin typeface="Times New Roman" panose="02020603050405020304" pitchFamily="18" charset="0"/>
              </a:rPr>
              <a:t>f (x)</a:t>
            </a:r>
            <a:r>
              <a:rPr lang="en-US" altLang="ru-RU" sz="2400" b="1">
                <a:latin typeface="Times New Roman" panose="02020603050405020304" pitchFamily="18" charset="0"/>
              </a:rPr>
              <a:t>,</a:t>
            </a:r>
            <a:r>
              <a:rPr lang="en-US" altLang="ru-RU" sz="1800" b="1">
                <a:latin typeface="Times New Roman" panose="02020603050405020304" pitchFamily="18" charset="0"/>
              </a:rPr>
              <a:t> </a:t>
            </a:r>
            <a:r>
              <a:rPr lang="ru-RU" altLang="ru-RU" sz="1800" b="1">
                <a:latin typeface="Times New Roman" panose="02020603050405020304" pitchFamily="18" charset="0"/>
              </a:rPr>
              <a:t>определенной на интервале (—8; 5). Определите количество целых точек, в которых производная функции положительна. </a:t>
            </a:r>
          </a:p>
        </p:txBody>
      </p:sp>
      <p:sp>
        <p:nvSpPr>
          <p:cNvPr id="10246" name="Rectangle 6"/>
          <p:cNvSpPr>
            <a:spLocks noChangeArrowheads="1"/>
          </p:cNvSpPr>
          <p:nvPr/>
        </p:nvSpPr>
        <p:spPr bwMode="auto">
          <a:xfrm>
            <a:off x="1312863" y="4365625"/>
            <a:ext cx="1314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t>Решение. </a:t>
            </a:r>
          </a:p>
        </p:txBody>
      </p:sp>
      <p:grpSp>
        <p:nvGrpSpPr>
          <p:cNvPr id="4124" name="Group 28"/>
          <p:cNvGrpSpPr>
            <a:grpSpLocks/>
          </p:cNvGrpSpPr>
          <p:nvPr/>
        </p:nvGrpSpPr>
        <p:grpSpPr bwMode="auto">
          <a:xfrm>
            <a:off x="1331913" y="4797425"/>
            <a:ext cx="3960812" cy="392113"/>
            <a:chOff x="839" y="3022"/>
            <a:chExt cx="2495" cy="247"/>
          </a:xfrm>
        </p:grpSpPr>
        <p:graphicFrame>
          <p:nvGraphicFramePr>
            <p:cNvPr id="10265" name="Object 8"/>
            <p:cNvGraphicFramePr>
              <a:graphicFrameLocks noChangeAspect="1"/>
            </p:cNvGraphicFramePr>
            <p:nvPr/>
          </p:nvGraphicFramePr>
          <p:xfrm>
            <a:off x="839" y="3027"/>
            <a:ext cx="681" cy="232"/>
          </p:xfrm>
          <a:graphic>
            <a:graphicData uri="http://schemas.openxmlformats.org/presentationml/2006/ole">
              <mc:AlternateContent xmlns:mc="http://schemas.openxmlformats.org/markup-compatibility/2006">
                <mc:Choice xmlns:v="urn:schemas-microsoft-com:vml" Requires="v">
                  <p:oleObj spid="_x0000_s10273" name="Формула" r:id="rId4" imgW="596641" imgH="203112" progId="Equation.3">
                    <p:embed/>
                  </p:oleObj>
                </mc:Choice>
                <mc:Fallback>
                  <p:oleObj name="Формула" r:id="rId4" imgW="596641" imgH="203112" progId="Equation.3">
                    <p:embed/>
                    <p:pic>
                      <p:nvPicPr>
                        <p:cNvPr id="0" name="Object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9" y="3027"/>
                          <a:ext cx="681" cy="2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0266" name="Text Box 9"/>
            <p:cNvSpPr txBox="1">
              <a:spLocks noChangeArrowheads="1"/>
            </p:cNvSpPr>
            <p:nvPr/>
          </p:nvSpPr>
          <p:spPr bwMode="auto">
            <a:xfrm>
              <a:off x="1428" y="3022"/>
              <a:ext cx="589"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a:t>, если</a:t>
              </a:r>
            </a:p>
          </p:txBody>
        </p:sp>
        <p:graphicFrame>
          <p:nvGraphicFramePr>
            <p:cNvPr id="10267" name="Object 10"/>
            <p:cNvGraphicFramePr>
              <a:graphicFrameLocks noChangeAspect="1"/>
            </p:cNvGraphicFramePr>
            <p:nvPr/>
          </p:nvGraphicFramePr>
          <p:xfrm>
            <a:off x="1927" y="3027"/>
            <a:ext cx="408" cy="242"/>
          </p:xfrm>
          <a:graphic>
            <a:graphicData uri="http://schemas.openxmlformats.org/presentationml/2006/ole">
              <mc:AlternateContent xmlns:mc="http://schemas.openxmlformats.org/markup-compatibility/2006">
                <mc:Choice xmlns:v="urn:schemas-microsoft-com:vml" Requires="v">
                  <p:oleObj spid="_x0000_s10274" name="Формула" r:id="rId6" imgW="342751" imgH="203112" progId="Equation.3">
                    <p:embed/>
                  </p:oleObj>
                </mc:Choice>
                <mc:Fallback>
                  <p:oleObj name="Формула" r:id="rId6" imgW="342751" imgH="203112" progId="Equation.3">
                    <p:embed/>
                    <p:pic>
                      <p:nvPicPr>
                        <p:cNvPr id="0" name="Object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27" y="3027"/>
                          <a:ext cx="408" cy="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0268" name="Text Box 11"/>
            <p:cNvSpPr txBox="1">
              <a:spLocks noChangeArrowheads="1"/>
            </p:cNvSpPr>
            <p:nvPr/>
          </p:nvSpPr>
          <p:spPr bwMode="auto">
            <a:xfrm>
              <a:off x="2290" y="3027"/>
              <a:ext cx="104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a:t>возрастает.</a:t>
              </a:r>
            </a:p>
          </p:txBody>
        </p:sp>
      </p:grpSp>
      <p:sp>
        <p:nvSpPr>
          <p:cNvPr id="4108" name="Text Box 12"/>
          <p:cNvSpPr txBox="1">
            <a:spLocks noChangeArrowheads="1"/>
          </p:cNvSpPr>
          <p:nvPr/>
        </p:nvSpPr>
        <p:spPr bwMode="auto">
          <a:xfrm>
            <a:off x="1331913" y="5170488"/>
            <a:ext cx="6480175" cy="779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dirty="0">
                <a:latin typeface="Times New Roman" panose="02020603050405020304" pitchFamily="18" charset="0"/>
                <a:cs typeface="Times New Roman" panose="02020603050405020304" pitchFamily="18" charset="0"/>
              </a:rPr>
              <a:t>Целые решения при :  </a:t>
            </a:r>
            <a:r>
              <a:rPr lang="ru-RU" altLang="ru-RU" sz="1800" i="1" dirty="0">
                <a:latin typeface="Times New Roman" panose="02020603050405020304" pitchFamily="18" charset="0"/>
                <a:cs typeface="Times New Roman" panose="02020603050405020304" pitchFamily="18" charset="0"/>
              </a:rPr>
              <a:t>х=-7; х=-6; х=-5; х=-4; х=2; х=3. </a:t>
            </a:r>
          </a:p>
          <a:p>
            <a:pPr eaLnBrk="1" hangingPunct="1">
              <a:spcBef>
                <a:spcPct val="50000"/>
              </a:spcBef>
              <a:buFontTx/>
              <a:buNone/>
            </a:pPr>
            <a:r>
              <a:rPr lang="ru-RU" altLang="ru-RU" sz="1800" dirty="0">
                <a:latin typeface="Times New Roman" panose="02020603050405020304" pitchFamily="18" charset="0"/>
                <a:cs typeface="Times New Roman" panose="02020603050405020304" pitchFamily="18" charset="0"/>
              </a:rPr>
              <a:t>Их количество равно 6.</a:t>
            </a:r>
            <a:endParaRPr lang="ru-RU" altLang="ru-RU" sz="1800" i="1" dirty="0">
              <a:latin typeface="Times New Roman" panose="02020603050405020304" pitchFamily="18" charset="0"/>
              <a:cs typeface="Times New Roman" panose="02020603050405020304" pitchFamily="18" charset="0"/>
            </a:endParaRPr>
          </a:p>
        </p:txBody>
      </p:sp>
      <p:sp>
        <p:nvSpPr>
          <p:cNvPr id="4109" name="Text Box 13"/>
          <p:cNvSpPr txBox="1">
            <a:spLocks noChangeArrowheads="1"/>
          </p:cNvSpPr>
          <p:nvPr/>
        </p:nvSpPr>
        <p:spPr bwMode="auto">
          <a:xfrm>
            <a:off x="1331913" y="6021388"/>
            <a:ext cx="122396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t>Ответ: 6.</a:t>
            </a:r>
          </a:p>
        </p:txBody>
      </p:sp>
      <p:sp>
        <p:nvSpPr>
          <p:cNvPr id="4110" name="Line 14"/>
          <p:cNvSpPr>
            <a:spLocks noChangeShapeType="1"/>
          </p:cNvSpPr>
          <p:nvPr/>
        </p:nvSpPr>
        <p:spPr bwMode="auto">
          <a:xfrm>
            <a:off x="2987675" y="1195388"/>
            <a:ext cx="4176712" cy="0"/>
          </a:xfrm>
          <a:prstGeom prst="line">
            <a:avLst/>
          </a:prstGeom>
          <a:noFill/>
          <a:ln w="38100" cmpd="dbl">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4122" name="Group 26"/>
          <p:cNvGrpSpPr>
            <a:grpSpLocks/>
          </p:cNvGrpSpPr>
          <p:nvPr/>
        </p:nvGrpSpPr>
        <p:grpSpPr bwMode="auto">
          <a:xfrm>
            <a:off x="2987675" y="1916113"/>
            <a:ext cx="1584325" cy="2376487"/>
            <a:chOff x="1882" y="1207"/>
            <a:chExt cx="998" cy="1497"/>
          </a:xfrm>
        </p:grpSpPr>
        <p:sp>
          <p:nvSpPr>
            <p:cNvPr id="10262" name="Freeform 15"/>
            <p:cNvSpPr>
              <a:spLocks/>
            </p:cNvSpPr>
            <p:nvPr/>
          </p:nvSpPr>
          <p:spPr bwMode="auto">
            <a:xfrm>
              <a:off x="1940" y="1244"/>
              <a:ext cx="864" cy="1447"/>
            </a:xfrm>
            <a:custGeom>
              <a:avLst/>
              <a:gdLst>
                <a:gd name="T0" fmla="*/ 0 w 864"/>
                <a:gd name="T1" fmla="*/ 1436 h 1447"/>
                <a:gd name="T2" fmla="*/ 56 w 864"/>
                <a:gd name="T3" fmla="*/ 1416 h 1447"/>
                <a:gd name="T4" fmla="*/ 168 w 864"/>
                <a:gd name="T5" fmla="*/ 1252 h 1447"/>
                <a:gd name="T6" fmla="*/ 332 w 864"/>
                <a:gd name="T7" fmla="*/ 804 h 1447"/>
                <a:gd name="T8" fmla="*/ 472 w 864"/>
                <a:gd name="T9" fmla="*/ 500 h 1447"/>
                <a:gd name="T10" fmla="*/ 744 w 864"/>
                <a:gd name="T11" fmla="*/ 104 h 1447"/>
                <a:gd name="T12" fmla="*/ 864 w 864"/>
                <a:gd name="T13" fmla="*/ 0 h 14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64" h="1447">
                  <a:moveTo>
                    <a:pt x="0" y="1436"/>
                  </a:moveTo>
                  <a:cubicBezTo>
                    <a:pt x="9" y="1433"/>
                    <a:pt x="28" y="1447"/>
                    <a:pt x="56" y="1416"/>
                  </a:cubicBezTo>
                  <a:cubicBezTo>
                    <a:pt x="84" y="1385"/>
                    <a:pt x="122" y="1354"/>
                    <a:pt x="168" y="1252"/>
                  </a:cubicBezTo>
                  <a:cubicBezTo>
                    <a:pt x="214" y="1150"/>
                    <a:pt x="281" y="929"/>
                    <a:pt x="332" y="804"/>
                  </a:cubicBezTo>
                  <a:cubicBezTo>
                    <a:pt x="383" y="679"/>
                    <a:pt x="403" y="616"/>
                    <a:pt x="472" y="500"/>
                  </a:cubicBezTo>
                  <a:cubicBezTo>
                    <a:pt x="541" y="384"/>
                    <a:pt x="679" y="187"/>
                    <a:pt x="744" y="104"/>
                  </a:cubicBezTo>
                  <a:cubicBezTo>
                    <a:pt x="809" y="21"/>
                    <a:pt x="839" y="22"/>
                    <a:pt x="864" y="0"/>
                  </a:cubicBezTo>
                </a:path>
              </a:pathLst>
            </a:custGeom>
            <a:noFill/>
            <a:ln w="57150" cmpd="sng">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263" name="Oval 22"/>
            <p:cNvSpPr>
              <a:spLocks noChangeArrowheads="1"/>
            </p:cNvSpPr>
            <p:nvPr/>
          </p:nvSpPr>
          <p:spPr bwMode="auto">
            <a:xfrm>
              <a:off x="1882" y="2614"/>
              <a:ext cx="91" cy="90"/>
            </a:xfrm>
            <a:prstGeom prst="ellipse">
              <a:avLst/>
            </a:prstGeom>
            <a:solidFill>
              <a:schemeClr val="bg1"/>
            </a:solidFill>
            <a:ln w="571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0264" name="Oval 23"/>
            <p:cNvSpPr>
              <a:spLocks noChangeArrowheads="1"/>
            </p:cNvSpPr>
            <p:nvPr/>
          </p:nvSpPr>
          <p:spPr bwMode="auto">
            <a:xfrm>
              <a:off x="2789" y="1207"/>
              <a:ext cx="91" cy="90"/>
            </a:xfrm>
            <a:prstGeom prst="ellipse">
              <a:avLst/>
            </a:prstGeom>
            <a:solidFill>
              <a:schemeClr val="bg1"/>
            </a:solidFill>
            <a:ln w="571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4123" name="Group 27"/>
          <p:cNvGrpSpPr>
            <a:grpSpLocks/>
          </p:cNvGrpSpPr>
          <p:nvPr/>
        </p:nvGrpSpPr>
        <p:grpSpPr bwMode="auto">
          <a:xfrm>
            <a:off x="5795963" y="1989138"/>
            <a:ext cx="1081087" cy="2087562"/>
            <a:chOff x="3651" y="1253"/>
            <a:chExt cx="681" cy="1315"/>
          </a:xfrm>
        </p:grpSpPr>
        <p:sp>
          <p:nvSpPr>
            <p:cNvPr id="10259" name="Freeform 16"/>
            <p:cNvSpPr>
              <a:spLocks/>
            </p:cNvSpPr>
            <p:nvPr/>
          </p:nvSpPr>
          <p:spPr bwMode="auto">
            <a:xfrm>
              <a:off x="3712" y="1298"/>
              <a:ext cx="574" cy="1230"/>
            </a:xfrm>
            <a:custGeom>
              <a:avLst/>
              <a:gdLst>
                <a:gd name="T0" fmla="*/ 0 w 574"/>
                <a:gd name="T1" fmla="*/ 1230 h 1230"/>
                <a:gd name="T2" fmla="*/ 56 w 574"/>
                <a:gd name="T3" fmla="*/ 1118 h 1230"/>
                <a:gd name="T4" fmla="*/ 124 w 574"/>
                <a:gd name="T5" fmla="*/ 882 h 1230"/>
                <a:gd name="T6" fmla="*/ 196 w 574"/>
                <a:gd name="T7" fmla="*/ 554 h 1230"/>
                <a:gd name="T8" fmla="*/ 296 w 574"/>
                <a:gd name="T9" fmla="*/ 322 h 1230"/>
                <a:gd name="T10" fmla="*/ 388 w 574"/>
                <a:gd name="T11" fmla="*/ 194 h 1230"/>
                <a:gd name="T12" fmla="*/ 488 w 574"/>
                <a:gd name="T13" fmla="*/ 62 h 1230"/>
                <a:gd name="T14" fmla="*/ 574 w 574"/>
                <a:gd name="T15" fmla="*/ 0 h 123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74" h="1230">
                  <a:moveTo>
                    <a:pt x="0" y="1230"/>
                  </a:moveTo>
                  <a:cubicBezTo>
                    <a:pt x="9" y="1212"/>
                    <a:pt x="35" y="1176"/>
                    <a:pt x="56" y="1118"/>
                  </a:cubicBezTo>
                  <a:cubicBezTo>
                    <a:pt x="77" y="1060"/>
                    <a:pt x="101" y="976"/>
                    <a:pt x="124" y="882"/>
                  </a:cubicBezTo>
                  <a:cubicBezTo>
                    <a:pt x="147" y="788"/>
                    <a:pt x="167" y="647"/>
                    <a:pt x="196" y="554"/>
                  </a:cubicBezTo>
                  <a:cubicBezTo>
                    <a:pt x="225" y="461"/>
                    <a:pt x="264" y="382"/>
                    <a:pt x="296" y="322"/>
                  </a:cubicBezTo>
                  <a:cubicBezTo>
                    <a:pt x="328" y="262"/>
                    <a:pt x="356" y="237"/>
                    <a:pt x="388" y="194"/>
                  </a:cubicBezTo>
                  <a:cubicBezTo>
                    <a:pt x="420" y="151"/>
                    <a:pt x="457" y="94"/>
                    <a:pt x="488" y="62"/>
                  </a:cubicBezTo>
                  <a:cubicBezTo>
                    <a:pt x="519" y="30"/>
                    <a:pt x="556" y="13"/>
                    <a:pt x="574" y="0"/>
                  </a:cubicBezTo>
                </a:path>
              </a:pathLst>
            </a:custGeom>
            <a:noFill/>
            <a:ln w="57150" cmpd="sng">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260" name="Oval 24"/>
            <p:cNvSpPr>
              <a:spLocks noChangeArrowheads="1"/>
            </p:cNvSpPr>
            <p:nvPr/>
          </p:nvSpPr>
          <p:spPr bwMode="auto">
            <a:xfrm>
              <a:off x="3651" y="2478"/>
              <a:ext cx="91" cy="90"/>
            </a:xfrm>
            <a:prstGeom prst="ellipse">
              <a:avLst/>
            </a:prstGeom>
            <a:solidFill>
              <a:schemeClr val="bg1"/>
            </a:solidFill>
            <a:ln w="571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0261" name="Oval 25"/>
            <p:cNvSpPr>
              <a:spLocks noChangeArrowheads="1"/>
            </p:cNvSpPr>
            <p:nvPr/>
          </p:nvSpPr>
          <p:spPr bwMode="auto">
            <a:xfrm>
              <a:off x="4241" y="1253"/>
              <a:ext cx="91" cy="90"/>
            </a:xfrm>
            <a:prstGeom prst="ellipse">
              <a:avLst/>
            </a:prstGeom>
            <a:solidFill>
              <a:schemeClr val="bg1"/>
            </a:solidFill>
            <a:ln w="571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sp>
        <p:nvSpPr>
          <p:cNvPr id="4115" name="Oval 19"/>
          <p:cNvSpPr>
            <a:spLocks noChangeArrowheads="1"/>
          </p:cNvSpPr>
          <p:nvPr/>
        </p:nvSpPr>
        <p:spPr bwMode="auto">
          <a:xfrm>
            <a:off x="3276600" y="3860800"/>
            <a:ext cx="144463" cy="142875"/>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4127" name="Oval 31"/>
          <p:cNvSpPr>
            <a:spLocks noChangeArrowheads="1"/>
          </p:cNvSpPr>
          <p:nvPr/>
        </p:nvSpPr>
        <p:spPr bwMode="auto">
          <a:xfrm>
            <a:off x="3635375" y="2924175"/>
            <a:ext cx="144463" cy="142875"/>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4128" name="Oval 32"/>
          <p:cNvSpPr>
            <a:spLocks noChangeArrowheads="1"/>
          </p:cNvSpPr>
          <p:nvPr/>
        </p:nvSpPr>
        <p:spPr bwMode="auto">
          <a:xfrm>
            <a:off x="3924300" y="2420938"/>
            <a:ext cx="144463" cy="142875"/>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4129" name="Oval 33"/>
          <p:cNvSpPr>
            <a:spLocks noChangeArrowheads="1"/>
          </p:cNvSpPr>
          <p:nvPr/>
        </p:nvSpPr>
        <p:spPr bwMode="auto">
          <a:xfrm>
            <a:off x="4211638" y="2062163"/>
            <a:ext cx="144462" cy="142875"/>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4130" name="Oval 34"/>
          <p:cNvSpPr>
            <a:spLocks noChangeArrowheads="1"/>
          </p:cNvSpPr>
          <p:nvPr/>
        </p:nvSpPr>
        <p:spPr bwMode="auto">
          <a:xfrm>
            <a:off x="6443663" y="2276475"/>
            <a:ext cx="144462" cy="142875"/>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4131" name="Oval 35"/>
          <p:cNvSpPr>
            <a:spLocks noChangeArrowheads="1"/>
          </p:cNvSpPr>
          <p:nvPr/>
        </p:nvSpPr>
        <p:spPr bwMode="auto">
          <a:xfrm>
            <a:off x="6084888" y="2924175"/>
            <a:ext cx="144462" cy="142875"/>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4110"/>
                                        </p:tgtEl>
                                        <p:attrNameLst>
                                          <p:attrName>style.visibility</p:attrName>
                                        </p:attrNameLst>
                                      </p:cBhvr>
                                      <p:to>
                                        <p:strVal val="visible"/>
                                      </p:to>
                                    </p:set>
                                    <p:animEffect transition="in" filter="wipe(left)">
                                      <p:cBhvr>
                                        <p:cTn id="7" dur="2000"/>
                                        <p:tgtEl>
                                          <p:spTgt spid="41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4124"/>
                                        </p:tgtEl>
                                        <p:attrNameLst>
                                          <p:attrName>style.visibility</p:attrName>
                                        </p:attrNameLst>
                                      </p:cBhvr>
                                      <p:to>
                                        <p:strVal val="visible"/>
                                      </p:to>
                                    </p:set>
                                    <p:animEffect transition="in" filter="wipe(up)">
                                      <p:cBhvr>
                                        <p:cTn id="12" dur="1000"/>
                                        <p:tgtEl>
                                          <p:spTgt spid="412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4122"/>
                                        </p:tgtEl>
                                        <p:attrNameLst>
                                          <p:attrName>style.visibility</p:attrName>
                                        </p:attrNameLst>
                                      </p:cBhvr>
                                      <p:to>
                                        <p:strVal val="visible"/>
                                      </p:to>
                                    </p:set>
                                    <p:animEffect transition="in" filter="wipe(down)">
                                      <p:cBhvr>
                                        <p:cTn id="17" dur="2000"/>
                                        <p:tgtEl>
                                          <p:spTgt spid="4122"/>
                                        </p:tgtEl>
                                      </p:cBhvr>
                                    </p:animEffect>
                                  </p:childTnLst>
                                </p:cTn>
                              </p:par>
                            </p:childTnLst>
                          </p:cTn>
                        </p:par>
                        <p:par>
                          <p:cTn id="18" fill="hold" nodeType="afterGroup">
                            <p:stCondLst>
                              <p:cond delay="2000"/>
                            </p:stCondLst>
                            <p:childTnLst>
                              <p:par>
                                <p:cTn id="19" presetID="22" presetClass="entr" presetSubtype="4" fill="hold" nodeType="afterEffect">
                                  <p:stCondLst>
                                    <p:cond delay="0"/>
                                  </p:stCondLst>
                                  <p:childTnLst>
                                    <p:set>
                                      <p:cBhvr>
                                        <p:cTn id="20" dur="1" fill="hold">
                                          <p:stCondLst>
                                            <p:cond delay="0"/>
                                          </p:stCondLst>
                                        </p:cTn>
                                        <p:tgtEl>
                                          <p:spTgt spid="4123"/>
                                        </p:tgtEl>
                                        <p:attrNameLst>
                                          <p:attrName>style.visibility</p:attrName>
                                        </p:attrNameLst>
                                      </p:cBhvr>
                                      <p:to>
                                        <p:strVal val="visible"/>
                                      </p:to>
                                    </p:set>
                                    <p:animEffect transition="in" filter="wipe(down)">
                                      <p:cBhvr>
                                        <p:cTn id="21" dur="2000"/>
                                        <p:tgtEl>
                                          <p:spTgt spid="4123"/>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4126"/>
                                        </p:tgtEl>
                                        <p:attrNameLst>
                                          <p:attrName>style.visibility</p:attrName>
                                        </p:attrNameLst>
                                      </p:cBhvr>
                                      <p:to>
                                        <p:strVal val="visible"/>
                                      </p:to>
                                    </p:set>
                                    <p:animEffect transition="in" filter="wipe(up)">
                                      <p:cBhvr>
                                        <p:cTn id="26" dur="1000"/>
                                        <p:tgtEl>
                                          <p:spTgt spid="4126"/>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4125"/>
                                        </p:tgtEl>
                                        <p:attrNameLst>
                                          <p:attrName>style.visibility</p:attrName>
                                        </p:attrNameLst>
                                      </p:cBhvr>
                                      <p:to>
                                        <p:strVal val="visible"/>
                                      </p:to>
                                    </p:set>
                                    <p:animEffect transition="in" filter="wipe(up)">
                                      <p:cBhvr>
                                        <p:cTn id="29" dur="1000"/>
                                        <p:tgtEl>
                                          <p:spTgt spid="4125"/>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4115"/>
                                        </p:tgtEl>
                                        <p:attrNameLst>
                                          <p:attrName>style.visibility</p:attrName>
                                        </p:attrNameLst>
                                      </p:cBhvr>
                                      <p:to>
                                        <p:strVal val="visible"/>
                                      </p:to>
                                    </p:set>
                                    <p:animEffect transition="in" filter="wipe(left)">
                                      <p:cBhvr>
                                        <p:cTn id="34" dur="1000"/>
                                        <p:tgtEl>
                                          <p:spTgt spid="4115"/>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4127"/>
                                        </p:tgtEl>
                                        <p:attrNameLst>
                                          <p:attrName>style.visibility</p:attrName>
                                        </p:attrNameLst>
                                      </p:cBhvr>
                                      <p:to>
                                        <p:strVal val="visible"/>
                                      </p:to>
                                    </p:set>
                                    <p:animEffect transition="in" filter="wipe(left)">
                                      <p:cBhvr>
                                        <p:cTn id="37" dur="1000"/>
                                        <p:tgtEl>
                                          <p:spTgt spid="4127"/>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4128"/>
                                        </p:tgtEl>
                                        <p:attrNameLst>
                                          <p:attrName>style.visibility</p:attrName>
                                        </p:attrNameLst>
                                      </p:cBhvr>
                                      <p:to>
                                        <p:strVal val="visible"/>
                                      </p:to>
                                    </p:set>
                                    <p:animEffect transition="in" filter="wipe(left)">
                                      <p:cBhvr>
                                        <p:cTn id="40" dur="1000"/>
                                        <p:tgtEl>
                                          <p:spTgt spid="412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4129"/>
                                        </p:tgtEl>
                                        <p:attrNameLst>
                                          <p:attrName>style.visibility</p:attrName>
                                        </p:attrNameLst>
                                      </p:cBhvr>
                                      <p:to>
                                        <p:strVal val="visible"/>
                                      </p:to>
                                    </p:set>
                                    <p:animEffect transition="in" filter="wipe(left)">
                                      <p:cBhvr>
                                        <p:cTn id="43" dur="1000"/>
                                        <p:tgtEl>
                                          <p:spTgt spid="4129"/>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4131"/>
                                        </p:tgtEl>
                                        <p:attrNameLst>
                                          <p:attrName>style.visibility</p:attrName>
                                        </p:attrNameLst>
                                      </p:cBhvr>
                                      <p:to>
                                        <p:strVal val="visible"/>
                                      </p:to>
                                    </p:set>
                                    <p:animEffect transition="in" filter="wipe(left)">
                                      <p:cBhvr>
                                        <p:cTn id="46" dur="1000"/>
                                        <p:tgtEl>
                                          <p:spTgt spid="4131"/>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4130"/>
                                        </p:tgtEl>
                                        <p:attrNameLst>
                                          <p:attrName>style.visibility</p:attrName>
                                        </p:attrNameLst>
                                      </p:cBhvr>
                                      <p:to>
                                        <p:strVal val="visible"/>
                                      </p:to>
                                    </p:set>
                                    <p:animEffect transition="in" filter="wipe(left)">
                                      <p:cBhvr>
                                        <p:cTn id="49" dur="1000"/>
                                        <p:tgtEl>
                                          <p:spTgt spid="4130"/>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22" presetClass="entr" presetSubtype="1" fill="hold" grpId="0" nodeType="clickEffect">
                                  <p:stCondLst>
                                    <p:cond delay="0"/>
                                  </p:stCondLst>
                                  <p:childTnLst>
                                    <p:set>
                                      <p:cBhvr>
                                        <p:cTn id="53" dur="1" fill="hold">
                                          <p:stCondLst>
                                            <p:cond delay="0"/>
                                          </p:stCondLst>
                                        </p:cTn>
                                        <p:tgtEl>
                                          <p:spTgt spid="4108"/>
                                        </p:tgtEl>
                                        <p:attrNameLst>
                                          <p:attrName>style.visibility</p:attrName>
                                        </p:attrNameLst>
                                      </p:cBhvr>
                                      <p:to>
                                        <p:strVal val="visible"/>
                                      </p:to>
                                    </p:set>
                                    <p:animEffect transition="in" filter="wipe(up)">
                                      <p:cBhvr>
                                        <p:cTn id="54" dur="1000"/>
                                        <p:tgtEl>
                                          <p:spTgt spid="4108"/>
                                        </p:tgtEl>
                                      </p:cBhvr>
                                    </p:animEffect>
                                  </p:childTnLst>
                                </p:cTn>
                              </p:par>
                            </p:childTnLst>
                          </p:cTn>
                        </p:par>
                        <p:par>
                          <p:cTn id="55" fill="hold" nodeType="afterGroup">
                            <p:stCondLst>
                              <p:cond delay="1000"/>
                            </p:stCondLst>
                            <p:childTnLst>
                              <p:par>
                                <p:cTn id="56" presetID="22" presetClass="entr" presetSubtype="1" fill="hold" grpId="0" nodeType="afterEffect">
                                  <p:stCondLst>
                                    <p:cond delay="0"/>
                                  </p:stCondLst>
                                  <p:childTnLst>
                                    <p:set>
                                      <p:cBhvr>
                                        <p:cTn id="57" dur="1" fill="hold">
                                          <p:stCondLst>
                                            <p:cond delay="0"/>
                                          </p:stCondLst>
                                        </p:cTn>
                                        <p:tgtEl>
                                          <p:spTgt spid="4109"/>
                                        </p:tgtEl>
                                        <p:attrNameLst>
                                          <p:attrName>style.visibility</p:attrName>
                                        </p:attrNameLst>
                                      </p:cBhvr>
                                      <p:to>
                                        <p:strVal val="visible"/>
                                      </p:to>
                                    </p:set>
                                    <p:animEffect transition="in" filter="wipe(up)">
                                      <p:cBhvr>
                                        <p:cTn id="58" dur="500"/>
                                        <p:tgtEl>
                                          <p:spTgt spid="4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25" grpId="0" animBg="1"/>
      <p:bldP spid="4126" grpId="0" animBg="1"/>
      <p:bldP spid="4108" grpId="0"/>
      <p:bldP spid="4109" grpId="0"/>
      <p:bldP spid="4115" grpId="0" animBg="1"/>
      <p:bldP spid="4127" grpId="0" animBg="1"/>
      <p:bldP spid="4128" grpId="0" animBg="1"/>
      <p:bldP spid="4129" grpId="0" animBg="1"/>
      <p:bldP spid="4130" grpId="0" animBg="1"/>
      <p:bldP spid="413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5"/>
          <p:cNvSpPr txBox="1">
            <a:spLocks noChangeArrowheads="1"/>
          </p:cNvSpPr>
          <p:nvPr/>
        </p:nvSpPr>
        <p:spPr bwMode="auto">
          <a:xfrm>
            <a:off x="1042988" y="260350"/>
            <a:ext cx="7705725" cy="1036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u="sng">
                <a:solidFill>
                  <a:srgbClr val="005250"/>
                </a:solidFill>
                <a:latin typeface="Times New Roman" panose="02020603050405020304" pitchFamily="18" charset="0"/>
              </a:rPr>
              <a:t>Задача 3.3</a:t>
            </a:r>
            <a:r>
              <a:rPr lang="ru-RU" altLang="ru-RU" sz="1800" b="1" u="sng">
                <a:solidFill>
                  <a:srgbClr val="005250"/>
                </a:solidFill>
              </a:rPr>
              <a:t>.</a:t>
            </a:r>
            <a:r>
              <a:rPr lang="ru-RU" altLang="ru-RU" sz="1800" b="1">
                <a:latin typeface="Times New Roman" panose="02020603050405020304" pitchFamily="18" charset="0"/>
              </a:rPr>
              <a:t> На рисунке изображен график функции </a:t>
            </a:r>
            <a:r>
              <a:rPr lang="en-US" altLang="ru-RU" sz="2400" b="1" i="1">
                <a:latin typeface="Times New Roman" panose="02020603050405020304" pitchFamily="18" charset="0"/>
              </a:rPr>
              <a:t>y</a:t>
            </a:r>
            <a:r>
              <a:rPr lang="ru-RU" altLang="ru-RU" sz="2400" b="1" i="1">
                <a:latin typeface="Times New Roman" panose="02020603050405020304" pitchFamily="18" charset="0"/>
              </a:rPr>
              <a:t> = </a:t>
            </a:r>
            <a:r>
              <a:rPr lang="en-US" altLang="ru-RU" sz="2400" b="1" i="1">
                <a:latin typeface="Times New Roman" panose="02020603050405020304" pitchFamily="18" charset="0"/>
              </a:rPr>
              <a:t>f (x)</a:t>
            </a:r>
            <a:r>
              <a:rPr lang="en-US" altLang="ru-RU" sz="2400" b="1">
                <a:latin typeface="Times New Roman" panose="02020603050405020304" pitchFamily="18" charset="0"/>
              </a:rPr>
              <a:t>,</a:t>
            </a:r>
            <a:r>
              <a:rPr lang="en-US" altLang="ru-RU" sz="1800" b="1">
                <a:latin typeface="Times New Roman" panose="02020603050405020304" pitchFamily="18" charset="0"/>
              </a:rPr>
              <a:t> </a:t>
            </a:r>
            <a:r>
              <a:rPr lang="ru-RU" altLang="ru-RU" sz="1800" b="1">
                <a:latin typeface="Times New Roman" panose="02020603050405020304" pitchFamily="18" charset="0"/>
              </a:rPr>
              <a:t>  </a:t>
            </a:r>
          </a:p>
          <a:p>
            <a:pPr eaLnBrk="1" hangingPunct="1">
              <a:spcBef>
                <a:spcPct val="0"/>
              </a:spcBef>
              <a:buFontTx/>
              <a:buNone/>
            </a:pPr>
            <a:r>
              <a:rPr lang="ru-RU" altLang="ru-RU" sz="1800" b="1">
                <a:latin typeface="Times New Roman" panose="02020603050405020304" pitchFamily="18" charset="0"/>
              </a:rPr>
              <a:t>определенной на интервале (</a:t>
            </a:r>
            <a:r>
              <a:rPr lang="en-US" altLang="ru-RU" sz="2000" b="1" i="1">
                <a:latin typeface="Times New Roman" panose="02020603050405020304" pitchFamily="18" charset="0"/>
              </a:rPr>
              <a:t>a</a:t>
            </a:r>
            <a:r>
              <a:rPr lang="ru-RU" altLang="ru-RU" sz="2000" b="1" i="1">
                <a:latin typeface="Times New Roman" panose="02020603050405020304" pitchFamily="18" charset="0"/>
              </a:rPr>
              <a:t>;</a:t>
            </a:r>
            <a:r>
              <a:rPr lang="en-US" altLang="ru-RU" sz="2000" b="1" i="1">
                <a:latin typeface="Times New Roman" panose="02020603050405020304" pitchFamily="18" charset="0"/>
              </a:rPr>
              <a:t>b</a:t>
            </a:r>
            <a:r>
              <a:rPr lang="ru-RU" altLang="ru-RU" sz="1800" b="1">
                <a:latin typeface="Times New Roman" panose="02020603050405020304" pitchFamily="18" charset="0"/>
              </a:rPr>
              <a:t>). Определите количество целых </a:t>
            </a:r>
          </a:p>
          <a:p>
            <a:pPr eaLnBrk="1" hangingPunct="1">
              <a:spcBef>
                <a:spcPct val="0"/>
              </a:spcBef>
              <a:buFontTx/>
              <a:buNone/>
            </a:pPr>
            <a:r>
              <a:rPr lang="ru-RU" altLang="ru-RU" sz="1800" b="1">
                <a:latin typeface="Times New Roman" panose="02020603050405020304" pitchFamily="18" charset="0"/>
              </a:rPr>
              <a:t>точек, в которых производная функции положительна. </a:t>
            </a:r>
          </a:p>
        </p:txBody>
      </p:sp>
      <p:pic>
        <p:nvPicPr>
          <p:cNvPr id="1126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6013" y="1700213"/>
            <a:ext cx="3579812" cy="2517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8"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8263" y="1701800"/>
            <a:ext cx="3600450" cy="2516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269" name="Text Box 8"/>
          <p:cNvSpPr txBox="1">
            <a:spLocks noChangeArrowheads="1"/>
          </p:cNvSpPr>
          <p:nvPr/>
        </p:nvSpPr>
        <p:spPr bwMode="auto">
          <a:xfrm>
            <a:off x="1116013" y="1628775"/>
            <a:ext cx="5032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ru-RU" sz="2400" i="1">
                <a:latin typeface="Times New Roman" panose="02020603050405020304" pitchFamily="18" charset="0"/>
              </a:rPr>
              <a:t>a)</a:t>
            </a:r>
            <a:endParaRPr lang="ru-RU" altLang="ru-RU" sz="2400" i="1">
              <a:latin typeface="Times New Roman" panose="02020603050405020304" pitchFamily="18" charset="0"/>
            </a:endParaRPr>
          </a:p>
        </p:txBody>
      </p:sp>
      <p:sp>
        <p:nvSpPr>
          <p:cNvPr id="11270" name="Text Box 9"/>
          <p:cNvSpPr txBox="1">
            <a:spLocks noChangeArrowheads="1"/>
          </p:cNvSpPr>
          <p:nvPr/>
        </p:nvSpPr>
        <p:spPr bwMode="auto">
          <a:xfrm>
            <a:off x="7812088" y="1628775"/>
            <a:ext cx="5032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400" i="1">
                <a:latin typeface="Times New Roman" panose="02020603050405020304" pitchFamily="18" charset="0"/>
              </a:rPr>
              <a:t>б</a:t>
            </a:r>
            <a:r>
              <a:rPr lang="en-US" altLang="ru-RU" sz="2400" i="1">
                <a:latin typeface="Times New Roman" panose="02020603050405020304" pitchFamily="18" charset="0"/>
              </a:rPr>
              <a:t>)</a:t>
            </a:r>
            <a:endParaRPr lang="ru-RU" altLang="ru-RU" sz="2400" i="1">
              <a:latin typeface="Times New Roman" panose="02020603050405020304" pitchFamily="18" charset="0"/>
            </a:endParaRPr>
          </a:p>
        </p:txBody>
      </p:sp>
      <p:sp>
        <p:nvSpPr>
          <p:cNvPr id="11271" name="Text Box 11"/>
          <p:cNvSpPr txBox="1">
            <a:spLocks noChangeArrowheads="1"/>
          </p:cNvSpPr>
          <p:nvPr/>
        </p:nvSpPr>
        <p:spPr bwMode="auto">
          <a:xfrm>
            <a:off x="2987675" y="1406525"/>
            <a:ext cx="35290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8080"/>
                </a:solidFill>
                <a:latin typeface="Times New Roman" panose="02020603050405020304" pitchFamily="18" charset="0"/>
              </a:rPr>
              <a:t>Решите самостоятельно!</a:t>
            </a:r>
          </a:p>
        </p:txBody>
      </p:sp>
      <p:sp>
        <p:nvSpPr>
          <p:cNvPr id="11272" name="Text Box 12"/>
          <p:cNvSpPr txBox="1">
            <a:spLocks noChangeArrowheads="1"/>
          </p:cNvSpPr>
          <p:nvPr/>
        </p:nvSpPr>
        <p:spPr bwMode="auto">
          <a:xfrm>
            <a:off x="3995738" y="4292600"/>
            <a:ext cx="15128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8080"/>
                </a:solidFill>
                <a:latin typeface="Times New Roman" panose="02020603050405020304" pitchFamily="18" charset="0"/>
              </a:rPr>
              <a:t>Решение.</a:t>
            </a:r>
          </a:p>
        </p:txBody>
      </p:sp>
      <p:sp>
        <p:nvSpPr>
          <p:cNvPr id="5133" name="Rectangle 13"/>
          <p:cNvSpPr>
            <a:spLocks noChangeArrowheads="1"/>
          </p:cNvSpPr>
          <p:nvPr/>
        </p:nvSpPr>
        <p:spPr bwMode="auto">
          <a:xfrm>
            <a:off x="1835150" y="2057400"/>
            <a:ext cx="649288" cy="2160588"/>
          </a:xfrm>
          <a:prstGeom prst="rect">
            <a:avLst/>
          </a:prstGeom>
          <a:solidFill>
            <a:srgbClr val="FF660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5134" name="Rectangle 14"/>
          <p:cNvSpPr>
            <a:spLocks noChangeArrowheads="1"/>
          </p:cNvSpPr>
          <p:nvPr/>
        </p:nvSpPr>
        <p:spPr bwMode="auto">
          <a:xfrm>
            <a:off x="3490913" y="2057400"/>
            <a:ext cx="504825" cy="2160588"/>
          </a:xfrm>
          <a:prstGeom prst="rect">
            <a:avLst/>
          </a:prstGeom>
          <a:solidFill>
            <a:srgbClr val="FF660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nvGrpSpPr>
          <p:cNvPr id="5158" name="Group 38"/>
          <p:cNvGrpSpPr>
            <a:grpSpLocks/>
          </p:cNvGrpSpPr>
          <p:nvPr/>
        </p:nvGrpSpPr>
        <p:grpSpPr bwMode="auto">
          <a:xfrm>
            <a:off x="5292725" y="1985963"/>
            <a:ext cx="2808288" cy="2160587"/>
            <a:chOff x="3334" y="1251"/>
            <a:chExt cx="1769" cy="1361"/>
          </a:xfrm>
        </p:grpSpPr>
        <p:sp>
          <p:nvSpPr>
            <p:cNvPr id="11296" name="Rectangle 15"/>
            <p:cNvSpPr>
              <a:spLocks noChangeArrowheads="1"/>
            </p:cNvSpPr>
            <p:nvPr/>
          </p:nvSpPr>
          <p:spPr bwMode="auto">
            <a:xfrm>
              <a:off x="3334" y="1251"/>
              <a:ext cx="136" cy="1361"/>
            </a:xfrm>
            <a:prstGeom prst="rect">
              <a:avLst/>
            </a:prstGeom>
            <a:solidFill>
              <a:srgbClr val="FF660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1297" name="Rectangle 16"/>
            <p:cNvSpPr>
              <a:spLocks noChangeArrowheads="1"/>
            </p:cNvSpPr>
            <p:nvPr/>
          </p:nvSpPr>
          <p:spPr bwMode="auto">
            <a:xfrm>
              <a:off x="3651" y="1251"/>
              <a:ext cx="499" cy="1361"/>
            </a:xfrm>
            <a:prstGeom prst="rect">
              <a:avLst/>
            </a:prstGeom>
            <a:solidFill>
              <a:srgbClr val="FF660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1298" name="Rectangle 17"/>
            <p:cNvSpPr>
              <a:spLocks noChangeArrowheads="1"/>
            </p:cNvSpPr>
            <p:nvPr/>
          </p:nvSpPr>
          <p:spPr bwMode="auto">
            <a:xfrm>
              <a:off x="4694" y="1251"/>
              <a:ext cx="409" cy="1361"/>
            </a:xfrm>
            <a:prstGeom prst="rect">
              <a:avLst/>
            </a:prstGeom>
            <a:solidFill>
              <a:srgbClr val="FF660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5138" name="Group 18"/>
          <p:cNvGrpSpPr>
            <a:grpSpLocks/>
          </p:cNvGrpSpPr>
          <p:nvPr/>
        </p:nvGrpSpPr>
        <p:grpSpPr bwMode="auto">
          <a:xfrm>
            <a:off x="2987675" y="4621213"/>
            <a:ext cx="3960813" cy="392112"/>
            <a:chOff x="839" y="3022"/>
            <a:chExt cx="2495" cy="247"/>
          </a:xfrm>
        </p:grpSpPr>
        <p:graphicFrame>
          <p:nvGraphicFramePr>
            <p:cNvPr id="11292" name="Object 19"/>
            <p:cNvGraphicFramePr>
              <a:graphicFrameLocks noChangeAspect="1"/>
            </p:cNvGraphicFramePr>
            <p:nvPr/>
          </p:nvGraphicFramePr>
          <p:xfrm>
            <a:off x="839" y="3027"/>
            <a:ext cx="681" cy="232"/>
          </p:xfrm>
          <a:graphic>
            <a:graphicData uri="http://schemas.openxmlformats.org/presentationml/2006/ole">
              <mc:AlternateContent xmlns:mc="http://schemas.openxmlformats.org/markup-compatibility/2006">
                <mc:Choice xmlns:v="urn:schemas-microsoft-com:vml" Requires="v">
                  <p:oleObj spid="_x0000_s11303" name="Формула" r:id="rId5" imgW="596641" imgH="203112" progId="Equation.3">
                    <p:embed/>
                  </p:oleObj>
                </mc:Choice>
                <mc:Fallback>
                  <p:oleObj name="Формула" r:id="rId5" imgW="596641" imgH="203112" progId="Equation.3">
                    <p:embed/>
                    <p:pic>
                      <p:nvPicPr>
                        <p:cNvPr id="0" name="Object 1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9" y="3027"/>
                          <a:ext cx="681" cy="2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1293" name="Text Box 20"/>
            <p:cNvSpPr txBox="1">
              <a:spLocks noChangeArrowheads="1"/>
            </p:cNvSpPr>
            <p:nvPr/>
          </p:nvSpPr>
          <p:spPr bwMode="auto">
            <a:xfrm>
              <a:off x="1428" y="3022"/>
              <a:ext cx="589"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a:t>, если</a:t>
              </a:r>
            </a:p>
          </p:txBody>
        </p:sp>
        <p:graphicFrame>
          <p:nvGraphicFramePr>
            <p:cNvPr id="11294" name="Object 21"/>
            <p:cNvGraphicFramePr>
              <a:graphicFrameLocks noChangeAspect="1"/>
            </p:cNvGraphicFramePr>
            <p:nvPr/>
          </p:nvGraphicFramePr>
          <p:xfrm>
            <a:off x="1927" y="3027"/>
            <a:ext cx="408" cy="242"/>
          </p:xfrm>
          <a:graphic>
            <a:graphicData uri="http://schemas.openxmlformats.org/presentationml/2006/ole">
              <mc:AlternateContent xmlns:mc="http://schemas.openxmlformats.org/markup-compatibility/2006">
                <mc:Choice xmlns:v="urn:schemas-microsoft-com:vml" Requires="v">
                  <p:oleObj spid="_x0000_s11304" name="Формула" r:id="rId7" imgW="342751" imgH="203112" progId="Equation.3">
                    <p:embed/>
                  </p:oleObj>
                </mc:Choice>
                <mc:Fallback>
                  <p:oleObj name="Формула" r:id="rId7" imgW="342751" imgH="203112" progId="Equation.3">
                    <p:embed/>
                    <p:pic>
                      <p:nvPicPr>
                        <p:cNvPr id="0" name="Object 2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27" y="3027"/>
                          <a:ext cx="408" cy="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1295" name="Text Box 22"/>
            <p:cNvSpPr txBox="1">
              <a:spLocks noChangeArrowheads="1"/>
            </p:cNvSpPr>
            <p:nvPr/>
          </p:nvSpPr>
          <p:spPr bwMode="auto">
            <a:xfrm>
              <a:off x="2290" y="3027"/>
              <a:ext cx="104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a:t>возрастает.</a:t>
              </a:r>
            </a:p>
          </p:txBody>
        </p:sp>
      </p:grpSp>
      <p:sp>
        <p:nvSpPr>
          <p:cNvPr id="5143" name="Text Box 23"/>
          <p:cNvSpPr txBox="1">
            <a:spLocks noChangeArrowheads="1"/>
          </p:cNvSpPr>
          <p:nvPr/>
        </p:nvSpPr>
        <p:spPr bwMode="auto">
          <a:xfrm>
            <a:off x="971550" y="4941888"/>
            <a:ext cx="3313113" cy="1192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dirty="0">
                <a:latin typeface="Times New Roman" panose="02020603050405020304" pitchFamily="18" charset="0"/>
                <a:cs typeface="Times New Roman" panose="02020603050405020304" pitchFamily="18" charset="0"/>
              </a:rPr>
              <a:t>Целые решения при :  </a:t>
            </a:r>
          </a:p>
          <a:p>
            <a:pPr eaLnBrk="1" hangingPunct="1">
              <a:spcBef>
                <a:spcPct val="50000"/>
              </a:spcBef>
              <a:buFontTx/>
              <a:buNone/>
            </a:pPr>
            <a:r>
              <a:rPr lang="ru-RU" altLang="ru-RU" sz="1800" i="1" dirty="0">
                <a:latin typeface="Times New Roman" panose="02020603050405020304" pitchFamily="18" charset="0"/>
                <a:cs typeface="Times New Roman" panose="02020603050405020304" pitchFamily="18" charset="0"/>
              </a:rPr>
              <a:t>х=-2; х=-1; х=5; х=6. </a:t>
            </a:r>
          </a:p>
          <a:p>
            <a:pPr eaLnBrk="1" hangingPunct="1">
              <a:spcBef>
                <a:spcPct val="50000"/>
              </a:spcBef>
              <a:buFontTx/>
              <a:buNone/>
            </a:pPr>
            <a:r>
              <a:rPr lang="ru-RU" altLang="ru-RU" sz="1800" dirty="0">
                <a:latin typeface="Times New Roman" panose="02020603050405020304" pitchFamily="18" charset="0"/>
                <a:cs typeface="Times New Roman" panose="02020603050405020304" pitchFamily="18" charset="0"/>
              </a:rPr>
              <a:t>Их количество равно 4.</a:t>
            </a:r>
            <a:endParaRPr lang="ru-RU" altLang="ru-RU" sz="1800" i="1" dirty="0">
              <a:latin typeface="Times New Roman" panose="02020603050405020304" pitchFamily="18" charset="0"/>
              <a:cs typeface="Times New Roman" panose="02020603050405020304" pitchFamily="18" charset="0"/>
            </a:endParaRPr>
          </a:p>
        </p:txBody>
      </p:sp>
      <p:sp>
        <p:nvSpPr>
          <p:cNvPr id="5144" name="Text Box 24"/>
          <p:cNvSpPr txBox="1">
            <a:spLocks noChangeArrowheads="1"/>
          </p:cNvSpPr>
          <p:nvPr/>
        </p:nvSpPr>
        <p:spPr bwMode="auto">
          <a:xfrm>
            <a:off x="5795963" y="5014913"/>
            <a:ext cx="3313112" cy="1192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dirty="0">
                <a:latin typeface="Times New Roman" panose="02020603050405020304" pitchFamily="18" charset="0"/>
                <a:cs typeface="Times New Roman" panose="02020603050405020304" pitchFamily="18" charset="0"/>
              </a:rPr>
              <a:t>Целые решения при :  </a:t>
            </a:r>
          </a:p>
          <a:p>
            <a:pPr eaLnBrk="1" hangingPunct="1">
              <a:spcBef>
                <a:spcPct val="50000"/>
              </a:spcBef>
              <a:buFontTx/>
              <a:buNone/>
            </a:pPr>
            <a:r>
              <a:rPr lang="ru-RU" altLang="ru-RU" sz="1800" i="1" dirty="0">
                <a:latin typeface="Times New Roman" panose="02020603050405020304" pitchFamily="18" charset="0"/>
                <a:cs typeface="Times New Roman" panose="02020603050405020304" pitchFamily="18" charset="0"/>
              </a:rPr>
              <a:t>х=2; х=3; х=4; х=10; х=11. </a:t>
            </a:r>
          </a:p>
          <a:p>
            <a:pPr eaLnBrk="1" hangingPunct="1">
              <a:spcBef>
                <a:spcPct val="50000"/>
              </a:spcBef>
              <a:buFontTx/>
              <a:buNone/>
            </a:pPr>
            <a:r>
              <a:rPr lang="ru-RU" altLang="ru-RU" sz="1800" dirty="0">
                <a:latin typeface="Times New Roman" panose="02020603050405020304" pitchFamily="18" charset="0"/>
                <a:cs typeface="Times New Roman" panose="02020603050405020304" pitchFamily="18" charset="0"/>
              </a:rPr>
              <a:t>Их количество равно 5.</a:t>
            </a:r>
            <a:endParaRPr lang="ru-RU" altLang="ru-RU" sz="1800" i="1" dirty="0">
              <a:latin typeface="Times New Roman" panose="02020603050405020304" pitchFamily="18" charset="0"/>
              <a:cs typeface="Times New Roman" panose="02020603050405020304" pitchFamily="18" charset="0"/>
            </a:endParaRPr>
          </a:p>
        </p:txBody>
      </p:sp>
      <p:sp>
        <p:nvSpPr>
          <p:cNvPr id="5145" name="Text Box 25"/>
          <p:cNvSpPr txBox="1">
            <a:spLocks noChangeArrowheads="1"/>
          </p:cNvSpPr>
          <p:nvPr/>
        </p:nvSpPr>
        <p:spPr bwMode="auto">
          <a:xfrm>
            <a:off x="971550" y="6165850"/>
            <a:ext cx="122396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t>Ответ: 4.</a:t>
            </a:r>
          </a:p>
        </p:txBody>
      </p:sp>
      <p:sp>
        <p:nvSpPr>
          <p:cNvPr id="5146" name="Text Box 26"/>
          <p:cNvSpPr txBox="1">
            <a:spLocks noChangeArrowheads="1"/>
          </p:cNvSpPr>
          <p:nvPr/>
        </p:nvSpPr>
        <p:spPr bwMode="auto">
          <a:xfrm>
            <a:off x="5867400" y="6237288"/>
            <a:ext cx="122396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t>Ответ: 5.</a:t>
            </a:r>
          </a:p>
        </p:txBody>
      </p:sp>
      <p:grpSp>
        <p:nvGrpSpPr>
          <p:cNvPr id="5156" name="Group 36"/>
          <p:cNvGrpSpPr>
            <a:grpSpLocks/>
          </p:cNvGrpSpPr>
          <p:nvPr/>
        </p:nvGrpSpPr>
        <p:grpSpPr bwMode="auto">
          <a:xfrm>
            <a:off x="2051050" y="2708275"/>
            <a:ext cx="1800225" cy="1296988"/>
            <a:chOff x="1292" y="1706"/>
            <a:chExt cx="1134" cy="817"/>
          </a:xfrm>
        </p:grpSpPr>
        <p:sp>
          <p:nvSpPr>
            <p:cNvPr id="11288" name="Oval 27"/>
            <p:cNvSpPr>
              <a:spLocks noChangeArrowheads="1"/>
            </p:cNvSpPr>
            <p:nvPr/>
          </p:nvSpPr>
          <p:spPr bwMode="auto">
            <a:xfrm>
              <a:off x="1292" y="2069"/>
              <a:ext cx="45" cy="45"/>
            </a:xfrm>
            <a:prstGeom prst="ellipse">
              <a:avLst/>
            </a:prstGeom>
            <a:solidFill>
              <a:srgbClr val="FF0000"/>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1289" name="Oval 28"/>
            <p:cNvSpPr>
              <a:spLocks noChangeArrowheads="1"/>
            </p:cNvSpPr>
            <p:nvPr/>
          </p:nvSpPr>
          <p:spPr bwMode="auto">
            <a:xfrm>
              <a:off x="1429" y="1706"/>
              <a:ext cx="45" cy="45"/>
            </a:xfrm>
            <a:prstGeom prst="ellipse">
              <a:avLst/>
            </a:prstGeom>
            <a:solidFill>
              <a:srgbClr val="FF0000"/>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1290" name="Oval 29"/>
            <p:cNvSpPr>
              <a:spLocks noChangeArrowheads="1"/>
            </p:cNvSpPr>
            <p:nvPr/>
          </p:nvSpPr>
          <p:spPr bwMode="auto">
            <a:xfrm>
              <a:off x="2245" y="2478"/>
              <a:ext cx="45" cy="45"/>
            </a:xfrm>
            <a:prstGeom prst="ellipse">
              <a:avLst/>
            </a:prstGeom>
            <a:solidFill>
              <a:srgbClr val="FF0000"/>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1291" name="Oval 30"/>
            <p:cNvSpPr>
              <a:spLocks noChangeArrowheads="1"/>
            </p:cNvSpPr>
            <p:nvPr/>
          </p:nvSpPr>
          <p:spPr bwMode="auto">
            <a:xfrm>
              <a:off x="2381" y="2069"/>
              <a:ext cx="45" cy="45"/>
            </a:xfrm>
            <a:prstGeom prst="ellipse">
              <a:avLst/>
            </a:prstGeom>
            <a:solidFill>
              <a:srgbClr val="FF0000"/>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5157" name="Group 37"/>
          <p:cNvGrpSpPr>
            <a:grpSpLocks/>
          </p:cNvGrpSpPr>
          <p:nvPr/>
        </p:nvGrpSpPr>
        <p:grpSpPr bwMode="auto">
          <a:xfrm>
            <a:off x="5867400" y="2492375"/>
            <a:ext cx="2016125" cy="1512888"/>
            <a:chOff x="3696" y="1570"/>
            <a:chExt cx="1270" cy="953"/>
          </a:xfrm>
        </p:grpSpPr>
        <p:sp>
          <p:nvSpPr>
            <p:cNvPr id="11283" name="Oval 31"/>
            <p:cNvSpPr>
              <a:spLocks noChangeArrowheads="1"/>
            </p:cNvSpPr>
            <p:nvPr/>
          </p:nvSpPr>
          <p:spPr bwMode="auto">
            <a:xfrm>
              <a:off x="3696" y="2478"/>
              <a:ext cx="45" cy="45"/>
            </a:xfrm>
            <a:prstGeom prst="ellipse">
              <a:avLst/>
            </a:prstGeom>
            <a:solidFill>
              <a:srgbClr val="FF0000"/>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1284" name="Oval 32"/>
            <p:cNvSpPr>
              <a:spLocks noChangeArrowheads="1"/>
            </p:cNvSpPr>
            <p:nvPr/>
          </p:nvSpPr>
          <p:spPr bwMode="auto">
            <a:xfrm>
              <a:off x="3833" y="2069"/>
              <a:ext cx="45" cy="45"/>
            </a:xfrm>
            <a:prstGeom prst="ellipse">
              <a:avLst/>
            </a:prstGeom>
            <a:solidFill>
              <a:srgbClr val="FF0000"/>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1285" name="Oval 33"/>
            <p:cNvSpPr>
              <a:spLocks noChangeArrowheads="1"/>
            </p:cNvSpPr>
            <p:nvPr/>
          </p:nvSpPr>
          <p:spPr bwMode="auto">
            <a:xfrm>
              <a:off x="3969" y="1570"/>
              <a:ext cx="45" cy="45"/>
            </a:xfrm>
            <a:prstGeom prst="ellipse">
              <a:avLst/>
            </a:prstGeom>
            <a:solidFill>
              <a:srgbClr val="FF0000"/>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1286" name="Oval 34"/>
            <p:cNvSpPr>
              <a:spLocks noChangeArrowheads="1"/>
            </p:cNvSpPr>
            <p:nvPr/>
          </p:nvSpPr>
          <p:spPr bwMode="auto">
            <a:xfrm>
              <a:off x="4785" y="2069"/>
              <a:ext cx="45" cy="45"/>
            </a:xfrm>
            <a:prstGeom prst="ellipse">
              <a:avLst/>
            </a:prstGeom>
            <a:solidFill>
              <a:srgbClr val="FF0000"/>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1287" name="Oval 35"/>
            <p:cNvSpPr>
              <a:spLocks noChangeArrowheads="1"/>
            </p:cNvSpPr>
            <p:nvPr/>
          </p:nvSpPr>
          <p:spPr bwMode="auto">
            <a:xfrm>
              <a:off x="4921" y="1797"/>
              <a:ext cx="45" cy="45"/>
            </a:xfrm>
            <a:prstGeom prst="ellipse">
              <a:avLst/>
            </a:prstGeom>
            <a:solidFill>
              <a:srgbClr val="FF0000"/>
            </a:solidFill>
            <a:ln w="19050">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5138"/>
                                        </p:tgtEl>
                                        <p:attrNameLst>
                                          <p:attrName>style.visibility</p:attrName>
                                        </p:attrNameLst>
                                      </p:cBhvr>
                                      <p:to>
                                        <p:strVal val="visible"/>
                                      </p:to>
                                    </p:set>
                                    <p:animEffect transition="in" filter="wipe(up)">
                                      <p:cBhvr>
                                        <p:cTn id="7" dur="500"/>
                                        <p:tgtEl>
                                          <p:spTgt spid="51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133"/>
                                        </p:tgtEl>
                                        <p:attrNameLst>
                                          <p:attrName>style.visibility</p:attrName>
                                        </p:attrNameLst>
                                      </p:cBhvr>
                                      <p:to>
                                        <p:strVal val="visible"/>
                                      </p:to>
                                    </p:set>
                                    <p:animEffect transition="in" filter="wipe(down)">
                                      <p:cBhvr>
                                        <p:cTn id="12" dur="1000"/>
                                        <p:tgtEl>
                                          <p:spTgt spid="5133"/>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134"/>
                                        </p:tgtEl>
                                        <p:attrNameLst>
                                          <p:attrName>style.visibility</p:attrName>
                                        </p:attrNameLst>
                                      </p:cBhvr>
                                      <p:to>
                                        <p:strVal val="visible"/>
                                      </p:to>
                                    </p:set>
                                    <p:animEffect transition="in" filter="wipe(down)">
                                      <p:cBhvr>
                                        <p:cTn id="15" dur="1000"/>
                                        <p:tgtEl>
                                          <p:spTgt spid="513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0"/>
                                          </p:stCondLst>
                                        </p:cTn>
                                        <p:tgtEl>
                                          <p:spTgt spid="5156"/>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5143"/>
                                        </p:tgtEl>
                                        <p:attrNameLst>
                                          <p:attrName>style.visibility</p:attrName>
                                        </p:attrNameLst>
                                      </p:cBhvr>
                                      <p:to>
                                        <p:strVal val="visible"/>
                                      </p:to>
                                    </p:set>
                                    <p:animEffect transition="in" filter="wipe(up)">
                                      <p:cBhvr>
                                        <p:cTn id="24" dur="1000"/>
                                        <p:tgtEl>
                                          <p:spTgt spid="5143"/>
                                        </p:tgtEl>
                                      </p:cBhvr>
                                    </p:animEffect>
                                  </p:childTnLst>
                                </p:cTn>
                              </p:par>
                            </p:childTnLst>
                          </p:cTn>
                        </p:par>
                        <p:par>
                          <p:cTn id="25" fill="hold" nodeType="afterGroup">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5145"/>
                                        </p:tgtEl>
                                        <p:attrNameLst>
                                          <p:attrName>style.visibility</p:attrName>
                                        </p:attrNameLst>
                                      </p:cBhvr>
                                      <p:to>
                                        <p:strVal val="visible"/>
                                      </p:to>
                                    </p:set>
                                    <p:animEffect transition="in" filter="wipe(up)">
                                      <p:cBhvr>
                                        <p:cTn id="28" dur="1000"/>
                                        <p:tgtEl>
                                          <p:spTgt spid="5145"/>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4" fill="hold" nodeType="clickEffect">
                                  <p:stCondLst>
                                    <p:cond delay="0"/>
                                  </p:stCondLst>
                                  <p:childTnLst>
                                    <p:set>
                                      <p:cBhvr>
                                        <p:cTn id="32" dur="1" fill="hold">
                                          <p:stCondLst>
                                            <p:cond delay="0"/>
                                          </p:stCondLst>
                                        </p:cTn>
                                        <p:tgtEl>
                                          <p:spTgt spid="5158"/>
                                        </p:tgtEl>
                                        <p:attrNameLst>
                                          <p:attrName>style.visibility</p:attrName>
                                        </p:attrNameLst>
                                      </p:cBhvr>
                                      <p:to>
                                        <p:strVal val="visible"/>
                                      </p:to>
                                    </p:set>
                                    <p:animEffect transition="in" filter="wipe(down)">
                                      <p:cBhvr>
                                        <p:cTn id="33" dur="1000"/>
                                        <p:tgtEl>
                                          <p:spTgt spid="5158"/>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 presetClass="entr" presetSubtype="0" fill="hold" nodeType="clickEffect">
                                  <p:stCondLst>
                                    <p:cond delay="0"/>
                                  </p:stCondLst>
                                  <p:childTnLst>
                                    <p:set>
                                      <p:cBhvr>
                                        <p:cTn id="37" dur="1" fill="hold">
                                          <p:stCondLst>
                                            <p:cond delay="0"/>
                                          </p:stCondLst>
                                        </p:cTn>
                                        <p:tgtEl>
                                          <p:spTgt spid="5157"/>
                                        </p:tgtEl>
                                        <p:attrNameLst>
                                          <p:attrName>style.visibility</p:attrName>
                                        </p:attrNameLst>
                                      </p:cBhvr>
                                      <p:to>
                                        <p:strVal val="visible"/>
                                      </p:to>
                                    </p:se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5144"/>
                                        </p:tgtEl>
                                        <p:attrNameLst>
                                          <p:attrName>style.visibility</p:attrName>
                                        </p:attrNameLst>
                                      </p:cBhvr>
                                      <p:to>
                                        <p:strVal val="visible"/>
                                      </p:to>
                                    </p:set>
                                    <p:animEffect transition="in" filter="wipe(up)">
                                      <p:cBhvr>
                                        <p:cTn id="42" dur="1000"/>
                                        <p:tgtEl>
                                          <p:spTgt spid="5144"/>
                                        </p:tgtEl>
                                      </p:cBhvr>
                                    </p:animEffect>
                                  </p:childTnLst>
                                </p:cTn>
                              </p:par>
                            </p:childTnLst>
                          </p:cTn>
                        </p:par>
                        <p:par>
                          <p:cTn id="43" fill="hold" nodeType="afterGroup">
                            <p:stCondLst>
                              <p:cond delay="1000"/>
                            </p:stCondLst>
                            <p:childTnLst>
                              <p:par>
                                <p:cTn id="44" presetID="22" presetClass="entr" presetSubtype="1" fill="hold" grpId="0" nodeType="afterEffect">
                                  <p:stCondLst>
                                    <p:cond delay="0"/>
                                  </p:stCondLst>
                                  <p:childTnLst>
                                    <p:set>
                                      <p:cBhvr>
                                        <p:cTn id="45" dur="1" fill="hold">
                                          <p:stCondLst>
                                            <p:cond delay="0"/>
                                          </p:stCondLst>
                                        </p:cTn>
                                        <p:tgtEl>
                                          <p:spTgt spid="5146"/>
                                        </p:tgtEl>
                                        <p:attrNameLst>
                                          <p:attrName>style.visibility</p:attrName>
                                        </p:attrNameLst>
                                      </p:cBhvr>
                                      <p:to>
                                        <p:strVal val="visible"/>
                                      </p:to>
                                    </p:set>
                                    <p:animEffect transition="in" filter="wipe(up)">
                                      <p:cBhvr>
                                        <p:cTn id="46" dur="500"/>
                                        <p:tgtEl>
                                          <p:spTgt spid="5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3" grpId="0" animBg="1"/>
      <p:bldP spid="5134" grpId="0" animBg="1"/>
      <p:bldP spid="5143" grpId="0"/>
      <p:bldP spid="5144" grpId="0"/>
      <p:bldP spid="5145" grpId="0"/>
      <p:bldP spid="514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4"/>
          <p:cNvSpPr txBox="1">
            <a:spLocks noChangeArrowheads="1"/>
          </p:cNvSpPr>
          <p:nvPr/>
        </p:nvSpPr>
        <p:spPr bwMode="auto">
          <a:xfrm>
            <a:off x="1042988" y="260350"/>
            <a:ext cx="7705725" cy="1036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u="sng">
                <a:solidFill>
                  <a:srgbClr val="005250"/>
                </a:solidFill>
                <a:latin typeface="Times New Roman" panose="02020603050405020304" pitchFamily="18" charset="0"/>
              </a:rPr>
              <a:t>Задача 3.4</a:t>
            </a:r>
            <a:r>
              <a:rPr lang="ru-RU" altLang="ru-RU" sz="1800" b="1" u="sng">
                <a:solidFill>
                  <a:srgbClr val="005250"/>
                </a:solidFill>
              </a:rPr>
              <a:t>.</a:t>
            </a:r>
            <a:r>
              <a:rPr lang="ru-RU" altLang="ru-RU" sz="1800" b="1">
                <a:latin typeface="Times New Roman" panose="02020603050405020304" pitchFamily="18" charset="0"/>
              </a:rPr>
              <a:t> На рисунке изображен график функции </a:t>
            </a:r>
            <a:r>
              <a:rPr lang="en-US" altLang="ru-RU" sz="2400" b="1" i="1">
                <a:latin typeface="Times New Roman" panose="02020603050405020304" pitchFamily="18" charset="0"/>
              </a:rPr>
              <a:t>y</a:t>
            </a:r>
            <a:r>
              <a:rPr lang="ru-RU" altLang="ru-RU" sz="2400" b="1" i="1">
                <a:latin typeface="Times New Roman" panose="02020603050405020304" pitchFamily="18" charset="0"/>
              </a:rPr>
              <a:t> = </a:t>
            </a:r>
            <a:r>
              <a:rPr lang="en-US" altLang="ru-RU" sz="2400" b="1" i="1">
                <a:latin typeface="Times New Roman" panose="02020603050405020304" pitchFamily="18" charset="0"/>
              </a:rPr>
              <a:t>f (x)</a:t>
            </a:r>
            <a:r>
              <a:rPr lang="en-US" altLang="ru-RU" sz="2400" b="1">
                <a:latin typeface="Times New Roman" panose="02020603050405020304" pitchFamily="18" charset="0"/>
              </a:rPr>
              <a:t>,</a:t>
            </a:r>
            <a:r>
              <a:rPr lang="en-US" altLang="ru-RU" sz="1800" b="1">
                <a:latin typeface="Times New Roman" panose="02020603050405020304" pitchFamily="18" charset="0"/>
              </a:rPr>
              <a:t> </a:t>
            </a:r>
            <a:r>
              <a:rPr lang="ru-RU" altLang="ru-RU" sz="1800" b="1">
                <a:latin typeface="Times New Roman" panose="02020603050405020304" pitchFamily="18" charset="0"/>
              </a:rPr>
              <a:t>  </a:t>
            </a:r>
          </a:p>
          <a:p>
            <a:pPr eaLnBrk="1" hangingPunct="1">
              <a:spcBef>
                <a:spcPct val="0"/>
              </a:spcBef>
              <a:buFontTx/>
              <a:buNone/>
            </a:pPr>
            <a:r>
              <a:rPr lang="ru-RU" altLang="ru-RU" sz="1800" b="1">
                <a:latin typeface="Times New Roman" panose="02020603050405020304" pitchFamily="18" charset="0"/>
              </a:rPr>
              <a:t>определенной на интервале (</a:t>
            </a:r>
            <a:r>
              <a:rPr lang="en-US" altLang="ru-RU" sz="2000" b="1" i="1">
                <a:latin typeface="Times New Roman" panose="02020603050405020304" pitchFamily="18" charset="0"/>
              </a:rPr>
              <a:t>a</a:t>
            </a:r>
            <a:r>
              <a:rPr lang="ru-RU" altLang="ru-RU" sz="2000" b="1" i="1">
                <a:latin typeface="Times New Roman" panose="02020603050405020304" pitchFamily="18" charset="0"/>
              </a:rPr>
              <a:t>;</a:t>
            </a:r>
            <a:r>
              <a:rPr lang="en-US" altLang="ru-RU" sz="2000" b="1" i="1">
                <a:latin typeface="Times New Roman" panose="02020603050405020304" pitchFamily="18" charset="0"/>
              </a:rPr>
              <a:t>b</a:t>
            </a:r>
            <a:r>
              <a:rPr lang="ru-RU" altLang="ru-RU" sz="1800" b="1">
                <a:latin typeface="Times New Roman" panose="02020603050405020304" pitchFamily="18" charset="0"/>
              </a:rPr>
              <a:t>). Определите количество целых </a:t>
            </a:r>
          </a:p>
          <a:p>
            <a:pPr eaLnBrk="1" hangingPunct="1">
              <a:spcBef>
                <a:spcPct val="0"/>
              </a:spcBef>
              <a:buFontTx/>
              <a:buNone/>
            </a:pPr>
            <a:r>
              <a:rPr lang="ru-RU" altLang="ru-RU" sz="1800" b="1">
                <a:latin typeface="Times New Roman" panose="02020603050405020304" pitchFamily="18" charset="0"/>
              </a:rPr>
              <a:t>точек, в которых производная функции отрицательна. </a:t>
            </a:r>
          </a:p>
        </p:txBody>
      </p:sp>
      <p:pic>
        <p:nvPicPr>
          <p:cNvPr id="12291" name="Picture 5"/>
          <p:cNvPicPr>
            <a:picLocks noChangeAspect="1" noChangeArrowheads="1"/>
          </p:cNvPicPr>
          <p:nvPr/>
        </p:nvPicPr>
        <p:blipFill>
          <a:blip r:embed="rId3">
            <a:extLst>
              <a:ext uri="{28A0092B-C50C-407E-A947-70E740481C1C}">
                <a14:useLocalDpi xmlns:a14="http://schemas.microsoft.com/office/drawing/2010/main" val="0"/>
              </a:ext>
            </a:extLst>
          </a:blip>
          <a:srcRect l="25110" t="54791" r="50677" b="16855"/>
          <a:stretch>
            <a:fillRect/>
          </a:stretch>
        </p:blipFill>
        <p:spPr bwMode="auto">
          <a:xfrm>
            <a:off x="1042988" y="1673225"/>
            <a:ext cx="3673475" cy="2689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6"/>
          <p:cNvPicPr>
            <a:picLocks noChangeAspect="1" noChangeArrowheads="1"/>
          </p:cNvPicPr>
          <p:nvPr/>
        </p:nvPicPr>
        <p:blipFill>
          <a:blip r:embed="rId3">
            <a:extLst>
              <a:ext uri="{28A0092B-C50C-407E-A947-70E740481C1C}">
                <a14:useLocalDpi xmlns:a14="http://schemas.microsoft.com/office/drawing/2010/main" val="0"/>
              </a:ext>
            </a:extLst>
          </a:blip>
          <a:srcRect l="61447" t="17000" r="12592" b="54646"/>
          <a:stretch>
            <a:fillRect/>
          </a:stretch>
        </p:blipFill>
        <p:spPr bwMode="auto">
          <a:xfrm>
            <a:off x="5003800" y="1685925"/>
            <a:ext cx="3924300" cy="267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3" name="Text Box 7"/>
          <p:cNvSpPr txBox="1">
            <a:spLocks noChangeArrowheads="1"/>
          </p:cNvSpPr>
          <p:nvPr/>
        </p:nvSpPr>
        <p:spPr bwMode="auto">
          <a:xfrm>
            <a:off x="2987675" y="1406525"/>
            <a:ext cx="35290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8080"/>
                </a:solidFill>
                <a:latin typeface="Times New Roman" panose="02020603050405020304" pitchFamily="18" charset="0"/>
              </a:rPr>
              <a:t>Решите самостоятельно!</a:t>
            </a:r>
          </a:p>
        </p:txBody>
      </p:sp>
      <p:sp>
        <p:nvSpPr>
          <p:cNvPr id="12294" name="Text Box 8"/>
          <p:cNvSpPr txBox="1">
            <a:spLocks noChangeArrowheads="1"/>
          </p:cNvSpPr>
          <p:nvPr/>
        </p:nvSpPr>
        <p:spPr bwMode="auto">
          <a:xfrm>
            <a:off x="1620838" y="1341438"/>
            <a:ext cx="5032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ru-RU" sz="2400" i="1">
                <a:latin typeface="Times New Roman" panose="02020603050405020304" pitchFamily="18" charset="0"/>
              </a:rPr>
              <a:t>a)</a:t>
            </a:r>
            <a:endParaRPr lang="ru-RU" altLang="ru-RU" sz="2400" i="1">
              <a:latin typeface="Times New Roman" panose="02020603050405020304" pitchFamily="18" charset="0"/>
            </a:endParaRPr>
          </a:p>
        </p:txBody>
      </p:sp>
      <p:sp>
        <p:nvSpPr>
          <p:cNvPr id="12295" name="Text Box 9"/>
          <p:cNvSpPr txBox="1">
            <a:spLocks noChangeArrowheads="1"/>
          </p:cNvSpPr>
          <p:nvPr/>
        </p:nvSpPr>
        <p:spPr bwMode="auto">
          <a:xfrm>
            <a:off x="7812088" y="1341438"/>
            <a:ext cx="5032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400" i="1">
                <a:latin typeface="Times New Roman" panose="02020603050405020304" pitchFamily="18" charset="0"/>
              </a:rPr>
              <a:t>б</a:t>
            </a:r>
            <a:r>
              <a:rPr lang="en-US" altLang="ru-RU" sz="2400" i="1">
                <a:latin typeface="Times New Roman" panose="02020603050405020304" pitchFamily="18" charset="0"/>
              </a:rPr>
              <a:t>)</a:t>
            </a:r>
            <a:endParaRPr lang="ru-RU" altLang="ru-RU" sz="2400" i="1">
              <a:latin typeface="Times New Roman" panose="02020603050405020304" pitchFamily="18" charset="0"/>
            </a:endParaRPr>
          </a:p>
        </p:txBody>
      </p:sp>
      <p:sp>
        <p:nvSpPr>
          <p:cNvPr id="12296" name="Text Box 10"/>
          <p:cNvSpPr txBox="1">
            <a:spLocks noChangeArrowheads="1"/>
          </p:cNvSpPr>
          <p:nvPr/>
        </p:nvSpPr>
        <p:spPr bwMode="auto">
          <a:xfrm>
            <a:off x="3995738" y="4292600"/>
            <a:ext cx="15128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8080"/>
                </a:solidFill>
                <a:latin typeface="Times New Roman" panose="02020603050405020304" pitchFamily="18" charset="0"/>
              </a:rPr>
              <a:t>Решение.</a:t>
            </a:r>
          </a:p>
        </p:txBody>
      </p:sp>
      <p:grpSp>
        <p:nvGrpSpPr>
          <p:cNvPr id="6170" name="Group 26"/>
          <p:cNvGrpSpPr>
            <a:grpSpLocks/>
          </p:cNvGrpSpPr>
          <p:nvPr/>
        </p:nvGrpSpPr>
        <p:grpSpPr bwMode="auto">
          <a:xfrm>
            <a:off x="2987675" y="4621213"/>
            <a:ext cx="3960813" cy="392112"/>
            <a:chOff x="1882" y="2911"/>
            <a:chExt cx="2495" cy="247"/>
          </a:xfrm>
        </p:grpSpPr>
        <p:graphicFrame>
          <p:nvGraphicFramePr>
            <p:cNvPr id="12322" name="Object 12"/>
            <p:cNvGraphicFramePr>
              <a:graphicFrameLocks noChangeAspect="1"/>
            </p:cNvGraphicFramePr>
            <p:nvPr/>
          </p:nvGraphicFramePr>
          <p:xfrm>
            <a:off x="1882" y="2916"/>
            <a:ext cx="681" cy="232"/>
          </p:xfrm>
          <a:graphic>
            <a:graphicData uri="http://schemas.openxmlformats.org/presentationml/2006/ole">
              <mc:AlternateContent xmlns:mc="http://schemas.openxmlformats.org/markup-compatibility/2006">
                <mc:Choice xmlns:v="urn:schemas-microsoft-com:vml" Requires="v">
                  <p:oleObj spid="_x0000_s12332" name="Формула" r:id="rId4" imgW="596641" imgH="203112" progId="Equation.3">
                    <p:embed/>
                  </p:oleObj>
                </mc:Choice>
                <mc:Fallback>
                  <p:oleObj name="Формула" r:id="rId4" imgW="596641" imgH="203112" progId="Equation.3">
                    <p:embed/>
                    <p:pic>
                      <p:nvPicPr>
                        <p:cNvPr id="0" name="Object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82" y="2916"/>
                          <a:ext cx="681" cy="2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323" name="Text Box 13"/>
            <p:cNvSpPr txBox="1">
              <a:spLocks noChangeArrowheads="1"/>
            </p:cNvSpPr>
            <p:nvPr/>
          </p:nvSpPr>
          <p:spPr bwMode="auto">
            <a:xfrm>
              <a:off x="2471" y="2911"/>
              <a:ext cx="589"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a:t>, если</a:t>
              </a:r>
            </a:p>
          </p:txBody>
        </p:sp>
        <p:graphicFrame>
          <p:nvGraphicFramePr>
            <p:cNvPr id="12324" name="Object 14"/>
            <p:cNvGraphicFramePr>
              <a:graphicFrameLocks noChangeAspect="1"/>
            </p:cNvGraphicFramePr>
            <p:nvPr/>
          </p:nvGraphicFramePr>
          <p:xfrm>
            <a:off x="2970" y="2916"/>
            <a:ext cx="408" cy="242"/>
          </p:xfrm>
          <a:graphic>
            <a:graphicData uri="http://schemas.openxmlformats.org/presentationml/2006/ole">
              <mc:AlternateContent xmlns:mc="http://schemas.openxmlformats.org/markup-compatibility/2006">
                <mc:Choice xmlns:v="urn:schemas-microsoft-com:vml" Requires="v">
                  <p:oleObj spid="_x0000_s12333" name="Формула" r:id="rId6" imgW="342751" imgH="203112" progId="Equation.3">
                    <p:embed/>
                  </p:oleObj>
                </mc:Choice>
                <mc:Fallback>
                  <p:oleObj name="Формула" r:id="rId6" imgW="342751" imgH="203112" progId="Equation.3">
                    <p:embed/>
                    <p:pic>
                      <p:nvPicPr>
                        <p:cNvPr id="0" name="Object 1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70" y="2916"/>
                          <a:ext cx="408" cy="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325" name="Text Box 15"/>
            <p:cNvSpPr txBox="1">
              <a:spLocks noChangeArrowheads="1"/>
            </p:cNvSpPr>
            <p:nvPr/>
          </p:nvSpPr>
          <p:spPr bwMode="auto">
            <a:xfrm>
              <a:off x="3333" y="2916"/>
              <a:ext cx="104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a:t>убывает.</a:t>
              </a:r>
            </a:p>
          </p:txBody>
        </p:sp>
      </p:grpSp>
      <p:sp>
        <p:nvSpPr>
          <p:cNvPr id="6160" name="Text Box 16"/>
          <p:cNvSpPr txBox="1">
            <a:spLocks noChangeArrowheads="1"/>
          </p:cNvSpPr>
          <p:nvPr/>
        </p:nvSpPr>
        <p:spPr bwMode="auto">
          <a:xfrm>
            <a:off x="971550" y="4941888"/>
            <a:ext cx="3313113" cy="1192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dirty="0">
                <a:latin typeface="Times New Roman" panose="02020603050405020304" pitchFamily="18" charset="0"/>
              </a:rPr>
              <a:t>Целые </a:t>
            </a:r>
            <a:r>
              <a:rPr lang="ru-RU" altLang="ru-RU" sz="1800" dirty="0">
                <a:latin typeface="Times New Roman" panose="02020603050405020304" pitchFamily="18" charset="0"/>
                <a:cs typeface="Times New Roman" panose="02020603050405020304" pitchFamily="18" charset="0"/>
              </a:rPr>
              <a:t>решения</a:t>
            </a:r>
            <a:r>
              <a:rPr lang="ru-RU" altLang="ru-RU" sz="1800" dirty="0">
                <a:latin typeface="Times New Roman" panose="02020603050405020304" pitchFamily="18" charset="0"/>
              </a:rPr>
              <a:t> при :  </a:t>
            </a:r>
          </a:p>
          <a:p>
            <a:pPr eaLnBrk="1" hangingPunct="1">
              <a:spcBef>
                <a:spcPct val="50000"/>
              </a:spcBef>
              <a:buFontTx/>
              <a:buNone/>
            </a:pPr>
            <a:r>
              <a:rPr lang="ru-RU" altLang="ru-RU" sz="1800" i="1" dirty="0">
                <a:latin typeface="Times New Roman" panose="02020603050405020304" pitchFamily="18" charset="0"/>
                <a:cs typeface="Times New Roman" panose="02020603050405020304" pitchFamily="18" charset="0"/>
              </a:rPr>
              <a:t>х=2; х=7; х=8. </a:t>
            </a:r>
          </a:p>
          <a:p>
            <a:pPr eaLnBrk="1" hangingPunct="1">
              <a:spcBef>
                <a:spcPct val="50000"/>
              </a:spcBef>
              <a:buFontTx/>
              <a:buNone/>
            </a:pPr>
            <a:r>
              <a:rPr lang="ru-RU" altLang="ru-RU" sz="1800" dirty="0">
                <a:latin typeface="Times New Roman" panose="02020603050405020304" pitchFamily="18" charset="0"/>
                <a:cs typeface="Times New Roman" panose="02020603050405020304" pitchFamily="18" charset="0"/>
              </a:rPr>
              <a:t>Их количество равно 3.</a:t>
            </a:r>
            <a:endParaRPr lang="ru-RU" altLang="ru-RU" sz="1800" i="1" dirty="0">
              <a:latin typeface="Times New Roman" panose="02020603050405020304" pitchFamily="18" charset="0"/>
              <a:cs typeface="Times New Roman" panose="02020603050405020304" pitchFamily="18" charset="0"/>
            </a:endParaRPr>
          </a:p>
        </p:txBody>
      </p:sp>
      <p:sp>
        <p:nvSpPr>
          <p:cNvPr id="6161" name="Text Box 17"/>
          <p:cNvSpPr txBox="1">
            <a:spLocks noChangeArrowheads="1"/>
          </p:cNvSpPr>
          <p:nvPr/>
        </p:nvSpPr>
        <p:spPr bwMode="auto">
          <a:xfrm>
            <a:off x="5580063" y="5014913"/>
            <a:ext cx="3563937" cy="1192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dirty="0">
                <a:latin typeface="Times New Roman" panose="02020603050405020304" pitchFamily="18" charset="0"/>
              </a:rPr>
              <a:t>Целые решения при :  </a:t>
            </a:r>
          </a:p>
          <a:p>
            <a:pPr eaLnBrk="1" hangingPunct="1">
              <a:spcBef>
                <a:spcPct val="50000"/>
              </a:spcBef>
              <a:buFontTx/>
              <a:buNone/>
            </a:pPr>
            <a:r>
              <a:rPr lang="ru-RU" altLang="ru-RU" sz="1800" i="1" dirty="0">
                <a:latin typeface="Times New Roman" panose="02020603050405020304" pitchFamily="18" charset="0"/>
                <a:cs typeface="Times New Roman" panose="02020603050405020304" pitchFamily="18" charset="0"/>
              </a:rPr>
              <a:t>х=-1; х=0; х=1; х=2; х=9; х=10. </a:t>
            </a:r>
          </a:p>
          <a:p>
            <a:pPr eaLnBrk="1" hangingPunct="1">
              <a:spcBef>
                <a:spcPct val="50000"/>
              </a:spcBef>
              <a:buFontTx/>
              <a:buNone/>
            </a:pPr>
            <a:r>
              <a:rPr lang="ru-RU" altLang="ru-RU" sz="1800" dirty="0">
                <a:latin typeface="Times New Roman" panose="02020603050405020304" pitchFamily="18" charset="0"/>
                <a:cs typeface="Times New Roman" panose="02020603050405020304" pitchFamily="18" charset="0"/>
              </a:rPr>
              <a:t>Их количество равно 6.</a:t>
            </a:r>
            <a:endParaRPr lang="ru-RU" altLang="ru-RU" sz="1800" i="1" dirty="0">
              <a:latin typeface="Times New Roman" panose="02020603050405020304" pitchFamily="18" charset="0"/>
              <a:cs typeface="Times New Roman" panose="02020603050405020304" pitchFamily="18" charset="0"/>
            </a:endParaRPr>
          </a:p>
        </p:txBody>
      </p:sp>
      <p:sp>
        <p:nvSpPr>
          <p:cNvPr id="6162" name="Text Box 18"/>
          <p:cNvSpPr txBox="1">
            <a:spLocks noChangeArrowheads="1"/>
          </p:cNvSpPr>
          <p:nvPr/>
        </p:nvSpPr>
        <p:spPr bwMode="auto">
          <a:xfrm>
            <a:off x="971550" y="6165850"/>
            <a:ext cx="122396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t>Ответ: 3.</a:t>
            </a:r>
          </a:p>
        </p:txBody>
      </p:sp>
      <p:sp>
        <p:nvSpPr>
          <p:cNvPr id="6163" name="Text Box 19"/>
          <p:cNvSpPr txBox="1">
            <a:spLocks noChangeArrowheads="1"/>
          </p:cNvSpPr>
          <p:nvPr/>
        </p:nvSpPr>
        <p:spPr bwMode="auto">
          <a:xfrm>
            <a:off x="5867400" y="6237288"/>
            <a:ext cx="122396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t>Ответ: 6.</a:t>
            </a:r>
          </a:p>
        </p:txBody>
      </p:sp>
      <p:grpSp>
        <p:nvGrpSpPr>
          <p:cNvPr id="6171" name="Group 27"/>
          <p:cNvGrpSpPr>
            <a:grpSpLocks/>
          </p:cNvGrpSpPr>
          <p:nvPr/>
        </p:nvGrpSpPr>
        <p:grpSpPr bwMode="auto">
          <a:xfrm>
            <a:off x="1116013" y="2060575"/>
            <a:ext cx="2376487" cy="2160588"/>
            <a:chOff x="703" y="1298"/>
            <a:chExt cx="1497" cy="1361"/>
          </a:xfrm>
        </p:grpSpPr>
        <p:sp>
          <p:nvSpPr>
            <p:cNvPr id="12319" name="Rectangle 20"/>
            <p:cNvSpPr>
              <a:spLocks noChangeArrowheads="1"/>
            </p:cNvSpPr>
            <p:nvPr/>
          </p:nvSpPr>
          <p:spPr bwMode="auto">
            <a:xfrm>
              <a:off x="1020" y="1298"/>
              <a:ext cx="227" cy="1361"/>
            </a:xfrm>
            <a:prstGeom prst="rect">
              <a:avLst/>
            </a:prstGeom>
            <a:solidFill>
              <a:srgbClr val="FF660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2320" name="Rectangle 21"/>
            <p:cNvSpPr>
              <a:spLocks noChangeArrowheads="1"/>
            </p:cNvSpPr>
            <p:nvPr/>
          </p:nvSpPr>
          <p:spPr bwMode="auto">
            <a:xfrm>
              <a:off x="1746" y="1298"/>
              <a:ext cx="454" cy="1361"/>
            </a:xfrm>
            <a:prstGeom prst="rect">
              <a:avLst/>
            </a:prstGeom>
            <a:solidFill>
              <a:srgbClr val="FF660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2321" name="Rectangle 22"/>
            <p:cNvSpPr>
              <a:spLocks noChangeArrowheads="1"/>
            </p:cNvSpPr>
            <p:nvPr/>
          </p:nvSpPr>
          <p:spPr bwMode="auto">
            <a:xfrm>
              <a:off x="703" y="1298"/>
              <a:ext cx="181" cy="1361"/>
            </a:xfrm>
            <a:prstGeom prst="rect">
              <a:avLst/>
            </a:prstGeom>
            <a:solidFill>
              <a:srgbClr val="FF660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6172" name="Group 28"/>
          <p:cNvGrpSpPr>
            <a:grpSpLocks/>
          </p:cNvGrpSpPr>
          <p:nvPr/>
        </p:nvGrpSpPr>
        <p:grpSpPr bwMode="auto">
          <a:xfrm>
            <a:off x="5148263" y="1989138"/>
            <a:ext cx="3024187" cy="2376487"/>
            <a:chOff x="3243" y="1253"/>
            <a:chExt cx="1905" cy="1497"/>
          </a:xfrm>
        </p:grpSpPr>
        <p:sp>
          <p:nvSpPr>
            <p:cNvPr id="12316" name="Rectangle 23"/>
            <p:cNvSpPr>
              <a:spLocks noChangeArrowheads="1"/>
            </p:cNvSpPr>
            <p:nvPr/>
          </p:nvSpPr>
          <p:spPr bwMode="auto">
            <a:xfrm>
              <a:off x="3243" y="1253"/>
              <a:ext cx="680" cy="1497"/>
            </a:xfrm>
            <a:prstGeom prst="rect">
              <a:avLst/>
            </a:prstGeom>
            <a:solidFill>
              <a:srgbClr val="FF660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2317" name="Rectangle 24"/>
            <p:cNvSpPr>
              <a:spLocks noChangeArrowheads="1"/>
            </p:cNvSpPr>
            <p:nvPr/>
          </p:nvSpPr>
          <p:spPr bwMode="auto">
            <a:xfrm>
              <a:off x="4422" y="1253"/>
              <a:ext cx="136" cy="1497"/>
            </a:xfrm>
            <a:prstGeom prst="rect">
              <a:avLst/>
            </a:prstGeom>
            <a:solidFill>
              <a:srgbClr val="FF660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2318" name="Rectangle 25"/>
            <p:cNvSpPr>
              <a:spLocks noChangeArrowheads="1"/>
            </p:cNvSpPr>
            <p:nvPr/>
          </p:nvSpPr>
          <p:spPr bwMode="auto">
            <a:xfrm>
              <a:off x="4694" y="1253"/>
              <a:ext cx="454" cy="1497"/>
            </a:xfrm>
            <a:prstGeom prst="rect">
              <a:avLst/>
            </a:prstGeom>
            <a:solidFill>
              <a:srgbClr val="FF660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6182" name="Group 38"/>
          <p:cNvGrpSpPr>
            <a:grpSpLocks/>
          </p:cNvGrpSpPr>
          <p:nvPr/>
        </p:nvGrpSpPr>
        <p:grpSpPr bwMode="auto">
          <a:xfrm>
            <a:off x="1763713" y="3429000"/>
            <a:ext cx="1511300" cy="720725"/>
            <a:chOff x="1111" y="2160"/>
            <a:chExt cx="952" cy="454"/>
          </a:xfrm>
        </p:grpSpPr>
        <p:sp>
          <p:nvSpPr>
            <p:cNvPr id="12313" name="Oval 29"/>
            <p:cNvSpPr>
              <a:spLocks noChangeArrowheads="1"/>
            </p:cNvSpPr>
            <p:nvPr/>
          </p:nvSpPr>
          <p:spPr bwMode="auto">
            <a:xfrm>
              <a:off x="1111" y="2569"/>
              <a:ext cx="45" cy="45"/>
            </a:xfrm>
            <a:prstGeom prst="ellipse">
              <a:avLst/>
            </a:prstGeom>
            <a:solidFill>
              <a:srgbClr val="FF00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2314" name="Oval 30"/>
            <p:cNvSpPr>
              <a:spLocks noChangeArrowheads="1"/>
            </p:cNvSpPr>
            <p:nvPr/>
          </p:nvSpPr>
          <p:spPr bwMode="auto">
            <a:xfrm>
              <a:off x="1882" y="2160"/>
              <a:ext cx="45" cy="45"/>
            </a:xfrm>
            <a:prstGeom prst="ellipse">
              <a:avLst/>
            </a:prstGeom>
            <a:solidFill>
              <a:srgbClr val="FF00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2315" name="Oval 31"/>
            <p:cNvSpPr>
              <a:spLocks noChangeArrowheads="1"/>
            </p:cNvSpPr>
            <p:nvPr/>
          </p:nvSpPr>
          <p:spPr bwMode="auto">
            <a:xfrm>
              <a:off x="2018" y="2342"/>
              <a:ext cx="45" cy="45"/>
            </a:xfrm>
            <a:prstGeom prst="ellipse">
              <a:avLst/>
            </a:prstGeom>
            <a:solidFill>
              <a:srgbClr val="FF00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6183" name="Group 39"/>
          <p:cNvGrpSpPr>
            <a:grpSpLocks/>
          </p:cNvGrpSpPr>
          <p:nvPr/>
        </p:nvGrpSpPr>
        <p:grpSpPr bwMode="auto">
          <a:xfrm>
            <a:off x="5364163" y="2924175"/>
            <a:ext cx="2592387" cy="1225550"/>
            <a:chOff x="3379" y="1842"/>
            <a:chExt cx="1633" cy="772"/>
          </a:xfrm>
        </p:grpSpPr>
        <p:sp>
          <p:nvSpPr>
            <p:cNvPr id="12307" name="Oval 32"/>
            <p:cNvSpPr>
              <a:spLocks noChangeArrowheads="1"/>
            </p:cNvSpPr>
            <p:nvPr/>
          </p:nvSpPr>
          <p:spPr bwMode="auto">
            <a:xfrm>
              <a:off x="3379" y="1842"/>
              <a:ext cx="45" cy="45"/>
            </a:xfrm>
            <a:prstGeom prst="ellipse">
              <a:avLst/>
            </a:prstGeom>
            <a:solidFill>
              <a:srgbClr val="FF00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2308" name="Oval 33"/>
            <p:cNvSpPr>
              <a:spLocks noChangeArrowheads="1"/>
            </p:cNvSpPr>
            <p:nvPr/>
          </p:nvSpPr>
          <p:spPr bwMode="auto">
            <a:xfrm>
              <a:off x="3515" y="2115"/>
              <a:ext cx="45" cy="45"/>
            </a:xfrm>
            <a:prstGeom prst="ellipse">
              <a:avLst/>
            </a:prstGeom>
            <a:solidFill>
              <a:srgbClr val="FF00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2309" name="Oval 34"/>
            <p:cNvSpPr>
              <a:spLocks noChangeArrowheads="1"/>
            </p:cNvSpPr>
            <p:nvPr/>
          </p:nvSpPr>
          <p:spPr bwMode="auto">
            <a:xfrm>
              <a:off x="3651" y="2341"/>
              <a:ext cx="45" cy="45"/>
            </a:xfrm>
            <a:prstGeom prst="ellipse">
              <a:avLst/>
            </a:prstGeom>
            <a:solidFill>
              <a:srgbClr val="FF00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2310" name="Oval 35"/>
            <p:cNvSpPr>
              <a:spLocks noChangeArrowheads="1"/>
            </p:cNvSpPr>
            <p:nvPr/>
          </p:nvSpPr>
          <p:spPr bwMode="auto">
            <a:xfrm>
              <a:off x="3787" y="2569"/>
              <a:ext cx="45" cy="45"/>
            </a:xfrm>
            <a:prstGeom prst="ellipse">
              <a:avLst/>
            </a:prstGeom>
            <a:solidFill>
              <a:srgbClr val="FF00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2311" name="Oval 36"/>
            <p:cNvSpPr>
              <a:spLocks noChangeArrowheads="1"/>
            </p:cNvSpPr>
            <p:nvPr/>
          </p:nvSpPr>
          <p:spPr bwMode="auto">
            <a:xfrm>
              <a:off x="4830" y="1842"/>
              <a:ext cx="45" cy="45"/>
            </a:xfrm>
            <a:prstGeom prst="ellipse">
              <a:avLst/>
            </a:prstGeom>
            <a:solidFill>
              <a:srgbClr val="FF00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2312" name="Oval 37"/>
            <p:cNvSpPr>
              <a:spLocks noChangeArrowheads="1"/>
            </p:cNvSpPr>
            <p:nvPr/>
          </p:nvSpPr>
          <p:spPr bwMode="auto">
            <a:xfrm>
              <a:off x="4967" y="2251"/>
              <a:ext cx="45" cy="45"/>
            </a:xfrm>
            <a:prstGeom prst="ellipse">
              <a:avLst/>
            </a:prstGeom>
            <a:solidFill>
              <a:srgbClr val="FF00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sp>
        <p:nvSpPr>
          <p:cNvPr id="12306" name="AutoShape 40">
            <a:hlinkClick r:id="rId8" action="ppaction://hlinksldjump" highlightClick="1"/>
          </p:cNvPr>
          <p:cNvSpPr>
            <a:spLocks noChangeArrowheads="1"/>
          </p:cNvSpPr>
          <p:nvPr/>
        </p:nvSpPr>
        <p:spPr bwMode="auto">
          <a:xfrm>
            <a:off x="8459788" y="6237288"/>
            <a:ext cx="360362" cy="360362"/>
          </a:xfrm>
          <a:prstGeom prst="actionButtonHome">
            <a:avLst/>
          </a:prstGeom>
          <a:solidFill>
            <a:srgbClr val="97FFFF"/>
          </a:solidFill>
          <a:ln w="9525">
            <a:solidFill>
              <a:srgbClr val="00525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6170"/>
                                        </p:tgtEl>
                                        <p:attrNameLst>
                                          <p:attrName>style.visibility</p:attrName>
                                        </p:attrNameLst>
                                      </p:cBhvr>
                                      <p:to>
                                        <p:strVal val="visible"/>
                                      </p:to>
                                    </p:set>
                                    <p:animEffect transition="in" filter="wipe(up)">
                                      <p:cBhvr>
                                        <p:cTn id="7" dur="500"/>
                                        <p:tgtEl>
                                          <p:spTgt spid="61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6171"/>
                                        </p:tgtEl>
                                        <p:attrNameLst>
                                          <p:attrName>style.visibility</p:attrName>
                                        </p:attrNameLst>
                                      </p:cBhvr>
                                      <p:to>
                                        <p:strVal val="visible"/>
                                      </p:to>
                                    </p:set>
                                    <p:animEffect transition="in" filter="wipe(up)">
                                      <p:cBhvr>
                                        <p:cTn id="12" dur="1000"/>
                                        <p:tgtEl>
                                          <p:spTgt spid="617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6182"/>
                                        </p:tgtEl>
                                        <p:attrNameLst>
                                          <p:attrName>style.visibility</p:attrName>
                                        </p:attrNameLst>
                                      </p:cBhvr>
                                      <p:to>
                                        <p:strVal val="visible"/>
                                      </p:to>
                                    </p:set>
                                    <p:animEffect transition="in" filter="blinds(horizontal)">
                                      <p:cBhvr>
                                        <p:cTn id="17" dur="500"/>
                                        <p:tgtEl>
                                          <p:spTgt spid="618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6160"/>
                                        </p:tgtEl>
                                        <p:attrNameLst>
                                          <p:attrName>style.visibility</p:attrName>
                                        </p:attrNameLst>
                                      </p:cBhvr>
                                      <p:to>
                                        <p:strVal val="visible"/>
                                      </p:to>
                                    </p:set>
                                    <p:animEffect transition="in" filter="wipe(up)">
                                      <p:cBhvr>
                                        <p:cTn id="22" dur="1000"/>
                                        <p:tgtEl>
                                          <p:spTgt spid="6160"/>
                                        </p:tgtEl>
                                      </p:cBhvr>
                                    </p:animEffect>
                                  </p:childTnLst>
                                </p:cTn>
                              </p:par>
                            </p:childTnLst>
                          </p:cTn>
                        </p:par>
                        <p:par>
                          <p:cTn id="23" fill="hold" nodeType="afterGroup">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6162"/>
                                        </p:tgtEl>
                                        <p:attrNameLst>
                                          <p:attrName>style.visibility</p:attrName>
                                        </p:attrNameLst>
                                      </p:cBhvr>
                                      <p:to>
                                        <p:strVal val="visible"/>
                                      </p:to>
                                    </p:set>
                                    <p:animEffect transition="in" filter="wipe(up)">
                                      <p:cBhvr>
                                        <p:cTn id="26" dur="1000"/>
                                        <p:tgtEl>
                                          <p:spTgt spid="6162"/>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1" fill="hold" nodeType="clickEffect">
                                  <p:stCondLst>
                                    <p:cond delay="0"/>
                                  </p:stCondLst>
                                  <p:childTnLst>
                                    <p:set>
                                      <p:cBhvr>
                                        <p:cTn id="30" dur="1" fill="hold">
                                          <p:stCondLst>
                                            <p:cond delay="0"/>
                                          </p:stCondLst>
                                        </p:cTn>
                                        <p:tgtEl>
                                          <p:spTgt spid="6172"/>
                                        </p:tgtEl>
                                        <p:attrNameLst>
                                          <p:attrName>style.visibility</p:attrName>
                                        </p:attrNameLst>
                                      </p:cBhvr>
                                      <p:to>
                                        <p:strVal val="visible"/>
                                      </p:to>
                                    </p:set>
                                    <p:animEffect transition="in" filter="wipe(up)">
                                      <p:cBhvr>
                                        <p:cTn id="31" dur="1000"/>
                                        <p:tgtEl>
                                          <p:spTgt spid="6172"/>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3" presetClass="entr" presetSubtype="10" fill="hold" nodeType="clickEffect">
                                  <p:stCondLst>
                                    <p:cond delay="0"/>
                                  </p:stCondLst>
                                  <p:childTnLst>
                                    <p:set>
                                      <p:cBhvr>
                                        <p:cTn id="35" dur="1" fill="hold">
                                          <p:stCondLst>
                                            <p:cond delay="0"/>
                                          </p:stCondLst>
                                        </p:cTn>
                                        <p:tgtEl>
                                          <p:spTgt spid="6183"/>
                                        </p:tgtEl>
                                        <p:attrNameLst>
                                          <p:attrName>style.visibility</p:attrName>
                                        </p:attrNameLst>
                                      </p:cBhvr>
                                      <p:to>
                                        <p:strVal val="visible"/>
                                      </p:to>
                                    </p:set>
                                    <p:animEffect transition="in" filter="blinds(horizontal)">
                                      <p:cBhvr>
                                        <p:cTn id="36" dur="500"/>
                                        <p:tgtEl>
                                          <p:spTgt spid="6183"/>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22" presetClass="entr" presetSubtype="1" fill="hold" grpId="0" nodeType="clickEffect">
                                  <p:stCondLst>
                                    <p:cond delay="0"/>
                                  </p:stCondLst>
                                  <p:childTnLst>
                                    <p:set>
                                      <p:cBhvr>
                                        <p:cTn id="40" dur="1" fill="hold">
                                          <p:stCondLst>
                                            <p:cond delay="0"/>
                                          </p:stCondLst>
                                        </p:cTn>
                                        <p:tgtEl>
                                          <p:spTgt spid="6161"/>
                                        </p:tgtEl>
                                        <p:attrNameLst>
                                          <p:attrName>style.visibility</p:attrName>
                                        </p:attrNameLst>
                                      </p:cBhvr>
                                      <p:to>
                                        <p:strVal val="visible"/>
                                      </p:to>
                                    </p:set>
                                    <p:animEffect transition="in" filter="wipe(up)">
                                      <p:cBhvr>
                                        <p:cTn id="41" dur="1000"/>
                                        <p:tgtEl>
                                          <p:spTgt spid="6161"/>
                                        </p:tgtEl>
                                      </p:cBhvr>
                                    </p:animEffect>
                                  </p:childTnLst>
                                </p:cTn>
                              </p:par>
                            </p:childTnLst>
                          </p:cTn>
                        </p:par>
                        <p:par>
                          <p:cTn id="42" fill="hold" nodeType="afterGroup">
                            <p:stCondLst>
                              <p:cond delay="1000"/>
                            </p:stCondLst>
                            <p:childTnLst>
                              <p:par>
                                <p:cTn id="43" presetID="22" presetClass="entr" presetSubtype="1" fill="hold" grpId="0" nodeType="afterEffect">
                                  <p:stCondLst>
                                    <p:cond delay="0"/>
                                  </p:stCondLst>
                                  <p:childTnLst>
                                    <p:set>
                                      <p:cBhvr>
                                        <p:cTn id="44" dur="1" fill="hold">
                                          <p:stCondLst>
                                            <p:cond delay="0"/>
                                          </p:stCondLst>
                                        </p:cTn>
                                        <p:tgtEl>
                                          <p:spTgt spid="6163"/>
                                        </p:tgtEl>
                                        <p:attrNameLst>
                                          <p:attrName>style.visibility</p:attrName>
                                        </p:attrNameLst>
                                      </p:cBhvr>
                                      <p:to>
                                        <p:strVal val="visible"/>
                                      </p:to>
                                    </p:set>
                                    <p:animEffect transition="in" filter="wipe(up)">
                                      <p:cBhvr>
                                        <p:cTn id="45" dur="500"/>
                                        <p:tgtEl>
                                          <p:spTgt spid="61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60" grpId="0"/>
      <p:bldP spid="6161" grpId="0"/>
      <p:bldP spid="6162" grpId="0"/>
      <p:bldP spid="616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3" name="Text Box 5"/>
          <p:cNvSpPr txBox="1">
            <a:spLocks noChangeArrowheads="1"/>
          </p:cNvSpPr>
          <p:nvPr/>
        </p:nvSpPr>
        <p:spPr bwMode="auto">
          <a:xfrm>
            <a:off x="1042988" y="4784725"/>
            <a:ext cx="7705725"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800">
                <a:latin typeface="Times New Roman" panose="02020603050405020304" pitchFamily="18" charset="0"/>
              </a:rPr>
              <a:t>Производная функции в точке х</a:t>
            </a:r>
            <a:r>
              <a:rPr lang="ru-RU" altLang="ru-RU" sz="1800" baseline="-25000">
                <a:latin typeface="Times New Roman" panose="02020603050405020304" pitchFamily="18" charset="0"/>
              </a:rPr>
              <a:t>0</a:t>
            </a:r>
            <a:r>
              <a:rPr lang="ru-RU" altLang="ru-RU" sz="1800">
                <a:latin typeface="Times New Roman" panose="02020603050405020304" pitchFamily="18" charset="0"/>
              </a:rPr>
              <a:t> равна 0 тогда и только тогда, когда касательная к графику функции, проведенная в точке с абсциссой х</a:t>
            </a:r>
            <a:r>
              <a:rPr lang="ru-RU" altLang="ru-RU" sz="1800" baseline="-25000">
                <a:latin typeface="Times New Roman" panose="02020603050405020304" pitchFamily="18" charset="0"/>
              </a:rPr>
              <a:t>0</a:t>
            </a:r>
            <a:r>
              <a:rPr lang="ru-RU" altLang="ru-RU" sz="1800">
                <a:latin typeface="Times New Roman" panose="02020603050405020304" pitchFamily="18" charset="0"/>
              </a:rPr>
              <a:t>, горизонтальна. Отсюда следует простой способ решения задачи — приложить линейку или край листа бумаги к рисунку сверху горизонтально и, двигая «вниз», сосчитать количество точек с горизонтальной касательной. </a:t>
            </a:r>
          </a:p>
        </p:txBody>
      </p:sp>
      <p:sp>
        <p:nvSpPr>
          <p:cNvPr id="13315" name="Text Box 6"/>
          <p:cNvSpPr txBox="1">
            <a:spLocks noChangeArrowheads="1"/>
          </p:cNvSpPr>
          <p:nvPr/>
        </p:nvSpPr>
        <p:spPr bwMode="auto">
          <a:xfrm>
            <a:off x="1042988" y="260350"/>
            <a:ext cx="7489825"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800" b="1" u="sng">
                <a:solidFill>
                  <a:srgbClr val="005250"/>
                </a:solidFill>
                <a:latin typeface="Times New Roman" panose="02020603050405020304" pitchFamily="18" charset="0"/>
              </a:rPr>
              <a:t>Задача 4.1.</a:t>
            </a:r>
            <a:r>
              <a:rPr lang="ru-RU" altLang="ru-RU" sz="1800" b="1">
                <a:latin typeface="Times New Roman" panose="02020603050405020304" pitchFamily="18" charset="0"/>
              </a:rPr>
              <a:t>  На рисунке изображен график функции </a:t>
            </a:r>
            <a:r>
              <a:rPr lang="en-US" altLang="ru-RU" sz="1800" b="1" i="1">
                <a:latin typeface="Times New Roman" panose="02020603050405020304" pitchFamily="18" charset="0"/>
              </a:rPr>
              <a:t>y</a:t>
            </a:r>
            <a:r>
              <a:rPr lang="ru-RU" altLang="ru-RU" sz="1800" b="1" i="1">
                <a:latin typeface="Times New Roman" panose="02020603050405020304" pitchFamily="18" charset="0"/>
              </a:rPr>
              <a:t> = </a:t>
            </a:r>
            <a:r>
              <a:rPr lang="en-US" altLang="ru-RU" sz="1800" b="1" i="1">
                <a:latin typeface="Times New Roman" panose="02020603050405020304" pitchFamily="18" charset="0"/>
              </a:rPr>
              <a:t>f (x)</a:t>
            </a:r>
            <a:r>
              <a:rPr lang="ru-RU" altLang="ru-RU" sz="1800" b="1">
                <a:latin typeface="Times New Roman" panose="02020603050405020304" pitchFamily="18" charset="0"/>
              </a:rPr>
              <a:t>,</a:t>
            </a:r>
          </a:p>
          <a:p>
            <a:pPr eaLnBrk="1" hangingPunct="1">
              <a:spcBef>
                <a:spcPct val="0"/>
              </a:spcBef>
              <a:buFontTx/>
              <a:buNone/>
            </a:pPr>
            <a:r>
              <a:rPr lang="ru-RU" altLang="ru-RU" sz="1800" b="1">
                <a:latin typeface="Times New Roman" panose="02020603050405020304" pitchFamily="18" charset="0"/>
              </a:rPr>
              <a:t>определенной на интервале (-6; 8). Найдите количество точек, в </a:t>
            </a:r>
          </a:p>
          <a:p>
            <a:pPr eaLnBrk="1" hangingPunct="1">
              <a:spcBef>
                <a:spcPct val="0"/>
              </a:spcBef>
              <a:buFontTx/>
              <a:buNone/>
            </a:pPr>
            <a:r>
              <a:rPr lang="ru-RU" altLang="ru-RU" sz="1800" b="1">
                <a:latin typeface="Times New Roman" panose="02020603050405020304" pitchFamily="18" charset="0"/>
              </a:rPr>
              <a:t>которых производная функции </a:t>
            </a:r>
            <a:r>
              <a:rPr lang="en-US" altLang="ru-RU" sz="1800" b="1" i="1">
                <a:latin typeface="Times New Roman" panose="02020603050405020304" pitchFamily="18" charset="0"/>
              </a:rPr>
              <a:t>y</a:t>
            </a:r>
            <a:r>
              <a:rPr lang="ru-RU" altLang="ru-RU" sz="1800" b="1" i="1">
                <a:latin typeface="Times New Roman" panose="02020603050405020304" pitchFamily="18" charset="0"/>
              </a:rPr>
              <a:t> = </a:t>
            </a:r>
            <a:r>
              <a:rPr lang="en-US" altLang="ru-RU" sz="1800" b="1" i="1">
                <a:latin typeface="Times New Roman" panose="02020603050405020304" pitchFamily="18" charset="0"/>
              </a:rPr>
              <a:t>f (x)</a:t>
            </a:r>
            <a:r>
              <a:rPr lang="ru-RU" altLang="ru-RU" sz="1800" b="1">
                <a:latin typeface="Times New Roman" panose="02020603050405020304" pitchFamily="18" charset="0"/>
              </a:rPr>
              <a:t> равна 0. </a:t>
            </a:r>
          </a:p>
        </p:txBody>
      </p:sp>
      <p:pic>
        <p:nvPicPr>
          <p:cNvPr id="13316"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6013" y="1125538"/>
            <a:ext cx="4751387" cy="3152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76" name="Text Box 8"/>
          <p:cNvSpPr txBox="1">
            <a:spLocks noChangeArrowheads="1"/>
          </p:cNvSpPr>
          <p:nvPr/>
        </p:nvSpPr>
        <p:spPr bwMode="auto">
          <a:xfrm>
            <a:off x="1042988" y="4357688"/>
            <a:ext cx="3168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latin typeface="Times New Roman" panose="02020603050405020304" pitchFamily="18" charset="0"/>
              </a:rPr>
              <a:t>Теоретические сведения.</a:t>
            </a:r>
          </a:p>
        </p:txBody>
      </p:sp>
      <p:sp>
        <p:nvSpPr>
          <p:cNvPr id="13318" name="Rectangle 9"/>
          <p:cNvSpPr>
            <a:spLocks noChangeArrowheads="1"/>
          </p:cNvSpPr>
          <p:nvPr/>
        </p:nvSpPr>
        <p:spPr bwMode="auto">
          <a:xfrm>
            <a:off x="7019925" y="1268413"/>
            <a:ext cx="13144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t>Решение. </a:t>
            </a:r>
          </a:p>
        </p:txBody>
      </p:sp>
      <p:graphicFrame>
        <p:nvGraphicFramePr>
          <p:cNvPr id="7179" name="Object 11"/>
          <p:cNvGraphicFramePr>
            <a:graphicFrameLocks noChangeAspect="1"/>
          </p:cNvGraphicFramePr>
          <p:nvPr/>
        </p:nvGraphicFramePr>
        <p:xfrm>
          <a:off x="5981700" y="1557338"/>
          <a:ext cx="1285875" cy="395287"/>
        </p:xfrm>
        <a:graphic>
          <a:graphicData uri="http://schemas.openxmlformats.org/presentationml/2006/ole">
            <mc:AlternateContent xmlns:mc="http://schemas.openxmlformats.org/markup-compatibility/2006">
              <mc:Choice xmlns:v="urn:schemas-microsoft-com:vml" Requires="v">
                <p:oleObj spid="_x0000_s13344" name="Equation" r:id="rId4" imgW="787400" imgH="241300" progId="Equation.DSMT4">
                  <p:embed/>
                </p:oleObj>
              </mc:Choice>
              <mc:Fallback>
                <p:oleObj name="Equation" r:id="rId4" imgW="787400" imgH="241300" progId="Equation.DSMT4">
                  <p:embed/>
                  <p:pic>
                    <p:nvPicPr>
                      <p:cNvPr id="0" name="Object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81700" y="1557338"/>
                        <a:ext cx="1285875" cy="3952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7183" name="Text Box 15"/>
          <p:cNvSpPr txBox="1">
            <a:spLocks noChangeArrowheads="1"/>
          </p:cNvSpPr>
          <p:nvPr/>
        </p:nvSpPr>
        <p:spPr bwMode="auto">
          <a:xfrm>
            <a:off x="5938838" y="1946275"/>
            <a:ext cx="2808287"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dirty="0">
                <a:latin typeface="Times New Roman" panose="02020603050405020304" pitchFamily="18" charset="0"/>
              </a:rPr>
              <a:t>если касательная, проведенная в эту точку имеет вид </a:t>
            </a:r>
            <a:r>
              <a:rPr lang="ru-RU" altLang="ru-RU" sz="1800" b="1" i="1" dirty="0">
                <a:latin typeface="Times New Roman" panose="02020603050405020304" pitchFamily="18" charset="0"/>
                <a:cs typeface="Times New Roman" panose="02020603050405020304" pitchFamily="18" charset="0"/>
              </a:rPr>
              <a:t>у = </a:t>
            </a:r>
            <a:r>
              <a:rPr lang="en-US" altLang="ru-RU" sz="1800" b="1" i="1" dirty="0">
                <a:latin typeface="Times New Roman" panose="02020603050405020304" pitchFamily="18" charset="0"/>
                <a:cs typeface="Times New Roman" panose="02020603050405020304" pitchFamily="18" charset="0"/>
              </a:rPr>
              <a:t>const</a:t>
            </a:r>
            <a:r>
              <a:rPr lang="en-US" altLang="ru-RU" sz="1800" b="1" dirty="0">
                <a:latin typeface="Times New Roman" panose="02020603050405020304" pitchFamily="18" charset="0"/>
                <a:cs typeface="Times New Roman" panose="02020603050405020304" pitchFamily="18" charset="0"/>
              </a:rPr>
              <a:t>.</a:t>
            </a:r>
            <a:endParaRPr lang="ru-RU" altLang="ru-RU" sz="1800" b="1" dirty="0">
              <a:latin typeface="Times New Roman" panose="02020603050405020304" pitchFamily="18" charset="0"/>
              <a:cs typeface="Times New Roman" panose="02020603050405020304" pitchFamily="18" charset="0"/>
            </a:endParaRPr>
          </a:p>
        </p:txBody>
      </p:sp>
      <p:grpSp>
        <p:nvGrpSpPr>
          <p:cNvPr id="7209" name="Group 41"/>
          <p:cNvGrpSpPr>
            <a:grpSpLocks/>
          </p:cNvGrpSpPr>
          <p:nvPr/>
        </p:nvGrpSpPr>
        <p:grpSpPr bwMode="auto">
          <a:xfrm>
            <a:off x="1114425" y="1916113"/>
            <a:ext cx="4465638" cy="73025"/>
            <a:chOff x="702" y="1207"/>
            <a:chExt cx="2813" cy="46"/>
          </a:xfrm>
        </p:grpSpPr>
        <p:sp>
          <p:nvSpPr>
            <p:cNvPr id="13340" name="Line 17"/>
            <p:cNvSpPr>
              <a:spLocks noChangeShapeType="1"/>
            </p:cNvSpPr>
            <p:nvPr/>
          </p:nvSpPr>
          <p:spPr bwMode="auto">
            <a:xfrm>
              <a:off x="702" y="1253"/>
              <a:ext cx="2813" cy="0"/>
            </a:xfrm>
            <a:prstGeom prst="line">
              <a:avLst/>
            </a:prstGeom>
            <a:noFill/>
            <a:ln w="28575">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3341" name="Oval 24"/>
            <p:cNvSpPr>
              <a:spLocks noChangeArrowheads="1"/>
            </p:cNvSpPr>
            <p:nvPr/>
          </p:nvSpPr>
          <p:spPr bwMode="auto">
            <a:xfrm>
              <a:off x="2699" y="1207"/>
              <a:ext cx="45" cy="45"/>
            </a:xfrm>
            <a:prstGeom prst="ellipse">
              <a:avLst/>
            </a:prstGeom>
            <a:solidFill>
              <a:srgbClr val="FF9966"/>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7207" name="Group 39"/>
          <p:cNvGrpSpPr>
            <a:grpSpLocks/>
          </p:cNvGrpSpPr>
          <p:nvPr/>
        </p:nvGrpSpPr>
        <p:grpSpPr bwMode="auto">
          <a:xfrm>
            <a:off x="1116013" y="3141663"/>
            <a:ext cx="4465637" cy="71437"/>
            <a:chOff x="703" y="1979"/>
            <a:chExt cx="2813" cy="45"/>
          </a:xfrm>
        </p:grpSpPr>
        <p:sp>
          <p:nvSpPr>
            <p:cNvPr id="13338" name="Line 19"/>
            <p:cNvSpPr>
              <a:spLocks noChangeShapeType="1"/>
            </p:cNvSpPr>
            <p:nvPr/>
          </p:nvSpPr>
          <p:spPr bwMode="auto">
            <a:xfrm>
              <a:off x="703" y="2024"/>
              <a:ext cx="2813" cy="0"/>
            </a:xfrm>
            <a:prstGeom prst="line">
              <a:avLst/>
            </a:prstGeom>
            <a:noFill/>
            <a:ln w="28575">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3339" name="Oval 26"/>
            <p:cNvSpPr>
              <a:spLocks noChangeArrowheads="1"/>
            </p:cNvSpPr>
            <p:nvPr/>
          </p:nvSpPr>
          <p:spPr bwMode="auto">
            <a:xfrm>
              <a:off x="1520" y="1979"/>
              <a:ext cx="45" cy="45"/>
            </a:xfrm>
            <a:prstGeom prst="ellipse">
              <a:avLst/>
            </a:prstGeom>
            <a:solidFill>
              <a:srgbClr val="FF9966"/>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7206" name="Group 38"/>
          <p:cNvGrpSpPr>
            <a:grpSpLocks/>
          </p:cNvGrpSpPr>
          <p:nvPr/>
        </p:nvGrpSpPr>
        <p:grpSpPr bwMode="auto">
          <a:xfrm>
            <a:off x="1116013" y="3284538"/>
            <a:ext cx="4465637" cy="71437"/>
            <a:chOff x="703" y="2069"/>
            <a:chExt cx="2813" cy="45"/>
          </a:xfrm>
        </p:grpSpPr>
        <p:sp>
          <p:nvSpPr>
            <p:cNvPr id="13336" name="Line 20"/>
            <p:cNvSpPr>
              <a:spLocks noChangeShapeType="1"/>
            </p:cNvSpPr>
            <p:nvPr/>
          </p:nvSpPr>
          <p:spPr bwMode="auto">
            <a:xfrm>
              <a:off x="703" y="2069"/>
              <a:ext cx="2813" cy="0"/>
            </a:xfrm>
            <a:prstGeom prst="line">
              <a:avLst/>
            </a:prstGeom>
            <a:noFill/>
            <a:ln w="28575">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3337" name="Oval 27"/>
            <p:cNvSpPr>
              <a:spLocks noChangeArrowheads="1"/>
            </p:cNvSpPr>
            <p:nvPr/>
          </p:nvSpPr>
          <p:spPr bwMode="auto">
            <a:xfrm>
              <a:off x="1837" y="2069"/>
              <a:ext cx="45" cy="45"/>
            </a:xfrm>
            <a:prstGeom prst="ellipse">
              <a:avLst/>
            </a:prstGeom>
            <a:solidFill>
              <a:srgbClr val="FF9966"/>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7205" name="Group 37"/>
          <p:cNvGrpSpPr>
            <a:grpSpLocks/>
          </p:cNvGrpSpPr>
          <p:nvPr/>
        </p:nvGrpSpPr>
        <p:grpSpPr bwMode="auto">
          <a:xfrm>
            <a:off x="1116013" y="3573463"/>
            <a:ext cx="4465637" cy="71437"/>
            <a:chOff x="703" y="2251"/>
            <a:chExt cx="2813" cy="45"/>
          </a:xfrm>
        </p:grpSpPr>
        <p:sp>
          <p:nvSpPr>
            <p:cNvPr id="13334" name="Line 21"/>
            <p:cNvSpPr>
              <a:spLocks noChangeShapeType="1"/>
            </p:cNvSpPr>
            <p:nvPr/>
          </p:nvSpPr>
          <p:spPr bwMode="auto">
            <a:xfrm>
              <a:off x="703" y="2296"/>
              <a:ext cx="2813" cy="0"/>
            </a:xfrm>
            <a:prstGeom prst="line">
              <a:avLst/>
            </a:prstGeom>
            <a:noFill/>
            <a:ln w="28575">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3335" name="Oval 29"/>
            <p:cNvSpPr>
              <a:spLocks noChangeArrowheads="1"/>
            </p:cNvSpPr>
            <p:nvPr/>
          </p:nvSpPr>
          <p:spPr bwMode="auto">
            <a:xfrm>
              <a:off x="1655" y="2251"/>
              <a:ext cx="45" cy="45"/>
            </a:xfrm>
            <a:prstGeom prst="ellipse">
              <a:avLst/>
            </a:prstGeom>
            <a:solidFill>
              <a:srgbClr val="FF9966"/>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7204" name="Group 36"/>
          <p:cNvGrpSpPr>
            <a:grpSpLocks/>
          </p:cNvGrpSpPr>
          <p:nvPr/>
        </p:nvGrpSpPr>
        <p:grpSpPr bwMode="auto">
          <a:xfrm>
            <a:off x="1116013" y="3716338"/>
            <a:ext cx="4465637" cy="71437"/>
            <a:chOff x="703" y="2341"/>
            <a:chExt cx="2813" cy="45"/>
          </a:xfrm>
        </p:grpSpPr>
        <p:sp>
          <p:nvSpPr>
            <p:cNvPr id="13331" name="Line 22"/>
            <p:cNvSpPr>
              <a:spLocks noChangeShapeType="1"/>
            </p:cNvSpPr>
            <p:nvPr/>
          </p:nvSpPr>
          <p:spPr bwMode="auto">
            <a:xfrm>
              <a:off x="703" y="2341"/>
              <a:ext cx="2813" cy="0"/>
            </a:xfrm>
            <a:prstGeom prst="line">
              <a:avLst/>
            </a:prstGeom>
            <a:noFill/>
            <a:ln w="28575">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3332" name="Oval 28"/>
            <p:cNvSpPr>
              <a:spLocks noChangeArrowheads="1"/>
            </p:cNvSpPr>
            <p:nvPr/>
          </p:nvSpPr>
          <p:spPr bwMode="auto">
            <a:xfrm>
              <a:off x="1338" y="2341"/>
              <a:ext cx="45" cy="45"/>
            </a:xfrm>
            <a:prstGeom prst="ellipse">
              <a:avLst/>
            </a:prstGeom>
            <a:solidFill>
              <a:srgbClr val="FF9966"/>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3333" name="Oval 30"/>
            <p:cNvSpPr>
              <a:spLocks noChangeArrowheads="1"/>
            </p:cNvSpPr>
            <p:nvPr/>
          </p:nvSpPr>
          <p:spPr bwMode="auto">
            <a:xfrm>
              <a:off x="2018" y="2341"/>
              <a:ext cx="45" cy="45"/>
            </a:xfrm>
            <a:prstGeom prst="ellipse">
              <a:avLst/>
            </a:prstGeom>
            <a:solidFill>
              <a:srgbClr val="FF9966"/>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7208" name="Group 40"/>
          <p:cNvGrpSpPr>
            <a:grpSpLocks/>
          </p:cNvGrpSpPr>
          <p:nvPr/>
        </p:nvGrpSpPr>
        <p:grpSpPr bwMode="auto">
          <a:xfrm>
            <a:off x="1116013" y="2420938"/>
            <a:ext cx="4465637" cy="71437"/>
            <a:chOff x="703" y="1525"/>
            <a:chExt cx="2813" cy="45"/>
          </a:xfrm>
        </p:grpSpPr>
        <p:sp>
          <p:nvSpPr>
            <p:cNvPr id="13329" name="Line 18"/>
            <p:cNvSpPr>
              <a:spLocks noChangeShapeType="1"/>
            </p:cNvSpPr>
            <p:nvPr/>
          </p:nvSpPr>
          <p:spPr bwMode="auto">
            <a:xfrm>
              <a:off x="703" y="1570"/>
              <a:ext cx="2813" cy="0"/>
            </a:xfrm>
            <a:prstGeom prst="line">
              <a:avLst/>
            </a:prstGeom>
            <a:noFill/>
            <a:ln w="28575">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3330" name="Oval 33"/>
            <p:cNvSpPr>
              <a:spLocks noChangeArrowheads="1"/>
            </p:cNvSpPr>
            <p:nvPr/>
          </p:nvSpPr>
          <p:spPr bwMode="auto">
            <a:xfrm>
              <a:off x="2880" y="1525"/>
              <a:ext cx="45" cy="45"/>
            </a:xfrm>
            <a:prstGeom prst="ellipse">
              <a:avLst/>
            </a:prstGeom>
            <a:solidFill>
              <a:srgbClr val="FF9966"/>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sp>
        <p:nvSpPr>
          <p:cNvPr id="7202" name="Text Box 34"/>
          <p:cNvSpPr txBox="1">
            <a:spLocks noChangeArrowheads="1"/>
          </p:cNvSpPr>
          <p:nvPr/>
        </p:nvSpPr>
        <p:spPr bwMode="auto">
          <a:xfrm>
            <a:off x="5938838" y="2809875"/>
            <a:ext cx="3025775"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a:latin typeface="Times New Roman" panose="02020603050405020304" pitchFamily="18" charset="0"/>
              </a:rPr>
              <a:t>Считаем количество точек пересечения графика функции с касательной.</a:t>
            </a:r>
          </a:p>
        </p:txBody>
      </p:sp>
      <p:sp>
        <p:nvSpPr>
          <p:cNvPr id="7203" name="Text Box 35"/>
          <p:cNvSpPr txBox="1">
            <a:spLocks noChangeArrowheads="1"/>
          </p:cNvSpPr>
          <p:nvPr/>
        </p:nvSpPr>
        <p:spPr bwMode="auto">
          <a:xfrm>
            <a:off x="5938838" y="3746500"/>
            <a:ext cx="28082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t>Ответ: 7.</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7179"/>
                                        </p:tgtEl>
                                        <p:attrNameLst>
                                          <p:attrName>style.visibility</p:attrName>
                                        </p:attrNameLst>
                                      </p:cBhvr>
                                      <p:to>
                                        <p:strVal val="visible"/>
                                      </p:to>
                                    </p:set>
                                    <p:animEffect transition="in" filter="wipe(up)">
                                      <p:cBhvr>
                                        <p:cTn id="7" dur="1000"/>
                                        <p:tgtEl>
                                          <p:spTgt spid="7179"/>
                                        </p:tgtEl>
                                      </p:cBhvr>
                                    </p:animEffect>
                                  </p:childTnLst>
                                </p:cTn>
                              </p:par>
                            </p:childTnLst>
                          </p:cTn>
                        </p:par>
                        <p:par>
                          <p:cTn id="8" fill="hold" nodeType="afterGroup">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7183"/>
                                        </p:tgtEl>
                                        <p:attrNameLst>
                                          <p:attrName>style.visibility</p:attrName>
                                        </p:attrNameLst>
                                      </p:cBhvr>
                                      <p:to>
                                        <p:strVal val="visible"/>
                                      </p:to>
                                    </p:set>
                                    <p:animEffect transition="in" filter="wipe(up)">
                                      <p:cBhvr>
                                        <p:cTn id="11" dur="1000"/>
                                        <p:tgtEl>
                                          <p:spTgt spid="718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7202"/>
                                        </p:tgtEl>
                                        <p:attrNameLst>
                                          <p:attrName>style.visibility</p:attrName>
                                        </p:attrNameLst>
                                      </p:cBhvr>
                                      <p:to>
                                        <p:strVal val="visible"/>
                                      </p:to>
                                    </p:set>
                                    <p:animEffect transition="in" filter="wipe(up)">
                                      <p:cBhvr>
                                        <p:cTn id="16" dur="2000"/>
                                        <p:tgtEl>
                                          <p:spTgt spid="7202"/>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nodeType="clickEffect">
                                  <p:stCondLst>
                                    <p:cond delay="0"/>
                                  </p:stCondLst>
                                  <p:childTnLst>
                                    <p:set>
                                      <p:cBhvr>
                                        <p:cTn id="20" dur="1" fill="hold">
                                          <p:stCondLst>
                                            <p:cond delay="0"/>
                                          </p:stCondLst>
                                        </p:cTn>
                                        <p:tgtEl>
                                          <p:spTgt spid="7204"/>
                                        </p:tgtEl>
                                        <p:attrNameLst>
                                          <p:attrName>style.visibility</p:attrName>
                                        </p:attrNameLst>
                                      </p:cBhvr>
                                      <p:to>
                                        <p:strVal val="visible"/>
                                      </p:to>
                                    </p:set>
                                    <p:animEffect transition="in" filter="wipe(left)">
                                      <p:cBhvr>
                                        <p:cTn id="21" dur="2000"/>
                                        <p:tgtEl>
                                          <p:spTgt spid="7204"/>
                                        </p:tgtEl>
                                      </p:cBhvr>
                                    </p:animEffect>
                                  </p:childTnLst>
                                </p:cTn>
                              </p:par>
                            </p:childTnLst>
                          </p:cTn>
                        </p:par>
                        <p:par>
                          <p:cTn id="22" fill="hold" nodeType="afterGroup">
                            <p:stCondLst>
                              <p:cond delay="2000"/>
                            </p:stCondLst>
                            <p:childTnLst>
                              <p:par>
                                <p:cTn id="23" presetID="22" presetClass="entr" presetSubtype="8" fill="hold" nodeType="afterEffect">
                                  <p:stCondLst>
                                    <p:cond delay="0"/>
                                  </p:stCondLst>
                                  <p:childTnLst>
                                    <p:set>
                                      <p:cBhvr>
                                        <p:cTn id="24" dur="1" fill="hold">
                                          <p:stCondLst>
                                            <p:cond delay="0"/>
                                          </p:stCondLst>
                                        </p:cTn>
                                        <p:tgtEl>
                                          <p:spTgt spid="7205"/>
                                        </p:tgtEl>
                                        <p:attrNameLst>
                                          <p:attrName>style.visibility</p:attrName>
                                        </p:attrNameLst>
                                      </p:cBhvr>
                                      <p:to>
                                        <p:strVal val="visible"/>
                                      </p:to>
                                    </p:set>
                                    <p:animEffect transition="in" filter="wipe(left)">
                                      <p:cBhvr>
                                        <p:cTn id="25" dur="2000"/>
                                        <p:tgtEl>
                                          <p:spTgt spid="7205"/>
                                        </p:tgtEl>
                                      </p:cBhvr>
                                    </p:animEffect>
                                  </p:childTnLst>
                                </p:cTn>
                              </p:par>
                            </p:childTnLst>
                          </p:cTn>
                        </p:par>
                        <p:par>
                          <p:cTn id="26" fill="hold" nodeType="afterGroup">
                            <p:stCondLst>
                              <p:cond delay="4000"/>
                            </p:stCondLst>
                            <p:childTnLst>
                              <p:par>
                                <p:cTn id="27" presetID="22" presetClass="entr" presetSubtype="8" fill="hold" nodeType="afterEffect">
                                  <p:stCondLst>
                                    <p:cond delay="0"/>
                                  </p:stCondLst>
                                  <p:childTnLst>
                                    <p:set>
                                      <p:cBhvr>
                                        <p:cTn id="28" dur="1" fill="hold">
                                          <p:stCondLst>
                                            <p:cond delay="0"/>
                                          </p:stCondLst>
                                        </p:cTn>
                                        <p:tgtEl>
                                          <p:spTgt spid="7206"/>
                                        </p:tgtEl>
                                        <p:attrNameLst>
                                          <p:attrName>style.visibility</p:attrName>
                                        </p:attrNameLst>
                                      </p:cBhvr>
                                      <p:to>
                                        <p:strVal val="visible"/>
                                      </p:to>
                                    </p:set>
                                    <p:animEffect transition="in" filter="wipe(left)">
                                      <p:cBhvr>
                                        <p:cTn id="29" dur="2000"/>
                                        <p:tgtEl>
                                          <p:spTgt spid="7206"/>
                                        </p:tgtEl>
                                      </p:cBhvr>
                                    </p:animEffect>
                                  </p:childTnLst>
                                </p:cTn>
                              </p:par>
                            </p:childTnLst>
                          </p:cTn>
                        </p:par>
                        <p:par>
                          <p:cTn id="30" fill="hold" nodeType="afterGroup">
                            <p:stCondLst>
                              <p:cond delay="6000"/>
                            </p:stCondLst>
                            <p:childTnLst>
                              <p:par>
                                <p:cTn id="31" presetID="22" presetClass="entr" presetSubtype="8" fill="hold" nodeType="afterEffect">
                                  <p:stCondLst>
                                    <p:cond delay="0"/>
                                  </p:stCondLst>
                                  <p:childTnLst>
                                    <p:set>
                                      <p:cBhvr>
                                        <p:cTn id="32" dur="1" fill="hold">
                                          <p:stCondLst>
                                            <p:cond delay="0"/>
                                          </p:stCondLst>
                                        </p:cTn>
                                        <p:tgtEl>
                                          <p:spTgt spid="7207"/>
                                        </p:tgtEl>
                                        <p:attrNameLst>
                                          <p:attrName>style.visibility</p:attrName>
                                        </p:attrNameLst>
                                      </p:cBhvr>
                                      <p:to>
                                        <p:strVal val="visible"/>
                                      </p:to>
                                    </p:set>
                                    <p:animEffect transition="in" filter="wipe(left)">
                                      <p:cBhvr>
                                        <p:cTn id="33" dur="2000"/>
                                        <p:tgtEl>
                                          <p:spTgt spid="7207"/>
                                        </p:tgtEl>
                                      </p:cBhvr>
                                    </p:animEffect>
                                  </p:childTnLst>
                                </p:cTn>
                              </p:par>
                            </p:childTnLst>
                          </p:cTn>
                        </p:par>
                        <p:par>
                          <p:cTn id="34" fill="hold" nodeType="afterGroup">
                            <p:stCondLst>
                              <p:cond delay="8000"/>
                            </p:stCondLst>
                            <p:childTnLst>
                              <p:par>
                                <p:cTn id="35" presetID="22" presetClass="entr" presetSubtype="8" fill="hold" nodeType="afterEffect">
                                  <p:stCondLst>
                                    <p:cond delay="0"/>
                                  </p:stCondLst>
                                  <p:childTnLst>
                                    <p:set>
                                      <p:cBhvr>
                                        <p:cTn id="36" dur="1" fill="hold">
                                          <p:stCondLst>
                                            <p:cond delay="0"/>
                                          </p:stCondLst>
                                        </p:cTn>
                                        <p:tgtEl>
                                          <p:spTgt spid="7208"/>
                                        </p:tgtEl>
                                        <p:attrNameLst>
                                          <p:attrName>style.visibility</p:attrName>
                                        </p:attrNameLst>
                                      </p:cBhvr>
                                      <p:to>
                                        <p:strVal val="visible"/>
                                      </p:to>
                                    </p:set>
                                    <p:animEffect transition="in" filter="wipe(left)">
                                      <p:cBhvr>
                                        <p:cTn id="37" dur="2000"/>
                                        <p:tgtEl>
                                          <p:spTgt spid="7208"/>
                                        </p:tgtEl>
                                      </p:cBhvr>
                                    </p:animEffect>
                                  </p:childTnLst>
                                </p:cTn>
                              </p:par>
                            </p:childTnLst>
                          </p:cTn>
                        </p:par>
                        <p:par>
                          <p:cTn id="38" fill="hold" nodeType="afterGroup">
                            <p:stCondLst>
                              <p:cond delay="10000"/>
                            </p:stCondLst>
                            <p:childTnLst>
                              <p:par>
                                <p:cTn id="39" presetID="22" presetClass="entr" presetSubtype="8" fill="hold" nodeType="afterEffect">
                                  <p:stCondLst>
                                    <p:cond delay="0"/>
                                  </p:stCondLst>
                                  <p:childTnLst>
                                    <p:set>
                                      <p:cBhvr>
                                        <p:cTn id="40" dur="1" fill="hold">
                                          <p:stCondLst>
                                            <p:cond delay="0"/>
                                          </p:stCondLst>
                                        </p:cTn>
                                        <p:tgtEl>
                                          <p:spTgt spid="7209"/>
                                        </p:tgtEl>
                                        <p:attrNameLst>
                                          <p:attrName>style.visibility</p:attrName>
                                        </p:attrNameLst>
                                      </p:cBhvr>
                                      <p:to>
                                        <p:strVal val="visible"/>
                                      </p:to>
                                    </p:set>
                                    <p:animEffect transition="in" filter="wipe(left)">
                                      <p:cBhvr>
                                        <p:cTn id="41" dur="2000"/>
                                        <p:tgtEl>
                                          <p:spTgt spid="7209"/>
                                        </p:tgtEl>
                                      </p:cBhvr>
                                    </p:animEffect>
                                  </p:childTnLst>
                                </p:cTn>
                              </p:par>
                            </p:childTnLst>
                          </p:cTn>
                        </p:par>
                        <p:par>
                          <p:cTn id="42" fill="hold" nodeType="afterGroup">
                            <p:stCondLst>
                              <p:cond delay="12000"/>
                            </p:stCondLst>
                            <p:childTnLst>
                              <p:par>
                                <p:cTn id="43" presetID="22" presetClass="entr" presetSubtype="1" fill="hold" grpId="0" nodeType="afterEffect">
                                  <p:stCondLst>
                                    <p:cond delay="0"/>
                                  </p:stCondLst>
                                  <p:childTnLst>
                                    <p:set>
                                      <p:cBhvr>
                                        <p:cTn id="44" dur="1" fill="hold">
                                          <p:stCondLst>
                                            <p:cond delay="0"/>
                                          </p:stCondLst>
                                        </p:cTn>
                                        <p:tgtEl>
                                          <p:spTgt spid="7203"/>
                                        </p:tgtEl>
                                        <p:attrNameLst>
                                          <p:attrName>style.visibility</p:attrName>
                                        </p:attrNameLst>
                                      </p:cBhvr>
                                      <p:to>
                                        <p:strVal val="visible"/>
                                      </p:to>
                                    </p:set>
                                    <p:animEffect transition="in" filter="wipe(up)">
                                      <p:cBhvr>
                                        <p:cTn id="45" dur="1000"/>
                                        <p:tgtEl>
                                          <p:spTgt spid="720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6" restart="whenNotActive" fill="hold" evtFilter="cancelBubble" nodeType="interactiveSeq">
                <p:stCondLst>
                  <p:cond evt="onClick" delay="0">
                    <p:tgtEl>
                      <p:spTgt spid="7176"/>
                    </p:tgtEl>
                  </p:cond>
                </p:stCondLst>
                <p:endSync evt="end" delay="0">
                  <p:rtn val="all"/>
                </p:endSync>
                <p:childTnLst>
                  <p:par>
                    <p:cTn id="47" fill="hold" nodeType="clickPar">
                      <p:stCondLst>
                        <p:cond delay="indefinite"/>
                      </p:stCondLst>
                      <p:childTnLst>
                        <p:par>
                          <p:cTn id="48" fill="hold" nodeType="withGroup">
                            <p:stCondLst>
                              <p:cond delay="0"/>
                            </p:stCondLst>
                            <p:childTnLst>
                              <p:par>
                                <p:cTn id="49" presetID="3" presetClass="entr" presetSubtype="10" fill="hold" grpId="0" nodeType="clickEffect">
                                  <p:stCondLst>
                                    <p:cond delay="0"/>
                                  </p:stCondLst>
                                  <p:childTnLst>
                                    <p:set>
                                      <p:cBhvr>
                                        <p:cTn id="50" dur="1" fill="hold">
                                          <p:stCondLst>
                                            <p:cond delay="0"/>
                                          </p:stCondLst>
                                        </p:cTn>
                                        <p:tgtEl>
                                          <p:spTgt spid="7173"/>
                                        </p:tgtEl>
                                        <p:attrNameLst>
                                          <p:attrName>style.visibility</p:attrName>
                                        </p:attrNameLst>
                                      </p:cBhvr>
                                      <p:to>
                                        <p:strVal val="visible"/>
                                      </p:to>
                                    </p:set>
                                    <p:animEffect transition="in" filter="blinds(horizontal)">
                                      <p:cBhvr>
                                        <p:cTn id="51" dur="500"/>
                                        <p:tgtEl>
                                          <p:spTgt spid="7173"/>
                                        </p:tgtEl>
                                      </p:cBhvr>
                                    </p:animEffect>
                                  </p:childTnLst>
                                </p:cTn>
                              </p:par>
                            </p:childTnLst>
                          </p:cTn>
                        </p:par>
                      </p:childTnLst>
                    </p:cTn>
                  </p:par>
                </p:childTnLst>
              </p:cTn>
              <p:nextCondLst>
                <p:cond evt="onClick" delay="0">
                  <p:tgtEl>
                    <p:spTgt spid="7176"/>
                  </p:tgtEl>
                </p:cond>
              </p:nextCondLst>
            </p:seq>
          </p:childTnLst>
        </p:cTn>
      </p:par>
    </p:tnLst>
    <p:bldLst>
      <p:bldP spid="7173" grpId="0"/>
      <p:bldP spid="7183" grpId="0"/>
      <p:bldP spid="7202" grpId="0"/>
      <p:bldP spid="720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1412875"/>
            <a:ext cx="3600450" cy="215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9" name="Picture 5"/>
          <p:cNvPicPr>
            <a:picLocks noChangeAspect="1" noChangeArrowheads="1"/>
          </p:cNvPicPr>
          <p:nvPr/>
        </p:nvPicPr>
        <p:blipFill>
          <a:blip r:embed="rId3">
            <a:extLst>
              <a:ext uri="{28A0092B-C50C-407E-A947-70E740481C1C}">
                <a14:useLocalDpi xmlns:a14="http://schemas.microsoft.com/office/drawing/2010/main" val="0"/>
              </a:ext>
            </a:extLst>
          </a:blip>
          <a:srcRect l="59479" t="15105" r="14362" b="60478"/>
          <a:stretch>
            <a:fillRect/>
          </a:stretch>
        </p:blipFill>
        <p:spPr bwMode="auto">
          <a:xfrm>
            <a:off x="5292725" y="1484313"/>
            <a:ext cx="3455988" cy="201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0" name="Picture 6"/>
          <p:cNvPicPr>
            <a:picLocks noChangeAspect="1" noChangeArrowheads="1"/>
          </p:cNvPicPr>
          <p:nvPr/>
        </p:nvPicPr>
        <p:blipFill>
          <a:blip r:embed="rId3">
            <a:extLst>
              <a:ext uri="{28A0092B-C50C-407E-A947-70E740481C1C}">
                <a14:useLocalDpi xmlns:a14="http://schemas.microsoft.com/office/drawing/2010/main" val="0"/>
              </a:ext>
            </a:extLst>
          </a:blip>
          <a:srcRect l="59062" t="50063" r="16719" b="25372"/>
          <a:stretch>
            <a:fillRect/>
          </a:stretch>
        </p:blipFill>
        <p:spPr bwMode="auto">
          <a:xfrm>
            <a:off x="5078413" y="3911600"/>
            <a:ext cx="3670300" cy="2325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450" y="4005263"/>
            <a:ext cx="3313113" cy="2303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342" name="Text Box 8"/>
          <p:cNvSpPr txBox="1">
            <a:spLocks noChangeArrowheads="1"/>
          </p:cNvSpPr>
          <p:nvPr/>
        </p:nvSpPr>
        <p:spPr bwMode="auto">
          <a:xfrm>
            <a:off x="1042988" y="260350"/>
            <a:ext cx="7489825"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u="sng">
                <a:solidFill>
                  <a:srgbClr val="005250"/>
                </a:solidFill>
                <a:latin typeface="Times New Roman" panose="02020603050405020304" pitchFamily="18" charset="0"/>
              </a:rPr>
              <a:t>Задача 4.2.</a:t>
            </a:r>
            <a:r>
              <a:rPr lang="ru-RU" altLang="ru-RU" sz="1800" b="1">
                <a:latin typeface="Times New Roman" panose="02020603050405020304" pitchFamily="18" charset="0"/>
              </a:rPr>
              <a:t>  На рисунке изображен график функции </a:t>
            </a:r>
            <a:r>
              <a:rPr lang="en-US" altLang="ru-RU" sz="1800" b="1" i="1">
                <a:latin typeface="Times New Roman" panose="02020603050405020304" pitchFamily="18" charset="0"/>
              </a:rPr>
              <a:t>y</a:t>
            </a:r>
            <a:r>
              <a:rPr lang="ru-RU" altLang="ru-RU" sz="1800" b="1" i="1">
                <a:latin typeface="Times New Roman" panose="02020603050405020304" pitchFamily="18" charset="0"/>
              </a:rPr>
              <a:t> = </a:t>
            </a:r>
            <a:r>
              <a:rPr lang="en-US" altLang="ru-RU" sz="1800" b="1" i="1">
                <a:latin typeface="Times New Roman" panose="02020603050405020304" pitchFamily="18" charset="0"/>
              </a:rPr>
              <a:t>f (x)</a:t>
            </a:r>
            <a:r>
              <a:rPr lang="ru-RU" altLang="ru-RU" sz="1800" b="1">
                <a:latin typeface="Times New Roman" panose="02020603050405020304" pitchFamily="18" charset="0"/>
              </a:rPr>
              <a:t>,</a:t>
            </a:r>
          </a:p>
          <a:p>
            <a:pPr eaLnBrk="1" hangingPunct="1">
              <a:spcBef>
                <a:spcPct val="0"/>
              </a:spcBef>
              <a:buFontTx/>
              <a:buNone/>
            </a:pPr>
            <a:r>
              <a:rPr lang="ru-RU" altLang="ru-RU" sz="1800" b="1">
                <a:latin typeface="Times New Roman" panose="02020603050405020304" pitchFamily="18" charset="0"/>
              </a:rPr>
              <a:t>определенной на интервале (</a:t>
            </a:r>
            <a:r>
              <a:rPr lang="en-US" altLang="ru-RU" sz="1800" b="1" i="1">
                <a:latin typeface="Times New Roman" panose="02020603050405020304" pitchFamily="18" charset="0"/>
              </a:rPr>
              <a:t>a</a:t>
            </a:r>
            <a:r>
              <a:rPr lang="ru-RU" altLang="ru-RU" sz="1800" b="1" i="1">
                <a:latin typeface="Times New Roman" panose="02020603050405020304" pitchFamily="18" charset="0"/>
              </a:rPr>
              <a:t>; </a:t>
            </a:r>
            <a:r>
              <a:rPr lang="en-US" altLang="ru-RU" sz="1800" b="1" i="1">
                <a:latin typeface="Times New Roman" panose="02020603050405020304" pitchFamily="18" charset="0"/>
              </a:rPr>
              <a:t>b</a:t>
            </a:r>
            <a:r>
              <a:rPr lang="ru-RU" altLang="ru-RU" sz="1800" b="1">
                <a:latin typeface="Times New Roman" panose="02020603050405020304" pitchFamily="18" charset="0"/>
              </a:rPr>
              <a:t>). Найдите количество точек, в </a:t>
            </a:r>
          </a:p>
          <a:p>
            <a:pPr eaLnBrk="1" hangingPunct="1">
              <a:spcBef>
                <a:spcPct val="0"/>
              </a:spcBef>
              <a:buFontTx/>
              <a:buNone/>
            </a:pPr>
            <a:r>
              <a:rPr lang="ru-RU" altLang="ru-RU" sz="1800" b="1">
                <a:latin typeface="Times New Roman" panose="02020603050405020304" pitchFamily="18" charset="0"/>
              </a:rPr>
              <a:t>которых производная функции </a:t>
            </a:r>
            <a:r>
              <a:rPr lang="en-US" altLang="ru-RU" sz="1800" b="1" i="1">
                <a:latin typeface="Times New Roman" panose="02020603050405020304" pitchFamily="18" charset="0"/>
              </a:rPr>
              <a:t>y</a:t>
            </a:r>
            <a:r>
              <a:rPr lang="ru-RU" altLang="ru-RU" sz="1800" b="1" i="1">
                <a:latin typeface="Times New Roman" panose="02020603050405020304" pitchFamily="18" charset="0"/>
              </a:rPr>
              <a:t> = </a:t>
            </a:r>
            <a:r>
              <a:rPr lang="en-US" altLang="ru-RU" sz="1800" b="1" i="1">
                <a:latin typeface="Times New Roman" panose="02020603050405020304" pitchFamily="18" charset="0"/>
              </a:rPr>
              <a:t>f (x)</a:t>
            </a:r>
            <a:r>
              <a:rPr lang="ru-RU" altLang="ru-RU" sz="1800" b="1">
                <a:latin typeface="Times New Roman" panose="02020603050405020304" pitchFamily="18" charset="0"/>
              </a:rPr>
              <a:t> равна 0. </a:t>
            </a:r>
          </a:p>
        </p:txBody>
      </p:sp>
      <p:sp>
        <p:nvSpPr>
          <p:cNvPr id="14343" name="Text Box 9"/>
          <p:cNvSpPr txBox="1">
            <a:spLocks noChangeArrowheads="1"/>
          </p:cNvSpPr>
          <p:nvPr/>
        </p:nvSpPr>
        <p:spPr bwMode="auto">
          <a:xfrm>
            <a:off x="3635375" y="1125538"/>
            <a:ext cx="23764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8080"/>
                </a:solidFill>
                <a:latin typeface="Times New Roman" panose="02020603050405020304" pitchFamily="18" charset="0"/>
              </a:rPr>
              <a:t>Решите устно!</a:t>
            </a:r>
          </a:p>
        </p:txBody>
      </p:sp>
      <p:sp>
        <p:nvSpPr>
          <p:cNvPr id="8202" name="Text Box 10"/>
          <p:cNvSpPr txBox="1">
            <a:spLocks noChangeArrowheads="1"/>
          </p:cNvSpPr>
          <p:nvPr/>
        </p:nvSpPr>
        <p:spPr bwMode="auto">
          <a:xfrm>
            <a:off x="5219700" y="3536950"/>
            <a:ext cx="15843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7.</a:t>
            </a:r>
          </a:p>
        </p:txBody>
      </p:sp>
      <p:sp>
        <p:nvSpPr>
          <p:cNvPr id="8203" name="Text Box 11"/>
          <p:cNvSpPr txBox="1">
            <a:spLocks noChangeArrowheads="1"/>
          </p:cNvSpPr>
          <p:nvPr/>
        </p:nvSpPr>
        <p:spPr bwMode="auto">
          <a:xfrm>
            <a:off x="1116013" y="3573463"/>
            <a:ext cx="15843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7.</a:t>
            </a:r>
          </a:p>
        </p:txBody>
      </p:sp>
      <p:sp>
        <p:nvSpPr>
          <p:cNvPr id="8204" name="Text Box 12"/>
          <p:cNvSpPr txBox="1">
            <a:spLocks noChangeArrowheads="1"/>
          </p:cNvSpPr>
          <p:nvPr/>
        </p:nvSpPr>
        <p:spPr bwMode="auto">
          <a:xfrm>
            <a:off x="1042988" y="6243638"/>
            <a:ext cx="15843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8.</a:t>
            </a:r>
          </a:p>
        </p:txBody>
      </p:sp>
      <p:sp>
        <p:nvSpPr>
          <p:cNvPr id="8205" name="Text Box 13"/>
          <p:cNvSpPr txBox="1">
            <a:spLocks noChangeArrowheads="1"/>
          </p:cNvSpPr>
          <p:nvPr/>
        </p:nvSpPr>
        <p:spPr bwMode="auto">
          <a:xfrm>
            <a:off x="5148263" y="6237288"/>
            <a:ext cx="15843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6.</a:t>
            </a:r>
          </a:p>
        </p:txBody>
      </p:sp>
      <p:sp>
        <p:nvSpPr>
          <p:cNvPr id="8206" name="Oval 14"/>
          <p:cNvSpPr>
            <a:spLocks noChangeArrowheads="1"/>
          </p:cNvSpPr>
          <p:nvPr/>
        </p:nvSpPr>
        <p:spPr bwMode="auto">
          <a:xfrm>
            <a:off x="1042988" y="1412875"/>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1</a:t>
            </a:r>
          </a:p>
        </p:txBody>
      </p:sp>
      <p:sp>
        <p:nvSpPr>
          <p:cNvPr id="8207" name="Oval 15"/>
          <p:cNvSpPr>
            <a:spLocks noChangeArrowheads="1"/>
          </p:cNvSpPr>
          <p:nvPr/>
        </p:nvSpPr>
        <p:spPr bwMode="auto">
          <a:xfrm>
            <a:off x="8243888" y="1484313"/>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3</a:t>
            </a:r>
          </a:p>
        </p:txBody>
      </p:sp>
      <p:sp>
        <p:nvSpPr>
          <p:cNvPr id="8208" name="Oval 16"/>
          <p:cNvSpPr>
            <a:spLocks noChangeArrowheads="1"/>
          </p:cNvSpPr>
          <p:nvPr/>
        </p:nvSpPr>
        <p:spPr bwMode="auto">
          <a:xfrm>
            <a:off x="8316913" y="4076700"/>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4</a:t>
            </a:r>
          </a:p>
        </p:txBody>
      </p:sp>
      <p:sp>
        <p:nvSpPr>
          <p:cNvPr id="8209" name="Oval 17"/>
          <p:cNvSpPr>
            <a:spLocks noChangeArrowheads="1"/>
          </p:cNvSpPr>
          <p:nvPr/>
        </p:nvSpPr>
        <p:spPr bwMode="auto">
          <a:xfrm>
            <a:off x="1042988" y="4149725"/>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2</a:t>
            </a:r>
          </a:p>
        </p:txBody>
      </p:sp>
      <p:sp>
        <p:nvSpPr>
          <p:cNvPr id="14352" name="AutoShape 18">
            <a:hlinkClick r:id="rId5" action="ppaction://hlinksldjump" highlightClick="1"/>
          </p:cNvPr>
          <p:cNvSpPr>
            <a:spLocks noChangeArrowheads="1"/>
          </p:cNvSpPr>
          <p:nvPr/>
        </p:nvSpPr>
        <p:spPr bwMode="auto">
          <a:xfrm>
            <a:off x="8459788" y="6237288"/>
            <a:ext cx="360362" cy="360362"/>
          </a:xfrm>
          <a:prstGeom prst="actionButtonHome">
            <a:avLst/>
          </a:prstGeom>
          <a:solidFill>
            <a:srgbClr val="97FFFF"/>
          </a:solidFill>
          <a:ln w="9525">
            <a:solidFill>
              <a:srgbClr val="00525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206"/>
                    </p:tgtEl>
                  </p:cond>
                </p:stCondLst>
                <p:endSync evt="end" delay="0">
                  <p:rtn val="all"/>
                </p:endSync>
                <p:childTnLst>
                  <p:par>
                    <p:cTn id="3" fill="hold" nodeType="clickPar">
                      <p:stCondLst>
                        <p:cond delay="0"/>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203"/>
                                        </p:tgtEl>
                                        <p:attrNameLst>
                                          <p:attrName>style.visibility</p:attrName>
                                        </p:attrNameLst>
                                      </p:cBhvr>
                                      <p:to>
                                        <p:strVal val="visible"/>
                                      </p:to>
                                    </p:set>
                                    <p:animEffect transition="in" filter="blinds(horizontal)">
                                      <p:cBhvr>
                                        <p:cTn id="7" dur="500"/>
                                        <p:tgtEl>
                                          <p:spTgt spid="8203"/>
                                        </p:tgtEl>
                                      </p:cBhvr>
                                    </p:animEffect>
                                  </p:childTnLst>
                                </p:cTn>
                              </p:par>
                            </p:childTnLst>
                          </p:cTn>
                        </p:par>
                      </p:childTnLst>
                    </p:cTn>
                  </p:par>
                </p:childTnLst>
              </p:cTn>
              <p:nextCondLst>
                <p:cond evt="onClick" delay="0">
                  <p:tgtEl>
                    <p:spTgt spid="8206"/>
                  </p:tgtEl>
                </p:cond>
              </p:nextCondLst>
            </p:seq>
            <p:seq concurrent="1" nextAc="seek">
              <p:cTn id="8" restart="whenNotActive" fill="hold" evtFilter="cancelBubble" nodeType="interactiveSeq">
                <p:stCondLst>
                  <p:cond evt="onClick" delay="0">
                    <p:tgtEl>
                      <p:spTgt spid="8207"/>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8202"/>
                                        </p:tgtEl>
                                        <p:attrNameLst>
                                          <p:attrName>style.visibility</p:attrName>
                                        </p:attrNameLst>
                                      </p:cBhvr>
                                      <p:to>
                                        <p:strVal val="visible"/>
                                      </p:to>
                                    </p:set>
                                    <p:animEffect transition="in" filter="blinds(horizontal)">
                                      <p:cBhvr>
                                        <p:cTn id="13" dur="500"/>
                                        <p:tgtEl>
                                          <p:spTgt spid="8202"/>
                                        </p:tgtEl>
                                      </p:cBhvr>
                                    </p:animEffect>
                                  </p:childTnLst>
                                </p:cTn>
                              </p:par>
                            </p:childTnLst>
                          </p:cTn>
                        </p:par>
                      </p:childTnLst>
                    </p:cTn>
                  </p:par>
                </p:childTnLst>
              </p:cTn>
              <p:nextCondLst>
                <p:cond evt="onClick" delay="0">
                  <p:tgtEl>
                    <p:spTgt spid="8207"/>
                  </p:tgtEl>
                </p:cond>
              </p:nextCondLst>
            </p:seq>
            <p:seq concurrent="1" nextAc="seek">
              <p:cTn id="14" restart="whenNotActive" fill="hold" evtFilter="cancelBubble" nodeType="interactiveSeq">
                <p:stCondLst>
                  <p:cond evt="onClick" delay="0">
                    <p:tgtEl>
                      <p:spTgt spid="8209"/>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8204"/>
                                        </p:tgtEl>
                                        <p:attrNameLst>
                                          <p:attrName>style.visibility</p:attrName>
                                        </p:attrNameLst>
                                      </p:cBhvr>
                                      <p:to>
                                        <p:strVal val="visible"/>
                                      </p:to>
                                    </p:set>
                                    <p:animEffect transition="in" filter="blinds(horizontal)">
                                      <p:cBhvr>
                                        <p:cTn id="19" dur="500"/>
                                        <p:tgtEl>
                                          <p:spTgt spid="8204"/>
                                        </p:tgtEl>
                                      </p:cBhvr>
                                    </p:animEffect>
                                  </p:childTnLst>
                                </p:cTn>
                              </p:par>
                            </p:childTnLst>
                          </p:cTn>
                        </p:par>
                      </p:childTnLst>
                    </p:cTn>
                  </p:par>
                </p:childTnLst>
              </p:cTn>
              <p:nextCondLst>
                <p:cond evt="onClick" delay="0">
                  <p:tgtEl>
                    <p:spTgt spid="8209"/>
                  </p:tgtEl>
                </p:cond>
              </p:nextCondLst>
            </p:seq>
            <p:seq concurrent="1" nextAc="seek">
              <p:cTn id="20" restart="whenNotActive" fill="hold" evtFilter="cancelBubble" nodeType="interactiveSeq">
                <p:stCondLst>
                  <p:cond evt="onClick" delay="0">
                    <p:tgtEl>
                      <p:spTgt spid="8208"/>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8205"/>
                                        </p:tgtEl>
                                        <p:attrNameLst>
                                          <p:attrName>style.visibility</p:attrName>
                                        </p:attrNameLst>
                                      </p:cBhvr>
                                      <p:to>
                                        <p:strVal val="visible"/>
                                      </p:to>
                                    </p:set>
                                    <p:animEffect transition="in" filter="blinds(horizontal)">
                                      <p:cBhvr>
                                        <p:cTn id="25" dur="500"/>
                                        <p:tgtEl>
                                          <p:spTgt spid="8205"/>
                                        </p:tgtEl>
                                      </p:cBhvr>
                                    </p:animEffect>
                                  </p:childTnLst>
                                </p:cTn>
                              </p:par>
                            </p:childTnLst>
                          </p:cTn>
                        </p:par>
                      </p:childTnLst>
                    </p:cTn>
                  </p:par>
                </p:childTnLst>
              </p:cTn>
              <p:nextCondLst>
                <p:cond evt="onClick" delay="0">
                  <p:tgtEl>
                    <p:spTgt spid="8208"/>
                  </p:tgtEl>
                </p:cond>
              </p:nextCondLst>
            </p:seq>
          </p:childTnLst>
        </p:cTn>
      </p:par>
    </p:tnLst>
    <p:bldLst>
      <p:bldP spid="8202" grpId="0"/>
      <p:bldP spid="8203" grpId="0"/>
      <p:bldP spid="8204" grpId="0"/>
      <p:bldP spid="820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4"/>
          <p:cNvSpPr txBox="1">
            <a:spLocks noChangeArrowheads="1"/>
          </p:cNvSpPr>
          <p:nvPr/>
        </p:nvSpPr>
        <p:spPr bwMode="auto">
          <a:xfrm>
            <a:off x="971550" y="260350"/>
            <a:ext cx="7993063"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800" b="1" u="sng">
                <a:solidFill>
                  <a:srgbClr val="008080"/>
                </a:solidFill>
              </a:rPr>
              <a:t>Задача 5.1.</a:t>
            </a:r>
            <a:r>
              <a:rPr lang="ru-RU" altLang="ru-RU" sz="1800" b="1">
                <a:latin typeface="Times New Roman" panose="02020603050405020304" pitchFamily="18" charset="0"/>
              </a:rPr>
              <a:t>    На рисунке изображен график функции </a:t>
            </a:r>
            <a:r>
              <a:rPr lang="en-US" altLang="ru-RU" sz="1800" b="1" i="1">
                <a:latin typeface="Times New Roman" panose="02020603050405020304" pitchFamily="18" charset="0"/>
              </a:rPr>
              <a:t>y</a:t>
            </a:r>
            <a:r>
              <a:rPr lang="ru-RU" altLang="ru-RU" sz="1800" b="1" i="1">
                <a:latin typeface="Times New Roman" panose="02020603050405020304" pitchFamily="18" charset="0"/>
              </a:rPr>
              <a:t> = </a:t>
            </a:r>
            <a:r>
              <a:rPr lang="en-US" altLang="ru-RU" sz="1800" b="1" i="1">
                <a:latin typeface="Times New Roman" panose="02020603050405020304" pitchFamily="18" charset="0"/>
              </a:rPr>
              <a:t>f (x)</a:t>
            </a:r>
            <a:r>
              <a:rPr lang="ru-RU" altLang="ru-RU" sz="1800" b="1">
                <a:latin typeface="Times New Roman" panose="02020603050405020304" pitchFamily="18" charset="0"/>
              </a:rPr>
              <a:t>, определенной на интервале (-8; 3). Найдите количество точек, в которых касательная к графику функции параллельна прямой </a:t>
            </a:r>
            <a:r>
              <a:rPr lang="ru-RU" altLang="ru-RU" sz="1800" b="1" i="1">
                <a:latin typeface="Times New Roman" panose="02020603050405020304" pitchFamily="18" charset="0"/>
              </a:rPr>
              <a:t>у </a:t>
            </a:r>
            <a:r>
              <a:rPr lang="ru-RU" altLang="ru-RU" sz="1800" b="1">
                <a:latin typeface="Times New Roman" panose="02020603050405020304" pitchFamily="18" charset="0"/>
              </a:rPr>
              <a:t>= 8. </a:t>
            </a:r>
          </a:p>
        </p:txBody>
      </p:sp>
      <p:sp>
        <p:nvSpPr>
          <p:cNvPr id="9222" name="Rectangle 6"/>
          <p:cNvSpPr>
            <a:spLocks noChangeArrowheads="1"/>
          </p:cNvSpPr>
          <p:nvPr/>
        </p:nvSpPr>
        <p:spPr bwMode="auto">
          <a:xfrm>
            <a:off x="971550" y="4425950"/>
            <a:ext cx="7704138"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800" b="1">
                <a:latin typeface="Times New Roman" panose="02020603050405020304" pitchFamily="18" charset="0"/>
              </a:rPr>
              <a:t>Решение.</a:t>
            </a:r>
            <a:r>
              <a:rPr lang="ru-RU" altLang="ru-RU" sz="1800">
                <a:latin typeface="Times New Roman" panose="02020603050405020304" pitchFamily="18" charset="0"/>
              </a:rPr>
              <a:t> Прямая у = 8 — горизонтальная, значит, если касательная к графику функции ей параллельна, то она  тоже горизонтальна. Следовательно, при решении этой задачи можно воспользоваться решением задачи 2, то есть приложить линейку или край листа бумаги горизонтально и, двигая его «вниз», сосчитать количество точек с  горизонтальной касательной. </a:t>
            </a:r>
          </a:p>
        </p:txBody>
      </p:sp>
      <p:pic>
        <p:nvPicPr>
          <p:cNvPr id="15364"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513" y="1341438"/>
            <a:ext cx="4751387"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24" name="Text Box 8"/>
          <p:cNvSpPr txBox="1">
            <a:spLocks noChangeArrowheads="1"/>
          </p:cNvSpPr>
          <p:nvPr/>
        </p:nvSpPr>
        <p:spPr bwMode="auto">
          <a:xfrm>
            <a:off x="971550" y="6272213"/>
            <a:ext cx="41052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t>Ответ: 5.</a:t>
            </a:r>
          </a:p>
        </p:txBody>
      </p:sp>
      <p:grpSp>
        <p:nvGrpSpPr>
          <p:cNvPr id="9234" name="Group 18"/>
          <p:cNvGrpSpPr>
            <a:grpSpLocks/>
          </p:cNvGrpSpPr>
          <p:nvPr/>
        </p:nvGrpSpPr>
        <p:grpSpPr bwMode="auto">
          <a:xfrm>
            <a:off x="1547813" y="4076700"/>
            <a:ext cx="5400675" cy="73025"/>
            <a:chOff x="975" y="2568"/>
            <a:chExt cx="3402" cy="46"/>
          </a:xfrm>
        </p:grpSpPr>
        <p:sp>
          <p:nvSpPr>
            <p:cNvPr id="15376" name="Line 9"/>
            <p:cNvSpPr>
              <a:spLocks noChangeShapeType="1"/>
            </p:cNvSpPr>
            <p:nvPr/>
          </p:nvSpPr>
          <p:spPr bwMode="auto">
            <a:xfrm>
              <a:off x="975" y="2614"/>
              <a:ext cx="3402" cy="0"/>
            </a:xfrm>
            <a:prstGeom prst="line">
              <a:avLst/>
            </a:prstGeom>
            <a:noFill/>
            <a:ln w="2857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5377" name="Oval 13"/>
            <p:cNvSpPr>
              <a:spLocks noChangeArrowheads="1"/>
            </p:cNvSpPr>
            <p:nvPr/>
          </p:nvSpPr>
          <p:spPr bwMode="auto">
            <a:xfrm>
              <a:off x="2245" y="2568"/>
              <a:ext cx="45" cy="45"/>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5378" name="Oval 14"/>
            <p:cNvSpPr>
              <a:spLocks noChangeArrowheads="1"/>
            </p:cNvSpPr>
            <p:nvPr/>
          </p:nvSpPr>
          <p:spPr bwMode="auto">
            <a:xfrm>
              <a:off x="3560" y="2568"/>
              <a:ext cx="45" cy="45"/>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9235" name="Group 19"/>
          <p:cNvGrpSpPr>
            <a:grpSpLocks/>
          </p:cNvGrpSpPr>
          <p:nvPr/>
        </p:nvGrpSpPr>
        <p:grpSpPr bwMode="auto">
          <a:xfrm>
            <a:off x="1547813" y="3933825"/>
            <a:ext cx="5400675" cy="71438"/>
            <a:chOff x="975" y="2478"/>
            <a:chExt cx="3402" cy="45"/>
          </a:xfrm>
        </p:grpSpPr>
        <p:sp>
          <p:nvSpPr>
            <p:cNvPr id="15374" name="Line 10"/>
            <p:cNvSpPr>
              <a:spLocks noChangeShapeType="1"/>
            </p:cNvSpPr>
            <p:nvPr/>
          </p:nvSpPr>
          <p:spPr bwMode="auto">
            <a:xfrm>
              <a:off x="975" y="2478"/>
              <a:ext cx="3402" cy="0"/>
            </a:xfrm>
            <a:prstGeom prst="line">
              <a:avLst/>
            </a:prstGeom>
            <a:noFill/>
            <a:ln w="2857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5375" name="Oval 15"/>
            <p:cNvSpPr>
              <a:spLocks noChangeArrowheads="1"/>
            </p:cNvSpPr>
            <p:nvPr/>
          </p:nvSpPr>
          <p:spPr bwMode="auto">
            <a:xfrm>
              <a:off x="3198" y="2478"/>
              <a:ext cx="45" cy="45"/>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9237" name="Group 21"/>
          <p:cNvGrpSpPr>
            <a:grpSpLocks/>
          </p:cNvGrpSpPr>
          <p:nvPr/>
        </p:nvGrpSpPr>
        <p:grpSpPr bwMode="auto">
          <a:xfrm>
            <a:off x="1547813" y="1773238"/>
            <a:ext cx="5400675" cy="71437"/>
            <a:chOff x="975" y="1117"/>
            <a:chExt cx="3402" cy="45"/>
          </a:xfrm>
        </p:grpSpPr>
        <p:sp>
          <p:nvSpPr>
            <p:cNvPr id="15372" name="Line 11"/>
            <p:cNvSpPr>
              <a:spLocks noChangeShapeType="1"/>
            </p:cNvSpPr>
            <p:nvPr/>
          </p:nvSpPr>
          <p:spPr bwMode="auto">
            <a:xfrm>
              <a:off x="975" y="1117"/>
              <a:ext cx="3402" cy="0"/>
            </a:xfrm>
            <a:prstGeom prst="line">
              <a:avLst/>
            </a:prstGeom>
            <a:noFill/>
            <a:ln w="2857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5373" name="Oval 16"/>
            <p:cNvSpPr>
              <a:spLocks noChangeArrowheads="1"/>
            </p:cNvSpPr>
            <p:nvPr/>
          </p:nvSpPr>
          <p:spPr bwMode="auto">
            <a:xfrm>
              <a:off x="2653" y="1117"/>
              <a:ext cx="45" cy="45"/>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9236" name="Group 20"/>
          <p:cNvGrpSpPr>
            <a:grpSpLocks/>
          </p:cNvGrpSpPr>
          <p:nvPr/>
        </p:nvGrpSpPr>
        <p:grpSpPr bwMode="auto">
          <a:xfrm>
            <a:off x="1476375" y="3284538"/>
            <a:ext cx="5400675" cy="73025"/>
            <a:chOff x="930" y="2069"/>
            <a:chExt cx="3402" cy="46"/>
          </a:xfrm>
        </p:grpSpPr>
        <p:sp>
          <p:nvSpPr>
            <p:cNvPr id="15370" name="Line 12"/>
            <p:cNvSpPr>
              <a:spLocks noChangeShapeType="1"/>
            </p:cNvSpPr>
            <p:nvPr/>
          </p:nvSpPr>
          <p:spPr bwMode="auto">
            <a:xfrm>
              <a:off x="930" y="2069"/>
              <a:ext cx="3402" cy="0"/>
            </a:xfrm>
            <a:prstGeom prst="line">
              <a:avLst/>
            </a:prstGeom>
            <a:noFill/>
            <a:ln w="2857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5371" name="Oval 17"/>
            <p:cNvSpPr>
              <a:spLocks noChangeArrowheads="1"/>
            </p:cNvSpPr>
            <p:nvPr/>
          </p:nvSpPr>
          <p:spPr bwMode="auto">
            <a:xfrm>
              <a:off x="3379" y="2070"/>
              <a:ext cx="45" cy="45"/>
            </a:xfrm>
            <a:prstGeom prst="ellipse">
              <a:avLst/>
            </a:prstGeom>
            <a:solidFill>
              <a:srgbClr val="FF6600"/>
            </a:solidFill>
            <a:ln w="28575">
              <a:solidFill>
                <a:srgbClr val="CC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22"/>
                                        </p:tgtEl>
                                        <p:attrNameLst>
                                          <p:attrName>style.visibility</p:attrName>
                                        </p:attrNameLst>
                                      </p:cBhvr>
                                      <p:to>
                                        <p:strVal val="visible"/>
                                      </p:to>
                                    </p:set>
                                    <p:animEffect transition="in" filter="blinds(horizontal)">
                                      <p:cBhvr>
                                        <p:cTn id="7" dur="500"/>
                                        <p:tgtEl>
                                          <p:spTgt spid="92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9234"/>
                                        </p:tgtEl>
                                        <p:attrNameLst>
                                          <p:attrName>style.visibility</p:attrName>
                                        </p:attrNameLst>
                                      </p:cBhvr>
                                      <p:to>
                                        <p:strVal val="visible"/>
                                      </p:to>
                                    </p:set>
                                    <p:animEffect transition="in" filter="wipe(left)">
                                      <p:cBhvr>
                                        <p:cTn id="12" dur="2000"/>
                                        <p:tgtEl>
                                          <p:spTgt spid="923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9235"/>
                                        </p:tgtEl>
                                        <p:attrNameLst>
                                          <p:attrName>style.visibility</p:attrName>
                                        </p:attrNameLst>
                                      </p:cBhvr>
                                      <p:to>
                                        <p:strVal val="visible"/>
                                      </p:to>
                                    </p:set>
                                    <p:animEffect transition="in" filter="wipe(left)">
                                      <p:cBhvr>
                                        <p:cTn id="17" dur="2000"/>
                                        <p:tgtEl>
                                          <p:spTgt spid="923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9236"/>
                                        </p:tgtEl>
                                        <p:attrNameLst>
                                          <p:attrName>style.visibility</p:attrName>
                                        </p:attrNameLst>
                                      </p:cBhvr>
                                      <p:to>
                                        <p:strVal val="visible"/>
                                      </p:to>
                                    </p:set>
                                    <p:animEffect transition="in" filter="wipe(left)">
                                      <p:cBhvr>
                                        <p:cTn id="22" dur="2000"/>
                                        <p:tgtEl>
                                          <p:spTgt spid="923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9237"/>
                                        </p:tgtEl>
                                        <p:attrNameLst>
                                          <p:attrName>style.visibility</p:attrName>
                                        </p:attrNameLst>
                                      </p:cBhvr>
                                      <p:to>
                                        <p:strVal val="visible"/>
                                      </p:to>
                                    </p:set>
                                    <p:animEffect transition="in" filter="wipe(left)">
                                      <p:cBhvr>
                                        <p:cTn id="27" dur="2000"/>
                                        <p:tgtEl>
                                          <p:spTgt spid="923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224"/>
                                        </p:tgtEl>
                                        <p:attrNameLst>
                                          <p:attrName>style.visibility</p:attrName>
                                        </p:attrNameLst>
                                      </p:cBhvr>
                                      <p:to>
                                        <p:strVal val="visible"/>
                                      </p:to>
                                    </p:set>
                                    <p:animEffect transition="in" filter="blinds(horizontal)">
                                      <p:cBhvr>
                                        <p:cTn id="32" dur="500"/>
                                        <p:tgtEl>
                                          <p:spTgt spid="92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2" grpId="0"/>
      <p:bldP spid="922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4"/>
          <p:cNvSpPr txBox="1">
            <a:spLocks noChangeArrowheads="1"/>
          </p:cNvSpPr>
          <p:nvPr/>
        </p:nvSpPr>
        <p:spPr bwMode="auto">
          <a:xfrm>
            <a:off x="1042988" y="260350"/>
            <a:ext cx="8101012"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u="sng">
                <a:solidFill>
                  <a:srgbClr val="008080"/>
                </a:solidFill>
                <a:latin typeface="Times New Roman" panose="02020603050405020304" pitchFamily="18" charset="0"/>
              </a:rPr>
              <a:t>Задача 5.2.</a:t>
            </a:r>
            <a:r>
              <a:rPr lang="ru-RU" altLang="ru-RU" sz="1800" b="1">
                <a:latin typeface="Times New Roman" panose="02020603050405020304" pitchFamily="18" charset="0"/>
              </a:rPr>
              <a:t>  На рисунке изображен график функции </a:t>
            </a:r>
            <a:r>
              <a:rPr lang="en-US" altLang="ru-RU" sz="1800" b="1" i="1">
                <a:latin typeface="Times New Roman" panose="02020603050405020304" pitchFamily="18" charset="0"/>
              </a:rPr>
              <a:t>y</a:t>
            </a:r>
            <a:r>
              <a:rPr lang="ru-RU" altLang="ru-RU" sz="1800" b="1" i="1">
                <a:latin typeface="Times New Roman" panose="02020603050405020304" pitchFamily="18" charset="0"/>
              </a:rPr>
              <a:t> = </a:t>
            </a:r>
            <a:r>
              <a:rPr lang="en-US" altLang="ru-RU" sz="1800" b="1" i="1">
                <a:latin typeface="Times New Roman" panose="02020603050405020304" pitchFamily="18" charset="0"/>
              </a:rPr>
              <a:t>f (x)</a:t>
            </a:r>
            <a:r>
              <a:rPr lang="ru-RU" altLang="ru-RU" sz="1800" b="1">
                <a:latin typeface="Times New Roman" panose="02020603050405020304" pitchFamily="18" charset="0"/>
              </a:rPr>
              <a:t>,</a:t>
            </a:r>
          </a:p>
          <a:p>
            <a:pPr eaLnBrk="1" hangingPunct="1">
              <a:spcBef>
                <a:spcPct val="0"/>
              </a:spcBef>
              <a:buFontTx/>
              <a:buNone/>
            </a:pPr>
            <a:r>
              <a:rPr lang="ru-RU" altLang="ru-RU" sz="1800" b="1">
                <a:latin typeface="Times New Roman" panose="02020603050405020304" pitchFamily="18" charset="0"/>
              </a:rPr>
              <a:t>определенной на интервале (</a:t>
            </a:r>
            <a:r>
              <a:rPr lang="en-US" altLang="ru-RU" sz="1800" b="1" i="1">
                <a:latin typeface="Times New Roman" panose="02020603050405020304" pitchFamily="18" charset="0"/>
              </a:rPr>
              <a:t>a</a:t>
            </a:r>
            <a:r>
              <a:rPr lang="ru-RU" altLang="ru-RU" sz="1800" b="1" i="1">
                <a:latin typeface="Times New Roman" panose="02020603050405020304" pitchFamily="18" charset="0"/>
              </a:rPr>
              <a:t>; </a:t>
            </a:r>
            <a:r>
              <a:rPr lang="en-US" altLang="ru-RU" sz="1800" b="1" i="1">
                <a:latin typeface="Times New Roman" panose="02020603050405020304" pitchFamily="18" charset="0"/>
              </a:rPr>
              <a:t>b</a:t>
            </a:r>
            <a:r>
              <a:rPr lang="ru-RU" altLang="ru-RU" sz="1800" b="1">
                <a:latin typeface="Times New Roman" panose="02020603050405020304" pitchFamily="18" charset="0"/>
              </a:rPr>
              <a:t>). Найдите количество точек, в </a:t>
            </a:r>
          </a:p>
          <a:p>
            <a:pPr eaLnBrk="1" hangingPunct="1">
              <a:spcBef>
                <a:spcPct val="0"/>
              </a:spcBef>
              <a:buFontTx/>
              <a:buNone/>
            </a:pPr>
            <a:r>
              <a:rPr lang="ru-RU" altLang="ru-RU" sz="1800" b="1">
                <a:latin typeface="Times New Roman" panose="02020603050405020304" pitchFamily="18" charset="0"/>
              </a:rPr>
              <a:t>которых касательная к графику функции параллельна прямой </a:t>
            </a:r>
            <a:r>
              <a:rPr lang="ru-RU" altLang="ru-RU" sz="1800" b="1" i="1">
                <a:latin typeface="Times New Roman" panose="02020603050405020304" pitchFamily="18" charset="0"/>
              </a:rPr>
              <a:t>у </a:t>
            </a:r>
            <a:r>
              <a:rPr lang="ru-RU" altLang="ru-RU" sz="1800" b="1">
                <a:latin typeface="Times New Roman" panose="02020603050405020304" pitchFamily="18" charset="0"/>
              </a:rPr>
              <a:t>= с. </a:t>
            </a:r>
          </a:p>
        </p:txBody>
      </p:sp>
      <p:pic>
        <p:nvPicPr>
          <p:cNvPr id="16387" name="Picture 6"/>
          <p:cNvPicPr>
            <a:picLocks noChangeAspect="1" noChangeArrowheads="1"/>
          </p:cNvPicPr>
          <p:nvPr/>
        </p:nvPicPr>
        <p:blipFill>
          <a:blip r:embed="rId2">
            <a:extLst>
              <a:ext uri="{28A0092B-C50C-407E-A947-70E740481C1C}">
                <a14:useLocalDpi xmlns:a14="http://schemas.microsoft.com/office/drawing/2010/main" val="0"/>
              </a:ext>
            </a:extLst>
          </a:blip>
          <a:srcRect l="22449" t="63498" r="52162" b="9084"/>
          <a:stretch>
            <a:fillRect/>
          </a:stretch>
        </p:blipFill>
        <p:spPr bwMode="auto">
          <a:xfrm>
            <a:off x="1042988" y="4076700"/>
            <a:ext cx="3241675" cy="2187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8" name="Picture 7"/>
          <p:cNvPicPr>
            <a:picLocks noChangeAspect="1" noChangeArrowheads="1"/>
          </p:cNvPicPr>
          <p:nvPr/>
        </p:nvPicPr>
        <p:blipFill>
          <a:blip r:embed="rId2">
            <a:extLst>
              <a:ext uri="{28A0092B-C50C-407E-A947-70E740481C1C}">
                <a14:useLocalDpi xmlns:a14="http://schemas.microsoft.com/office/drawing/2010/main" val="0"/>
              </a:ext>
            </a:extLst>
          </a:blip>
          <a:srcRect l="23621" t="22874" r="53932" b="49730"/>
          <a:stretch>
            <a:fillRect/>
          </a:stretch>
        </p:blipFill>
        <p:spPr bwMode="auto">
          <a:xfrm>
            <a:off x="1114425" y="1392238"/>
            <a:ext cx="2952750" cy="225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9" name="Picture 8"/>
          <p:cNvPicPr>
            <a:picLocks noChangeAspect="1" noChangeArrowheads="1"/>
          </p:cNvPicPr>
          <p:nvPr/>
        </p:nvPicPr>
        <p:blipFill>
          <a:blip r:embed="rId2">
            <a:extLst>
              <a:ext uri="{28A0092B-C50C-407E-A947-70E740481C1C}">
                <a14:useLocalDpi xmlns:a14="http://schemas.microsoft.com/office/drawing/2010/main" val="0"/>
              </a:ext>
            </a:extLst>
          </a:blip>
          <a:srcRect l="59315" t="20976" r="15114" b="53442"/>
          <a:stretch>
            <a:fillRect/>
          </a:stretch>
        </p:blipFill>
        <p:spPr bwMode="auto">
          <a:xfrm>
            <a:off x="5003800" y="1465263"/>
            <a:ext cx="3455988" cy="2160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0" name="Picture 9"/>
          <p:cNvPicPr>
            <a:picLocks noChangeAspect="1" noChangeArrowheads="1"/>
          </p:cNvPicPr>
          <p:nvPr/>
        </p:nvPicPr>
        <p:blipFill>
          <a:blip r:embed="rId2">
            <a:extLst>
              <a:ext uri="{28A0092B-C50C-407E-A947-70E740481C1C}">
                <a14:useLocalDpi xmlns:a14="http://schemas.microsoft.com/office/drawing/2010/main" val="0"/>
              </a:ext>
            </a:extLst>
          </a:blip>
          <a:srcRect l="58777" t="55917" r="15126" b="18501"/>
          <a:stretch>
            <a:fillRect/>
          </a:stretch>
        </p:blipFill>
        <p:spPr bwMode="auto">
          <a:xfrm>
            <a:off x="5148263" y="4076700"/>
            <a:ext cx="3527425" cy="2160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8" name="Oval 10"/>
          <p:cNvSpPr>
            <a:spLocks noChangeArrowheads="1"/>
          </p:cNvSpPr>
          <p:nvPr/>
        </p:nvSpPr>
        <p:spPr bwMode="auto">
          <a:xfrm>
            <a:off x="1042988" y="1320800"/>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1</a:t>
            </a:r>
          </a:p>
        </p:txBody>
      </p:sp>
      <p:sp>
        <p:nvSpPr>
          <p:cNvPr id="12299" name="Oval 11"/>
          <p:cNvSpPr>
            <a:spLocks noChangeArrowheads="1"/>
          </p:cNvSpPr>
          <p:nvPr/>
        </p:nvSpPr>
        <p:spPr bwMode="auto">
          <a:xfrm>
            <a:off x="8243888" y="1465263"/>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3</a:t>
            </a:r>
          </a:p>
        </p:txBody>
      </p:sp>
      <p:sp>
        <p:nvSpPr>
          <p:cNvPr id="12300" name="Oval 12"/>
          <p:cNvSpPr>
            <a:spLocks noChangeArrowheads="1"/>
          </p:cNvSpPr>
          <p:nvPr/>
        </p:nvSpPr>
        <p:spPr bwMode="auto">
          <a:xfrm>
            <a:off x="8316913" y="4076700"/>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4</a:t>
            </a:r>
          </a:p>
        </p:txBody>
      </p:sp>
      <p:sp>
        <p:nvSpPr>
          <p:cNvPr id="12301" name="Oval 13"/>
          <p:cNvSpPr>
            <a:spLocks noChangeArrowheads="1"/>
          </p:cNvSpPr>
          <p:nvPr/>
        </p:nvSpPr>
        <p:spPr bwMode="auto">
          <a:xfrm>
            <a:off x="1042988" y="4149725"/>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2</a:t>
            </a:r>
          </a:p>
        </p:txBody>
      </p:sp>
      <p:sp>
        <p:nvSpPr>
          <p:cNvPr id="16395" name="Text Box 5"/>
          <p:cNvSpPr txBox="1">
            <a:spLocks noChangeArrowheads="1"/>
          </p:cNvSpPr>
          <p:nvPr/>
        </p:nvSpPr>
        <p:spPr bwMode="auto">
          <a:xfrm>
            <a:off x="3635375" y="1231900"/>
            <a:ext cx="23764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8080"/>
                </a:solidFill>
                <a:latin typeface="Times New Roman" panose="02020603050405020304" pitchFamily="18" charset="0"/>
              </a:rPr>
              <a:t>Решите устно!</a:t>
            </a:r>
          </a:p>
        </p:txBody>
      </p:sp>
      <p:sp>
        <p:nvSpPr>
          <p:cNvPr id="12302" name="Text Box 14"/>
          <p:cNvSpPr txBox="1">
            <a:spLocks noChangeArrowheads="1"/>
          </p:cNvSpPr>
          <p:nvPr/>
        </p:nvSpPr>
        <p:spPr bwMode="auto">
          <a:xfrm>
            <a:off x="971550" y="3679825"/>
            <a:ext cx="15843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4.</a:t>
            </a:r>
          </a:p>
        </p:txBody>
      </p:sp>
      <p:sp>
        <p:nvSpPr>
          <p:cNvPr id="12303" name="Text Box 15"/>
          <p:cNvSpPr txBox="1">
            <a:spLocks noChangeArrowheads="1"/>
          </p:cNvSpPr>
          <p:nvPr/>
        </p:nvSpPr>
        <p:spPr bwMode="auto">
          <a:xfrm>
            <a:off x="971550" y="6237288"/>
            <a:ext cx="15843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9.</a:t>
            </a:r>
          </a:p>
        </p:txBody>
      </p:sp>
      <p:sp>
        <p:nvSpPr>
          <p:cNvPr id="12304" name="Text Box 16"/>
          <p:cNvSpPr txBox="1">
            <a:spLocks noChangeArrowheads="1"/>
          </p:cNvSpPr>
          <p:nvPr/>
        </p:nvSpPr>
        <p:spPr bwMode="auto">
          <a:xfrm>
            <a:off x="5076825" y="3573463"/>
            <a:ext cx="15843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8.</a:t>
            </a:r>
          </a:p>
        </p:txBody>
      </p:sp>
      <p:sp>
        <p:nvSpPr>
          <p:cNvPr id="12305" name="Text Box 17"/>
          <p:cNvSpPr txBox="1">
            <a:spLocks noChangeArrowheads="1"/>
          </p:cNvSpPr>
          <p:nvPr/>
        </p:nvSpPr>
        <p:spPr bwMode="auto">
          <a:xfrm>
            <a:off x="5076825" y="6237288"/>
            <a:ext cx="15843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9.</a:t>
            </a:r>
          </a:p>
        </p:txBody>
      </p:sp>
      <p:sp>
        <p:nvSpPr>
          <p:cNvPr id="16400" name="AutoShape 32">
            <a:hlinkClick r:id="rId3" action="ppaction://hlinksldjump" highlightClick="1"/>
          </p:cNvPr>
          <p:cNvSpPr>
            <a:spLocks noChangeArrowheads="1"/>
          </p:cNvSpPr>
          <p:nvPr/>
        </p:nvSpPr>
        <p:spPr bwMode="auto">
          <a:xfrm>
            <a:off x="8459788" y="6237288"/>
            <a:ext cx="360362" cy="360362"/>
          </a:xfrm>
          <a:prstGeom prst="actionButtonHome">
            <a:avLst/>
          </a:prstGeom>
          <a:solidFill>
            <a:srgbClr val="97FFFF"/>
          </a:solidFill>
          <a:ln w="9525">
            <a:solidFill>
              <a:srgbClr val="00525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298"/>
                    </p:tgtEl>
                  </p:cond>
                </p:stCondLst>
                <p:endSync evt="end" delay="0">
                  <p:rtn val="all"/>
                </p:endSync>
                <p:childTnLst>
                  <p:par>
                    <p:cTn id="3" fill="hold" nodeType="clickPar">
                      <p:stCondLst>
                        <p:cond delay="0"/>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302"/>
                                        </p:tgtEl>
                                        <p:attrNameLst>
                                          <p:attrName>style.visibility</p:attrName>
                                        </p:attrNameLst>
                                      </p:cBhvr>
                                      <p:to>
                                        <p:strVal val="visible"/>
                                      </p:to>
                                    </p:set>
                                    <p:animEffect transition="in" filter="blinds(horizontal)">
                                      <p:cBhvr>
                                        <p:cTn id="7" dur="500"/>
                                        <p:tgtEl>
                                          <p:spTgt spid="12302"/>
                                        </p:tgtEl>
                                      </p:cBhvr>
                                    </p:animEffect>
                                  </p:childTnLst>
                                </p:cTn>
                              </p:par>
                            </p:childTnLst>
                          </p:cTn>
                        </p:par>
                      </p:childTnLst>
                    </p:cTn>
                  </p:par>
                </p:childTnLst>
              </p:cTn>
              <p:nextCondLst>
                <p:cond evt="onClick" delay="0">
                  <p:tgtEl>
                    <p:spTgt spid="12298"/>
                  </p:tgtEl>
                </p:cond>
              </p:nextCondLst>
            </p:seq>
            <p:seq concurrent="1" nextAc="seek">
              <p:cTn id="8" restart="whenNotActive" fill="hold" evtFilter="cancelBubble" nodeType="interactiveSeq">
                <p:stCondLst>
                  <p:cond evt="onClick" delay="0">
                    <p:tgtEl>
                      <p:spTgt spid="12299"/>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2304"/>
                                        </p:tgtEl>
                                        <p:attrNameLst>
                                          <p:attrName>style.visibility</p:attrName>
                                        </p:attrNameLst>
                                      </p:cBhvr>
                                      <p:to>
                                        <p:strVal val="visible"/>
                                      </p:to>
                                    </p:set>
                                    <p:animEffect transition="in" filter="blinds(horizontal)">
                                      <p:cBhvr>
                                        <p:cTn id="13" dur="500"/>
                                        <p:tgtEl>
                                          <p:spTgt spid="12304"/>
                                        </p:tgtEl>
                                      </p:cBhvr>
                                    </p:animEffect>
                                  </p:childTnLst>
                                </p:cTn>
                              </p:par>
                            </p:childTnLst>
                          </p:cTn>
                        </p:par>
                      </p:childTnLst>
                    </p:cTn>
                  </p:par>
                </p:childTnLst>
              </p:cTn>
              <p:nextCondLst>
                <p:cond evt="onClick" delay="0">
                  <p:tgtEl>
                    <p:spTgt spid="12299"/>
                  </p:tgtEl>
                </p:cond>
              </p:nextCondLst>
            </p:seq>
            <p:seq concurrent="1" nextAc="seek">
              <p:cTn id="14" restart="whenNotActive" fill="hold" evtFilter="cancelBubble" nodeType="interactiveSeq">
                <p:stCondLst>
                  <p:cond evt="onClick" delay="0">
                    <p:tgtEl>
                      <p:spTgt spid="12301"/>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2303"/>
                                        </p:tgtEl>
                                        <p:attrNameLst>
                                          <p:attrName>style.visibility</p:attrName>
                                        </p:attrNameLst>
                                      </p:cBhvr>
                                      <p:to>
                                        <p:strVal val="visible"/>
                                      </p:to>
                                    </p:set>
                                    <p:animEffect transition="in" filter="blinds(horizontal)">
                                      <p:cBhvr>
                                        <p:cTn id="19" dur="500"/>
                                        <p:tgtEl>
                                          <p:spTgt spid="12303"/>
                                        </p:tgtEl>
                                      </p:cBhvr>
                                    </p:animEffect>
                                  </p:childTnLst>
                                </p:cTn>
                              </p:par>
                            </p:childTnLst>
                          </p:cTn>
                        </p:par>
                      </p:childTnLst>
                    </p:cTn>
                  </p:par>
                </p:childTnLst>
              </p:cTn>
              <p:nextCondLst>
                <p:cond evt="onClick" delay="0">
                  <p:tgtEl>
                    <p:spTgt spid="12301"/>
                  </p:tgtEl>
                </p:cond>
              </p:nextCondLst>
            </p:seq>
            <p:seq concurrent="1" nextAc="seek">
              <p:cTn id="20" restart="whenNotActive" fill="hold" evtFilter="cancelBubble" nodeType="interactiveSeq">
                <p:stCondLst>
                  <p:cond evt="onClick" delay="0">
                    <p:tgtEl>
                      <p:spTgt spid="12300"/>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2305"/>
                                        </p:tgtEl>
                                        <p:attrNameLst>
                                          <p:attrName>style.visibility</p:attrName>
                                        </p:attrNameLst>
                                      </p:cBhvr>
                                      <p:to>
                                        <p:strVal val="visible"/>
                                      </p:to>
                                    </p:set>
                                    <p:animEffect transition="in" filter="blinds(horizontal)">
                                      <p:cBhvr>
                                        <p:cTn id="25" dur="500"/>
                                        <p:tgtEl>
                                          <p:spTgt spid="12305"/>
                                        </p:tgtEl>
                                      </p:cBhvr>
                                    </p:animEffect>
                                  </p:childTnLst>
                                </p:cTn>
                              </p:par>
                            </p:childTnLst>
                          </p:cTn>
                        </p:par>
                      </p:childTnLst>
                    </p:cTn>
                  </p:par>
                </p:childTnLst>
              </p:cTn>
              <p:nextCondLst>
                <p:cond evt="onClick" delay="0">
                  <p:tgtEl>
                    <p:spTgt spid="12300"/>
                  </p:tgtEl>
                </p:cond>
              </p:nextCondLst>
            </p:seq>
          </p:childTnLst>
        </p:cTn>
      </p:par>
    </p:tnLst>
    <p:bldLst>
      <p:bldP spid="12302" grpId="0"/>
      <p:bldP spid="12303" grpId="0"/>
      <p:bldP spid="12304" grpId="0"/>
      <p:bldP spid="1230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6"/>
          <p:cNvSpPr txBox="1">
            <a:spLocks noChangeArrowheads="1"/>
          </p:cNvSpPr>
          <p:nvPr/>
        </p:nvSpPr>
        <p:spPr bwMode="auto">
          <a:xfrm>
            <a:off x="971550" y="333375"/>
            <a:ext cx="78486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u="sng">
                <a:solidFill>
                  <a:srgbClr val="008080"/>
                </a:solidFill>
                <a:latin typeface="Times New Roman" panose="02020603050405020304" pitchFamily="18" charset="0"/>
              </a:rPr>
              <a:t>Задача 6.1.</a:t>
            </a:r>
            <a:r>
              <a:rPr lang="ru-RU" altLang="ru-RU" sz="1800" b="1">
                <a:latin typeface="Times New Roman" panose="02020603050405020304" pitchFamily="18" charset="0"/>
              </a:rPr>
              <a:t> На рисунке изображен график производной функции </a:t>
            </a:r>
            <a:r>
              <a:rPr lang="en-US" altLang="ru-RU" sz="1800" b="1" i="1">
                <a:latin typeface="Times New Roman" panose="02020603050405020304" pitchFamily="18" charset="0"/>
              </a:rPr>
              <a:t>f (x)</a:t>
            </a:r>
            <a:r>
              <a:rPr lang="ru-RU" altLang="ru-RU" sz="1800" b="1">
                <a:latin typeface="Times New Roman" panose="02020603050405020304" pitchFamily="18" charset="0"/>
              </a:rPr>
              <a:t>, определенной на интервале (—7; 5). Найдите точку  экстремума функции </a:t>
            </a:r>
            <a:r>
              <a:rPr lang="en-US" altLang="ru-RU" sz="1800" b="1" i="1">
                <a:latin typeface="Times New Roman" panose="02020603050405020304" pitchFamily="18" charset="0"/>
              </a:rPr>
              <a:t>f (x</a:t>
            </a:r>
            <a:r>
              <a:rPr lang="ru-RU" altLang="ru-RU" sz="1800" b="1">
                <a:latin typeface="Times New Roman" panose="02020603050405020304" pitchFamily="18" charset="0"/>
              </a:rPr>
              <a:t>) на отрезке [-6; 4]. </a:t>
            </a:r>
          </a:p>
        </p:txBody>
      </p:sp>
      <p:pic>
        <p:nvPicPr>
          <p:cNvPr id="17411" name="Picture 7" descr="6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413" y="1268413"/>
            <a:ext cx="4824412" cy="332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0" name="Text Box 8"/>
          <p:cNvSpPr txBox="1">
            <a:spLocks noChangeArrowheads="1"/>
          </p:cNvSpPr>
          <p:nvPr/>
        </p:nvSpPr>
        <p:spPr bwMode="auto">
          <a:xfrm>
            <a:off x="1042988" y="5373688"/>
            <a:ext cx="7632700"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800">
                <a:latin typeface="Times New Roman" panose="02020603050405020304" pitchFamily="18" charset="0"/>
              </a:rPr>
              <a:t>На этом отрезке производная функции один раз обращается в 0 (в точке -3) и при переходе через эту точку меняет знак, откуда ясно, что точка -3 и есть искомая точка экстремума функции на отрезке. </a:t>
            </a:r>
          </a:p>
        </p:txBody>
      </p:sp>
      <p:sp>
        <p:nvSpPr>
          <p:cNvPr id="17413" name="Rectangle 9"/>
          <p:cNvSpPr>
            <a:spLocks noChangeArrowheads="1"/>
          </p:cNvSpPr>
          <p:nvPr/>
        </p:nvSpPr>
        <p:spPr bwMode="auto">
          <a:xfrm>
            <a:off x="7164388" y="4149725"/>
            <a:ext cx="13620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2000" b="1">
                <a:latin typeface="Times New Roman" panose="02020603050405020304" pitchFamily="18" charset="0"/>
              </a:rPr>
              <a:t>Решение.</a:t>
            </a:r>
          </a:p>
        </p:txBody>
      </p:sp>
      <p:grpSp>
        <p:nvGrpSpPr>
          <p:cNvPr id="18447" name="Group 15"/>
          <p:cNvGrpSpPr>
            <a:grpSpLocks/>
          </p:cNvGrpSpPr>
          <p:nvPr/>
        </p:nvGrpSpPr>
        <p:grpSpPr bwMode="auto">
          <a:xfrm>
            <a:off x="2914650" y="1484313"/>
            <a:ext cx="3744913" cy="3097212"/>
            <a:chOff x="2653" y="935"/>
            <a:chExt cx="2359" cy="1951"/>
          </a:xfrm>
        </p:grpSpPr>
        <p:sp>
          <p:nvSpPr>
            <p:cNvPr id="17421" name="Text Box 10"/>
            <p:cNvSpPr txBox="1">
              <a:spLocks noChangeArrowheads="1"/>
            </p:cNvSpPr>
            <p:nvPr/>
          </p:nvSpPr>
          <p:spPr bwMode="auto">
            <a:xfrm>
              <a:off x="2653" y="1793"/>
              <a:ext cx="31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solidFill>
                    <a:schemeClr val="tx2"/>
                  </a:solidFill>
                  <a:latin typeface="Times New Roman" panose="02020603050405020304" pitchFamily="18" charset="0"/>
                </a:rPr>
                <a:t>-6</a:t>
              </a:r>
            </a:p>
          </p:txBody>
        </p:sp>
        <p:sp>
          <p:nvSpPr>
            <p:cNvPr id="17422" name="Text Box 11"/>
            <p:cNvSpPr txBox="1">
              <a:spLocks noChangeArrowheads="1"/>
            </p:cNvSpPr>
            <p:nvPr/>
          </p:nvSpPr>
          <p:spPr bwMode="auto">
            <a:xfrm>
              <a:off x="4694" y="1793"/>
              <a:ext cx="31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solidFill>
                    <a:schemeClr val="tx2"/>
                  </a:solidFill>
                  <a:latin typeface="Times New Roman" panose="02020603050405020304" pitchFamily="18" charset="0"/>
                </a:rPr>
                <a:t>4</a:t>
              </a:r>
            </a:p>
          </p:txBody>
        </p:sp>
        <p:sp>
          <p:nvSpPr>
            <p:cNvPr id="17423" name="Rectangle 12"/>
            <p:cNvSpPr>
              <a:spLocks noChangeArrowheads="1"/>
            </p:cNvSpPr>
            <p:nvPr/>
          </p:nvSpPr>
          <p:spPr bwMode="auto">
            <a:xfrm>
              <a:off x="2835" y="935"/>
              <a:ext cx="1905" cy="1951"/>
            </a:xfrm>
            <a:prstGeom prst="rect">
              <a:avLst/>
            </a:prstGeom>
            <a:solidFill>
              <a:srgbClr val="FF9933">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sp>
        <p:nvSpPr>
          <p:cNvPr id="18445" name="Oval 13"/>
          <p:cNvSpPr>
            <a:spLocks noChangeArrowheads="1"/>
          </p:cNvSpPr>
          <p:nvPr/>
        </p:nvSpPr>
        <p:spPr bwMode="auto">
          <a:xfrm>
            <a:off x="4067175" y="2779713"/>
            <a:ext cx="144463" cy="144462"/>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8446" name="Rectangle 14"/>
          <p:cNvSpPr>
            <a:spLocks noChangeArrowheads="1"/>
          </p:cNvSpPr>
          <p:nvPr/>
        </p:nvSpPr>
        <p:spPr bwMode="auto">
          <a:xfrm>
            <a:off x="1042988" y="4724400"/>
            <a:ext cx="77771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a:latin typeface="Times New Roman" panose="02020603050405020304" pitchFamily="18" charset="0"/>
              </a:rPr>
              <a:t>Отметим на рисунке границы  отрезка, о котором идет речь в условии задачи.</a:t>
            </a:r>
          </a:p>
        </p:txBody>
      </p:sp>
      <p:sp>
        <p:nvSpPr>
          <p:cNvPr id="18448" name="Text Box 16"/>
          <p:cNvSpPr txBox="1">
            <a:spLocks noChangeArrowheads="1"/>
          </p:cNvSpPr>
          <p:nvPr/>
        </p:nvSpPr>
        <p:spPr bwMode="auto">
          <a:xfrm>
            <a:off x="1042988" y="6237288"/>
            <a:ext cx="1944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t>Ответ: -3.</a:t>
            </a:r>
          </a:p>
        </p:txBody>
      </p:sp>
      <p:sp>
        <p:nvSpPr>
          <p:cNvPr id="18449" name="Text Box 17"/>
          <p:cNvSpPr txBox="1">
            <a:spLocks noChangeArrowheads="1"/>
          </p:cNvSpPr>
          <p:nvPr/>
        </p:nvSpPr>
        <p:spPr bwMode="auto">
          <a:xfrm>
            <a:off x="4067175" y="2455863"/>
            <a:ext cx="5048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chemeClr val="tx2"/>
                </a:solidFill>
                <a:latin typeface="Times New Roman" panose="02020603050405020304" pitchFamily="18" charset="0"/>
              </a:rPr>
              <a:t>-3</a:t>
            </a:r>
          </a:p>
        </p:txBody>
      </p:sp>
      <p:sp>
        <p:nvSpPr>
          <p:cNvPr id="18453" name="Text Box 21"/>
          <p:cNvSpPr txBox="1">
            <a:spLocks noChangeArrowheads="1"/>
          </p:cNvSpPr>
          <p:nvPr/>
        </p:nvSpPr>
        <p:spPr bwMode="auto">
          <a:xfrm>
            <a:off x="3779838" y="2492375"/>
            <a:ext cx="2873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400" b="1">
                <a:latin typeface="Times New Roman" panose="02020603050405020304" pitchFamily="18" charset="0"/>
              </a:rPr>
              <a:t>+</a:t>
            </a:r>
          </a:p>
        </p:txBody>
      </p:sp>
      <p:sp>
        <p:nvSpPr>
          <p:cNvPr id="18454" name="Text Box 22"/>
          <p:cNvSpPr txBox="1">
            <a:spLocks noChangeArrowheads="1"/>
          </p:cNvSpPr>
          <p:nvPr/>
        </p:nvSpPr>
        <p:spPr bwMode="auto">
          <a:xfrm>
            <a:off x="4140200" y="2708275"/>
            <a:ext cx="2873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400" b="1">
                <a:latin typeface="Times New Roman" panose="02020603050405020304"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446"/>
                                        </p:tgtEl>
                                        <p:attrNameLst>
                                          <p:attrName>style.visibility</p:attrName>
                                        </p:attrNameLst>
                                      </p:cBhvr>
                                      <p:to>
                                        <p:strVal val="visible"/>
                                      </p:to>
                                    </p:set>
                                    <p:animEffect transition="in" filter="blinds(horizontal)">
                                      <p:cBhvr>
                                        <p:cTn id="7" dur="1000"/>
                                        <p:tgtEl>
                                          <p:spTgt spid="18446"/>
                                        </p:tgtEl>
                                      </p:cBhvr>
                                    </p:animEffect>
                                  </p:childTnLst>
                                </p:cTn>
                              </p:par>
                            </p:childTnLst>
                          </p:cTn>
                        </p:par>
                        <p:par>
                          <p:cTn id="8" fill="hold" nodeType="afterGroup">
                            <p:stCondLst>
                              <p:cond delay="1000"/>
                            </p:stCondLst>
                            <p:childTnLst>
                              <p:par>
                                <p:cTn id="9" presetID="22" presetClass="entr" presetSubtype="8" fill="hold" nodeType="afterEffect">
                                  <p:stCondLst>
                                    <p:cond delay="0"/>
                                  </p:stCondLst>
                                  <p:childTnLst>
                                    <p:set>
                                      <p:cBhvr>
                                        <p:cTn id="10" dur="1" fill="hold">
                                          <p:stCondLst>
                                            <p:cond delay="0"/>
                                          </p:stCondLst>
                                        </p:cTn>
                                        <p:tgtEl>
                                          <p:spTgt spid="18447"/>
                                        </p:tgtEl>
                                        <p:attrNameLst>
                                          <p:attrName>style.visibility</p:attrName>
                                        </p:attrNameLst>
                                      </p:cBhvr>
                                      <p:to>
                                        <p:strVal val="visible"/>
                                      </p:to>
                                    </p:set>
                                    <p:animEffect transition="in" filter="wipe(left)">
                                      <p:cBhvr>
                                        <p:cTn id="11" dur="2000"/>
                                        <p:tgtEl>
                                          <p:spTgt spid="18447"/>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18440"/>
                                        </p:tgtEl>
                                        <p:attrNameLst>
                                          <p:attrName>style.visibility</p:attrName>
                                        </p:attrNameLst>
                                      </p:cBhvr>
                                      <p:to>
                                        <p:strVal val="visible"/>
                                      </p:to>
                                    </p:set>
                                    <p:animEffect transition="in" filter="blinds(horizontal)">
                                      <p:cBhvr>
                                        <p:cTn id="16" dur="500"/>
                                        <p:tgtEl>
                                          <p:spTgt spid="18440"/>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18445"/>
                                        </p:tgtEl>
                                        <p:attrNameLst>
                                          <p:attrName>style.visibility</p:attrName>
                                        </p:attrNameLst>
                                      </p:cBhvr>
                                      <p:to>
                                        <p:strVal val="visible"/>
                                      </p:to>
                                    </p:set>
                                    <p:animEffect transition="in" filter="wipe(down)">
                                      <p:cBhvr>
                                        <p:cTn id="21" dur="1000"/>
                                        <p:tgtEl>
                                          <p:spTgt spid="18445"/>
                                        </p:tgtEl>
                                      </p:cBhvr>
                                    </p:animEffect>
                                  </p:childTnLst>
                                </p:cTn>
                              </p:par>
                            </p:childTnLst>
                          </p:cTn>
                        </p:par>
                        <p:par>
                          <p:cTn id="22" fill="hold" nodeType="afterGroup">
                            <p:stCondLst>
                              <p:cond delay="1000"/>
                            </p:stCondLst>
                            <p:childTnLst>
                              <p:par>
                                <p:cTn id="23" presetID="22" presetClass="entr" presetSubtype="4" fill="hold" grpId="0" nodeType="afterEffect">
                                  <p:stCondLst>
                                    <p:cond delay="0"/>
                                  </p:stCondLst>
                                  <p:childTnLst>
                                    <p:set>
                                      <p:cBhvr>
                                        <p:cTn id="24" dur="1" fill="hold">
                                          <p:stCondLst>
                                            <p:cond delay="0"/>
                                          </p:stCondLst>
                                        </p:cTn>
                                        <p:tgtEl>
                                          <p:spTgt spid="18449"/>
                                        </p:tgtEl>
                                        <p:attrNameLst>
                                          <p:attrName>style.visibility</p:attrName>
                                        </p:attrNameLst>
                                      </p:cBhvr>
                                      <p:to>
                                        <p:strVal val="visible"/>
                                      </p:to>
                                    </p:set>
                                    <p:animEffect transition="in" filter="wipe(down)">
                                      <p:cBhvr>
                                        <p:cTn id="25" dur="500"/>
                                        <p:tgtEl>
                                          <p:spTgt spid="18449"/>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18453"/>
                                        </p:tgtEl>
                                        <p:attrNameLst>
                                          <p:attrName>style.visibility</p:attrName>
                                        </p:attrNameLst>
                                      </p:cBhvr>
                                      <p:to>
                                        <p:strVal val="visible"/>
                                      </p:to>
                                    </p:set>
                                    <p:animEffect transition="in" filter="wipe(up)">
                                      <p:cBhvr>
                                        <p:cTn id="30" dur="1000"/>
                                        <p:tgtEl>
                                          <p:spTgt spid="18453"/>
                                        </p:tgtEl>
                                      </p:cBhvr>
                                    </p:animEffect>
                                  </p:childTnLst>
                                </p:cTn>
                              </p:par>
                            </p:childTnLst>
                          </p:cTn>
                        </p:par>
                        <p:par>
                          <p:cTn id="31" fill="hold" nodeType="afterGroup">
                            <p:stCondLst>
                              <p:cond delay="1000"/>
                            </p:stCondLst>
                            <p:childTnLst>
                              <p:par>
                                <p:cTn id="32" presetID="22" presetClass="entr" presetSubtype="8" fill="hold" grpId="0" nodeType="afterEffect">
                                  <p:stCondLst>
                                    <p:cond delay="0"/>
                                  </p:stCondLst>
                                  <p:childTnLst>
                                    <p:set>
                                      <p:cBhvr>
                                        <p:cTn id="33" dur="1" fill="hold">
                                          <p:stCondLst>
                                            <p:cond delay="0"/>
                                          </p:stCondLst>
                                        </p:cTn>
                                        <p:tgtEl>
                                          <p:spTgt spid="18454"/>
                                        </p:tgtEl>
                                        <p:attrNameLst>
                                          <p:attrName>style.visibility</p:attrName>
                                        </p:attrNameLst>
                                      </p:cBhvr>
                                      <p:to>
                                        <p:strVal val="visible"/>
                                      </p:to>
                                    </p:set>
                                    <p:animEffect transition="in" filter="wipe(left)">
                                      <p:cBhvr>
                                        <p:cTn id="34" dur="1000"/>
                                        <p:tgtEl>
                                          <p:spTgt spid="18454"/>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8448"/>
                                        </p:tgtEl>
                                        <p:attrNameLst>
                                          <p:attrName>style.visibility</p:attrName>
                                        </p:attrNameLst>
                                      </p:cBhvr>
                                      <p:to>
                                        <p:strVal val="visible"/>
                                      </p:to>
                                    </p:set>
                                    <p:animEffect transition="in" filter="blinds(horizontal)">
                                      <p:cBhvr>
                                        <p:cTn id="39" dur="500"/>
                                        <p:tgtEl>
                                          <p:spTgt spid="184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0" grpId="0"/>
      <p:bldP spid="18445" grpId="0" animBg="1"/>
      <p:bldP spid="18446" grpId="0"/>
      <p:bldP spid="18448" grpId="0"/>
      <p:bldP spid="18449" grpId="0"/>
      <p:bldP spid="18453" grpId="0"/>
      <p:bldP spid="1845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4"/>
          <p:cNvSpPr txBox="1">
            <a:spLocks noChangeArrowheads="1"/>
          </p:cNvSpPr>
          <p:nvPr/>
        </p:nvSpPr>
        <p:spPr bwMode="auto">
          <a:xfrm>
            <a:off x="900113" y="188913"/>
            <a:ext cx="8137525"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800" b="1" u="sng">
                <a:solidFill>
                  <a:srgbClr val="008080"/>
                </a:solidFill>
                <a:latin typeface="Times New Roman" panose="02020603050405020304" pitchFamily="18" charset="0"/>
              </a:rPr>
              <a:t>Задача 6.2.</a:t>
            </a:r>
            <a:r>
              <a:rPr lang="ru-RU" altLang="ru-RU" sz="1800" b="1">
                <a:latin typeface="Times New Roman" panose="02020603050405020304" pitchFamily="18" charset="0"/>
              </a:rPr>
              <a:t> На рисунке изображен график производной функции </a:t>
            </a:r>
            <a:r>
              <a:rPr lang="en-US" altLang="ru-RU" sz="1800" b="1" i="1">
                <a:latin typeface="Times New Roman" panose="02020603050405020304" pitchFamily="18" charset="0"/>
              </a:rPr>
              <a:t>f (x)</a:t>
            </a:r>
            <a:r>
              <a:rPr lang="ru-RU" altLang="ru-RU" sz="1800" b="1">
                <a:latin typeface="Times New Roman" panose="02020603050405020304" pitchFamily="18" charset="0"/>
              </a:rPr>
              <a:t>, определенной на интервале (</a:t>
            </a:r>
            <a:r>
              <a:rPr lang="en-US" altLang="ru-RU" sz="1800" b="1" i="1">
                <a:latin typeface="Times New Roman" panose="02020603050405020304" pitchFamily="18" charset="0"/>
              </a:rPr>
              <a:t>a</a:t>
            </a:r>
            <a:r>
              <a:rPr lang="ru-RU" altLang="ru-RU" sz="1800" b="1" i="1">
                <a:latin typeface="Times New Roman" panose="02020603050405020304" pitchFamily="18" charset="0"/>
              </a:rPr>
              <a:t>; </a:t>
            </a:r>
            <a:r>
              <a:rPr lang="en-US" altLang="ru-RU" sz="1800" b="1" i="1">
                <a:latin typeface="Times New Roman" panose="02020603050405020304" pitchFamily="18" charset="0"/>
              </a:rPr>
              <a:t>b</a:t>
            </a:r>
            <a:r>
              <a:rPr lang="ru-RU" altLang="ru-RU" sz="1800" b="1">
                <a:latin typeface="Times New Roman" panose="02020603050405020304" pitchFamily="18" charset="0"/>
              </a:rPr>
              <a:t>). Найдите точку  экстремума функции </a:t>
            </a:r>
            <a:r>
              <a:rPr lang="en-US" altLang="ru-RU" sz="1800" b="1" i="1">
                <a:latin typeface="Times New Roman" panose="02020603050405020304" pitchFamily="18" charset="0"/>
              </a:rPr>
              <a:t>f (x</a:t>
            </a:r>
            <a:r>
              <a:rPr lang="ru-RU" altLang="ru-RU" sz="1800" b="1">
                <a:latin typeface="Times New Roman" panose="02020603050405020304" pitchFamily="18" charset="0"/>
              </a:rPr>
              <a:t>) </a:t>
            </a:r>
            <a:r>
              <a:rPr lang="en-US" altLang="ru-RU" sz="1800" b="1">
                <a:latin typeface="Times New Roman" panose="02020603050405020304" pitchFamily="18" charset="0"/>
              </a:rPr>
              <a:t>.</a:t>
            </a:r>
            <a:r>
              <a:rPr lang="ru-RU" altLang="ru-RU" sz="1800" b="1">
                <a:latin typeface="Times New Roman" panose="02020603050405020304" pitchFamily="18" charset="0"/>
              </a:rPr>
              <a:t> </a:t>
            </a:r>
          </a:p>
        </p:txBody>
      </p:sp>
      <p:pic>
        <p:nvPicPr>
          <p:cNvPr id="18435" name="Picture 5" descr="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1374775"/>
            <a:ext cx="8066087" cy="248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Picture 6" descr="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13" y="4076700"/>
            <a:ext cx="7848600" cy="229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Text Box 7"/>
          <p:cNvSpPr txBox="1">
            <a:spLocks noChangeArrowheads="1"/>
          </p:cNvSpPr>
          <p:nvPr/>
        </p:nvSpPr>
        <p:spPr bwMode="auto">
          <a:xfrm>
            <a:off x="3779838" y="1052513"/>
            <a:ext cx="23764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8080"/>
                </a:solidFill>
                <a:latin typeface="Times New Roman" panose="02020603050405020304" pitchFamily="18" charset="0"/>
              </a:rPr>
              <a:t>Решите устно!</a:t>
            </a:r>
          </a:p>
        </p:txBody>
      </p:sp>
      <p:sp>
        <p:nvSpPr>
          <p:cNvPr id="19464" name="Oval 8"/>
          <p:cNvSpPr>
            <a:spLocks noChangeArrowheads="1"/>
          </p:cNvSpPr>
          <p:nvPr/>
        </p:nvSpPr>
        <p:spPr bwMode="auto">
          <a:xfrm>
            <a:off x="1042988" y="1412875"/>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1</a:t>
            </a:r>
          </a:p>
        </p:txBody>
      </p:sp>
      <p:sp>
        <p:nvSpPr>
          <p:cNvPr id="19465" name="Oval 9"/>
          <p:cNvSpPr>
            <a:spLocks noChangeArrowheads="1"/>
          </p:cNvSpPr>
          <p:nvPr/>
        </p:nvSpPr>
        <p:spPr bwMode="auto">
          <a:xfrm>
            <a:off x="8243888" y="1484313"/>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3</a:t>
            </a:r>
          </a:p>
        </p:txBody>
      </p:sp>
      <p:sp>
        <p:nvSpPr>
          <p:cNvPr id="19466" name="Oval 10"/>
          <p:cNvSpPr>
            <a:spLocks noChangeArrowheads="1"/>
          </p:cNvSpPr>
          <p:nvPr/>
        </p:nvSpPr>
        <p:spPr bwMode="auto">
          <a:xfrm>
            <a:off x="8316913" y="4076700"/>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4</a:t>
            </a:r>
          </a:p>
        </p:txBody>
      </p:sp>
      <p:sp>
        <p:nvSpPr>
          <p:cNvPr id="19467" name="Oval 11"/>
          <p:cNvSpPr>
            <a:spLocks noChangeArrowheads="1"/>
          </p:cNvSpPr>
          <p:nvPr/>
        </p:nvSpPr>
        <p:spPr bwMode="auto">
          <a:xfrm>
            <a:off x="1042988" y="4149725"/>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2</a:t>
            </a:r>
          </a:p>
        </p:txBody>
      </p:sp>
      <p:grpSp>
        <p:nvGrpSpPr>
          <p:cNvPr id="19478" name="Group 22"/>
          <p:cNvGrpSpPr>
            <a:grpSpLocks/>
          </p:cNvGrpSpPr>
          <p:nvPr/>
        </p:nvGrpSpPr>
        <p:grpSpPr bwMode="auto">
          <a:xfrm>
            <a:off x="1331913" y="2708275"/>
            <a:ext cx="1584325" cy="1404938"/>
            <a:chOff x="839" y="1706"/>
            <a:chExt cx="998" cy="885"/>
          </a:xfrm>
        </p:grpSpPr>
        <p:sp>
          <p:nvSpPr>
            <p:cNvPr id="18456" name="Text Box 13"/>
            <p:cNvSpPr txBox="1">
              <a:spLocks noChangeArrowheads="1"/>
            </p:cNvSpPr>
            <p:nvPr/>
          </p:nvSpPr>
          <p:spPr bwMode="auto">
            <a:xfrm>
              <a:off x="839" y="2341"/>
              <a:ext cx="99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a:t>
              </a:r>
              <a:r>
                <a:rPr lang="en-US" altLang="ru-RU" sz="2000" b="1">
                  <a:solidFill>
                    <a:srgbClr val="005250"/>
                  </a:solidFill>
                </a:rPr>
                <a:t>-3</a:t>
              </a:r>
              <a:r>
                <a:rPr lang="ru-RU" altLang="ru-RU" sz="2000" b="1">
                  <a:solidFill>
                    <a:srgbClr val="005250"/>
                  </a:solidFill>
                </a:rPr>
                <a:t>.</a:t>
              </a:r>
            </a:p>
          </p:txBody>
        </p:sp>
        <p:sp>
          <p:nvSpPr>
            <p:cNvPr id="18457" name="Oval 16"/>
            <p:cNvSpPr>
              <a:spLocks noChangeArrowheads="1"/>
            </p:cNvSpPr>
            <p:nvPr/>
          </p:nvSpPr>
          <p:spPr bwMode="auto">
            <a:xfrm>
              <a:off x="1519" y="1706"/>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8458" name="Text Box 20"/>
            <p:cNvSpPr txBox="1">
              <a:spLocks noChangeArrowheads="1"/>
            </p:cNvSpPr>
            <p:nvPr/>
          </p:nvSpPr>
          <p:spPr bwMode="auto">
            <a:xfrm>
              <a:off x="1338" y="1706"/>
              <a:ext cx="31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ru-RU" sz="1800" b="1">
                  <a:solidFill>
                    <a:srgbClr val="CC0000"/>
                  </a:solidFill>
                  <a:latin typeface="Times New Roman" panose="02020603050405020304" pitchFamily="18" charset="0"/>
                </a:rPr>
                <a:t>-3</a:t>
              </a:r>
              <a:endParaRPr lang="ru-RU" altLang="ru-RU" sz="1800" b="1">
                <a:solidFill>
                  <a:srgbClr val="CC0000"/>
                </a:solidFill>
                <a:latin typeface="Times New Roman" panose="02020603050405020304" pitchFamily="18" charset="0"/>
              </a:endParaRPr>
            </a:p>
          </p:txBody>
        </p:sp>
      </p:grpSp>
      <p:grpSp>
        <p:nvGrpSpPr>
          <p:cNvPr id="19483" name="Group 27"/>
          <p:cNvGrpSpPr>
            <a:grpSpLocks/>
          </p:cNvGrpSpPr>
          <p:nvPr/>
        </p:nvGrpSpPr>
        <p:grpSpPr bwMode="auto">
          <a:xfrm>
            <a:off x="1258888" y="5149850"/>
            <a:ext cx="1944687" cy="1592263"/>
            <a:chOff x="793" y="3244"/>
            <a:chExt cx="1225" cy="1003"/>
          </a:xfrm>
        </p:grpSpPr>
        <p:sp>
          <p:nvSpPr>
            <p:cNvPr id="18453" name="Text Box 14"/>
            <p:cNvSpPr txBox="1">
              <a:spLocks noChangeArrowheads="1"/>
            </p:cNvSpPr>
            <p:nvPr/>
          </p:nvSpPr>
          <p:spPr bwMode="auto">
            <a:xfrm>
              <a:off x="793" y="3997"/>
              <a:ext cx="99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a:t>
              </a:r>
              <a:r>
                <a:rPr lang="en-US" altLang="ru-RU" sz="2000" b="1">
                  <a:solidFill>
                    <a:srgbClr val="005250"/>
                  </a:solidFill>
                </a:rPr>
                <a:t>7</a:t>
              </a:r>
              <a:r>
                <a:rPr lang="ru-RU" altLang="ru-RU" sz="2000" b="1">
                  <a:solidFill>
                    <a:srgbClr val="005250"/>
                  </a:solidFill>
                </a:rPr>
                <a:t>.</a:t>
              </a:r>
            </a:p>
          </p:txBody>
        </p:sp>
        <p:sp>
          <p:nvSpPr>
            <p:cNvPr id="18454" name="Oval 19"/>
            <p:cNvSpPr>
              <a:spLocks noChangeArrowheads="1"/>
            </p:cNvSpPr>
            <p:nvPr/>
          </p:nvSpPr>
          <p:spPr bwMode="auto">
            <a:xfrm>
              <a:off x="1836" y="3249"/>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8455" name="Text Box 21"/>
            <p:cNvSpPr txBox="1">
              <a:spLocks noChangeArrowheads="1"/>
            </p:cNvSpPr>
            <p:nvPr/>
          </p:nvSpPr>
          <p:spPr bwMode="auto">
            <a:xfrm>
              <a:off x="1700" y="3244"/>
              <a:ext cx="31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solidFill>
                    <a:srgbClr val="CC0000"/>
                  </a:solidFill>
                  <a:latin typeface="Times New Roman" panose="02020603050405020304" pitchFamily="18" charset="0"/>
                </a:rPr>
                <a:t>7</a:t>
              </a:r>
            </a:p>
          </p:txBody>
        </p:sp>
      </p:grpSp>
      <p:grpSp>
        <p:nvGrpSpPr>
          <p:cNvPr id="19480" name="Group 24"/>
          <p:cNvGrpSpPr>
            <a:grpSpLocks/>
          </p:cNvGrpSpPr>
          <p:nvPr/>
        </p:nvGrpSpPr>
        <p:grpSpPr bwMode="auto">
          <a:xfrm>
            <a:off x="5364163" y="5516563"/>
            <a:ext cx="2016125" cy="1219200"/>
            <a:chOff x="3379" y="3475"/>
            <a:chExt cx="1270" cy="768"/>
          </a:xfrm>
        </p:grpSpPr>
        <p:sp>
          <p:nvSpPr>
            <p:cNvPr id="18450" name="Text Box 15"/>
            <p:cNvSpPr txBox="1">
              <a:spLocks noChangeArrowheads="1"/>
            </p:cNvSpPr>
            <p:nvPr/>
          </p:nvSpPr>
          <p:spPr bwMode="auto">
            <a:xfrm>
              <a:off x="3379" y="3993"/>
              <a:ext cx="99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a:t>
              </a:r>
              <a:r>
                <a:rPr lang="en-US" altLang="ru-RU" sz="2000" b="1">
                  <a:solidFill>
                    <a:srgbClr val="005250"/>
                  </a:solidFill>
                </a:rPr>
                <a:t>-1</a:t>
              </a:r>
              <a:r>
                <a:rPr lang="ru-RU" altLang="ru-RU" sz="2000" b="1">
                  <a:solidFill>
                    <a:srgbClr val="005250"/>
                  </a:solidFill>
                </a:rPr>
                <a:t>.</a:t>
              </a:r>
            </a:p>
          </p:txBody>
        </p:sp>
        <p:sp>
          <p:nvSpPr>
            <p:cNvPr id="18451" name="Oval 18"/>
            <p:cNvSpPr>
              <a:spLocks noChangeArrowheads="1"/>
            </p:cNvSpPr>
            <p:nvPr/>
          </p:nvSpPr>
          <p:spPr bwMode="auto">
            <a:xfrm>
              <a:off x="4513" y="3475"/>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8452" name="Text Box 23"/>
            <p:cNvSpPr txBox="1">
              <a:spLocks noChangeArrowheads="1"/>
            </p:cNvSpPr>
            <p:nvPr/>
          </p:nvSpPr>
          <p:spPr bwMode="auto">
            <a:xfrm>
              <a:off x="4331" y="3475"/>
              <a:ext cx="31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ru-RU" sz="1800" b="1">
                  <a:solidFill>
                    <a:srgbClr val="CC0000"/>
                  </a:solidFill>
                  <a:latin typeface="Times New Roman" panose="02020603050405020304" pitchFamily="18" charset="0"/>
                </a:rPr>
                <a:t>-</a:t>
              </a:r>
              <a:r>
                <a:rPr lang="ru-RU" altLang="ru-RU" sz="1800" b="1">
                  <a:solidFill>
                    <a:srgbClr val="CC0000"/>
                  </a:solidFill>
                  <a:latin typeface="Times New Roman" panose="02020603050405020304" pitchFamily="18" charset="0"/>
                </a:rPr>
                <a:t>1</a:t>
              </a:r>
            </a:p>
          </p:txBody>
        </p:sp>
      </p:grpSp>
      <p:grpSp>
        <p:nvGrpSpPr>
          <p:cNvPr id="19482" name="Group 26"/>
          <p:cNvGrpSpPr>
            <a:grpSpLocks/>
          </p:cNvGrpSpPr>
          <p:nvPr/>
        </p:nvGrpSpPr>
        <p:grpSpPr bwMode="auto">
          <a:xfrm>
            <a:off x="5435600" y="2781300"/>
            <a:ext cx="2305050" cy="1403350"/>
            <a:chOff x="3424" y="1752"/>
            <a:chExt cx="1452" cy="884"/>
          </a:xfrm>
        </p:grpSpPr>
        <p:sp>
          <p:nvSpPr>
            <p:cNvPr id="18447" name="Text Box 12"/>
            <p:cNvSpPr txBox="1">
              <a:spLocks noChangeArrowheads="1"/>
            </p:cNvSpPr>
            <p:nvPr/>
          </p:nvSpPr>
          <p:spPr bwMode="auto">
            <a:xfrm>
              <a:off x="3424" y="2386"/>
              <a:ext cx="99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a:t>
              </a:r>
              <a:r>
                <a:rPr lang="en-US" altLang="ru-RU" sz="2000" b="1">
                  <a:solidFill>
                    <a:srgbClr val="005250"/>
                  </a:solidFill>
                </a:rPr>
                <a:t>4</a:t>
              </a:r>
              <a:r>
                <a:rPr lang="ru-RU" altLang="ru-RU" sz="2000" b="1">
                  <a:solidFill>
                    <a:srgbClr val="005250"/>
                  </a:solidFill>
                </a:rPr>
                <a:t>.</a:t>
              </a:r>
            </a:p>
          </p:txBody>
        </p:sp>
        <p:sp>
          <p:nvSpPr>
            <p:cNvPr id="18448" name="Oval 17"/>
            <p:cNvSpPr>
              <a:spLocks noChangeArrowheads="1"/>
            </p:cNvSpPr>
            <p:nvPr/>
          </p:nvSpPr>
          <p:spPr bwMode="auto">
            <a:xfrm>
              <a:off x="4694" y="1752"/>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18449" name="Text Box 25"/>
            <p:cNvSpPr txBox="1">
              <a:spLocks noChangeArrowheads="1"/>
            </p:cNvSpPr>
            <p:nvPr/>
          </p:nvSpPr>
          <p:spPr bwMode="auto">
            <a:xfrm>
              <a:off x="4558" y="1752"/>
              <a:ext cx="31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solidFill>
                    <a:srgbClr val="CC0000"/>
                  </a:solidFill>
                  <a:latin typeface="Times New Roman" panose="02020603050405020304" pitchFamily="18" charset="0"/>
                </a:rPr>
                <a:t>4</a:t>
              </a:r>
            </a:p>
          </p:txBody>
        </p:sp>
      </p:grpSp>
      <p:sp>
        <p:nvSpPr>
          <p:cNvPr id="18446" name="AutoShape 28">
            <a:hlinkClick r:id="rId4" action="ppaction://hlinksldjump" highlightClick="1"/>
          </p:cNvPr>
          <p:cNvSpPr>
            <a:spLocks noChangeArrowheads="1"/>
          </p:cNvSpPr>
          <p:nvPr/>
        </p:nvSpPr>
        <p:spPr bwMode="auto">
          <a:xfrm>
            <a:off x="8459788" y="6237288"/>
            <a:ext cx="360362" cy="360362"/>
          </a:xfrm>
          <a:prstGeom prst="actionButtonHome">
            <a:avLst/>
          </a:prstGeom>
          <a:solidFill>
            <a:srgbClr val="97FFFF"/>
          </a:solidFill>
          <a:ln w="9525">
            <a:solidFill>
              <a:srgbClr val="00525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46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19478"/>
                                        </p:tgtEl>
                                        <p:attrNameLst>
                                          <p:attrName>style.visibility</p:attrName>
                                        </p:attrNameLst>
                                      </p:cBhvr>
                                      <p:to>
                                        <p:strVal val="visible"/>
                                      </p:to>
                                    </p:set>
                                    <p:animEffect transition="in" filter="wipe(up)">
                                      <p:cBhvr>
                                        <p:cTn id="7" dur="1000"/>
                                        <p:tgtEl>
                                          <p:spTgt spid="19478"/>
                                        </p:tgtEl>
                                      </p:cBhvr>
                                    </p:animEffect>
                                  </p:childTnLst>
                                </p:cTn>
                              </p:par>
                            </p:childTnLst>
                          </p:cTn>
                        </p:par>
                      </p:childTnLst>
                    </p:cTn>
                  </p:par>
                </p:childTnLst>
              </p:cTn>
              <p:nextCondLst>
                <p:cond evt="onClick" delay="0">
                  <p:tgtEl>
                    <p:spTgt spid="19464"/>
                  </p:tgtEl>
                </p:cond>
              </p:nextCondLst>
            </p:seq>
            <p:seq concurrent="1" nextAc="seek">
              <p:cTn id="8" restart="whenNotActive" fill="hold" evtFilter="cancelBubble" nodeType="interactiveSeq">
                <p:stCondLst>
                  <p:cond evt="onClick" delay="0">
                    <p:tgtEl>
                      <p:spTgt spid="19466"/>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2" presetClass="entr" presetSubtype="1" fill="hold" nodeType="clickEffect">
                                  <p:stCondLst>
                                    <p:cond delay="0"/>
                                  </p:stCondLst>
                                  <p:childTnLst>
                                    <p:set>
                                      <p:cBhvr>
                                        <p:cTn id="12" dur="1" fill="hold">
                                          <p:stCondLst>
                                            <p:cond delay="0"/>
                                          </p:stCondLst>
                                        </p:cTn>
                                        <p:tgtEl>
                                          <p:spTgt spid="19480"/>
                                        </p:tgtEl>
                                        <p:attrNameLst>
                                          <p:attrName>style.visibility</p:attrName>
                                        </p:attrNameLst>
                                      </p:cBhvr>
                                      <p:to>
                                        <p:strVal val="visible"/>
                                      </p:to>
                                    </p:set>
                                    <p:animEffect transition="in" filter="wipe(up)">
                                      <p:cBhvr>
                                        <p:cTn id="13" dur="1000"/>
                                        <p:tgtEl>
                                          <p:spTgt spid="19480"/>
                                        </p:tgtEl>
                                      </p:cBhvr>
                                    </p:animEffect>
                                  </p:childTnLst>
                                </p:cTn>
                              </p:par>
                            </p:childTnLst>
                          </p:cTn>
                        </p:par>
                      </p:childTnLst>
                    </p:cTn>
                  </p:par>
                </p:childTnLst>
              </p:cTn>
              <p:nextCondLst>
                <p:cond evt="onClick" delay="0">
                  <p:tgtEl>
                    <p:spTgt spid="19466"/>
                  </p:tgtEl>
                </p:cond>
              </p:nextCondLst>
            </p:seq>
            <p:seq concurrent="1" nextAc="seek">
              <p:cTn id="14" restart="whenNotActive" fill="hold" evtFilter="cancelBubble" nodeType="interactiveSeq">
                <p:stCondLst>
                  <p:cond evt="onClick" delay="0">
                    <p:tgtEl>
                      <p:spTgt spid="19465"/>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22" presetClass="entr" presetSubtype="1" fill="hold" nodeType="clickEffect">
                                  <p:stCondLst>
                                    <p:cond delay="0"/>
                                  </p:stCondLst>
                                  <p:childTnLst>
                                    <p:set>
                                      <p:cBhvr>
                                        <p:cTn id="18" dur="1" fill="hold">
                                          <p:stCondLst>
                                            <p:cond delay="0"/>
                                          </p:stCondLst>
                                        </p:cTn>
                                        <p:tgtEl>
                                          <p:spTgt spid="19482"/>
                                        </p:tgtEl>
                                        <p:attrNameLst>
                                          <p:attrName>style.visibility</p:attrName>
                                        </p:attrNameLst>
                                      </p:cBhvr>
                                      <p:to>
                                        <p:strVal val="visible"/>
                                      </p:to>
                                    </p:set>
                                    <p:animEffect transition="in" filter="wipe(up)">
                                      <p:cBhvr>
                                        <p:cTn id="19" dur="1000"/>
                                        <p:tgtEl>
                                          <p:spTgt spid="19482"/>
                                        </p:tgtEl>
                                      </p:cBhvr>
                                    </p:animEffect>
                                  </p:childTnLst>
                                </p:cTn>
                              </p:par>
                            </p:childTnLst>
                          </p:cTn>
                        </p:par>
                      </p:childTnLst>
                    </p:cTn>
                  </p:par>
                </p:childTnLst>
              </p:cTn>
              <p:nextCondLst>
                <p:cond evt="onClick" delay="0">
                  <p:tgtEl>
                    <p:spTgt spid="19465"/>
                  </p:tgtEl>
                </p:cond>
              </p:nextCondLst>
            </p:seq>
            <p:seq concurrent="1" nextAc="seek">
              <p:cTn id="20" restart="whenNotActive" fill="hold" evtFilter="cancelBubble" nodeType="interactiveSeq">
                <p:stCondLst>
                  <p:cond evt="onClick" delay="0">
                    <p:tgtEl>
                      <p:spTgt spid="19467"/>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22" presetClass="entr" presetSubtype="1" fill="hold" nodeType="clickEffect">
                                  <p:stCondLst>
                                    <p:cond delay="0"/>
                                  </p:stCondLst>
                                  <p:childTnLst>
                                    <p:set>
                                      <p:cBhvr>
                                        <p:cTn id="24" dur="1" fill="hold">
                                          <p:stCondLst>
                                            <p:cond delay="0"/>
                                          </p:stCondLst>
                                        </p:cTn>
                                        <p:tgtEl>
                                          <p:spTgt spid="19483"/>
                                        </p:tgtEl>
                                        <p:attrNameLst>
                                          <p:attrName>style.visibility</p:attrName>
                                        </p:attrNameLst>
                                      </p:cBhvr>
                                      <p:to>
                                        <p:strVal val="visible"/>
                                      </p:to>
                                    </p:set>
                                    <p:animEffect transition="in" filter="wipe(up)">
                                      <p:cBhvr>
                                        <p:cTn id="25" dur="1000"/>
                                        <p:tgtEl>
                                          <p:spTgt spid="19483"/>
                                        </p:tgtEl>
                                      </p:cBhvr>
                                    </p:animEffect>
                                  </p:childTnLst>
                                </p:cTn>
                              </p:par>
                            </p:childTnLst>
                          </p:cTn>
                        </p:par>
                      </p:childTnLst>
                    </p:cTn>
                  </p:par>
                </p:childTnLst>
              </p:cTn>
              <p:nextCondLst>
                <p:cond evt="onClick" delay="0">
                  <p:tgtEl>
                    <p:spTgt spid="19467"/>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5" descr="й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1052513"/>
            <a:ext cx="5040312" cy="330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6" name="Text Box 6"/>
          <p:cNvSpPr txBox="1">
            <a:spLocks noChangeArrowheads="1"/>
          </p:cNvSpPr>
          <p:nvPr/>
        </p:nvSpPr>
        <p:spPr bwMode="auto">
          <a:xfrm>
            <a:off x="900113" y="4565650"/>
            <a:ext cx="8243887"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lnSpc>
                <a:spcPct val="110000"/>
              </a:lnSpc>
              <a:spcBef>
                <a:spcPct val="0"/>
              </a:spcBef>
              <a:buFontTx/>
              <a:buNone/>
            </a:pPr>
            <a:r>
              <a:rPr lang="ru-RU" altLang="ru-RU" sz="1800">
                <a:latin typeface="Times New Roman" panose="02020603050405020304" pitchFamily="18" charset="0"/>
              </a:rPr>
              <a:t>В точке минимума производная функции равна нулю либо не существует. </a:t>
            </a:r>
          </a:p>
          <a:p>
            <a:pPr eaLnBrk="1" hangingPunct="1">
              <a:lnSpc>
                <a:spcPct val="110000"/>
              </a:lnSpc>
              <a:spcBef>
                <a:spcPct val="0"/>
              </a:spcBef>
              <a:buFontTx/>
              <a:buNone/>
            </a:pPr>
            <a:r>
              <a:rPr lang="ru-RU" altLang="ru-RU" sz="1800">
                <a:latin typeface="Times New Roman" panose="02020603050405020304" pitchFamily="18" charset="0"/>
              </a:rPr>
              <a:t>Видно, что таких точек на отрезке [-2; 7] три: —1,5; 4,5; 6,5. При этом в точке 4,5 производная слева отрицательна, а справа положительна, значит, это точка минимума. В точках -1,5 и 6,5 производная меняет знак с «+» на «—» это точки максимума.</a:t>
            </a:r>
          </a:p>
        </p:txBody>
      </p:sp>
      <p:sp>
        <p:nvSpPr>
          <p:cNvPr id="19460" name="Rectangle 7"/>
          <p:cNvSpPr>
            <a:spLocks noChangeArrowheads="1"/>
          </p:cNvSpPr>
          <p:nvPr/>
        </p:nvSpPr>
        <p:spPr bwMode="auto">
          <a:xfrm>
            <a:off x="1042988" y="4148138"/>
            <a:ext cx="1244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latin typeface="Times New Roman" panose="02020603050405020304" pitchFamily="18" charset="0"/>
              </a:rPr>
              <a:t>Решение.</a:t>
            </a:r>
          </a:p>
        </p:txBody>
      </p:sp>
      <p:sp>
        <p:nvSpPr>
          <p:cNvPr id="20490" name="Text Box 10"/>
          <p:cNvSpPr txBox="1">
            <a:spLocks noChangeArrowheads="1"/>
          </p:cNvSpPr>
          <p:nvPr/>
        </p:nvSpPr>
        <p:spPr bwMode="auto">
          <a:xfrm>
            <a:off x="971550" y="6237288"/>
            <a:ext cx="19446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1 .</a:t>
            </a:r>
          </a:p>
        </p:txBody>
      </p:sp>
      <p:sp>
        <p:nvSpPr>
          <p:cNvPr id="20493" name="Oval 13"/>
          <p:cNvSpPr>
            <a:spLocks noChangeArrowheads="1"/>
          </p:cNvSpPr>
          <p:nvPr/>
        </p:nvSpPr>
        <p:spPr bwMode="auto">
          <a:xfrm>
            <a:off x="3348038" y="2708275"/>
            <a:ext cx="144462" cy="144463"/>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0494" name="Text Box 14"/>
          <p:cNvSpPr txBox="1">
            <a:spLocks noChangeArrowheads="1"/>
          </p:cNvSpPr>
          <p:nvPr/>
        </p:nvSpPr>
        <p:spPr bwMode="auto">
          <a:xfrm>
            <a:off x="4859338" y="2420938"/>
            <a:ext cx="504825" cy="36671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solidFill>
                  <a:srgbClr val="CC0000"/>
                </a:solidFill>
                <a:latin typeface="Times New Roman" panose="02020603050405020304" pitchFamily="18" charset="0"/>
              </a:rPr>
              <a:t>4,5</a:t>
            </a:r>
          </a:p>
        </p:txBody>
      </p:sp>
      <p:sp>
        <p:nvSpPr>
          <p:cNvPr id="20495" name="Oval 15"/>
          <p:cNvSpPr>
            <a:spLocks noChangeArrowheads="1"/>
          </p:cNvSpPr>
          <p:nvPr/>
        </p:nvSpPr>
        <p:spPr bwMode="auto">
          <a:xfrm>
            <a:off x="5219700" y="2708275"/>
            <a:ext cx="144463" cy="144463"/>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0496" name="Oval 16"/>
          <p:cNvSpPr>
            <a:spLocks noChangeArrowheads="1"/>
          </p:cNvSpPr>
          <p:nvPr/>
        </p:nvSpPr>
        <p:spPr bwMode="auto">
          <a:xfrm>
            <a:off x="5795963" y="2708275"/>
            <a:ext cx="144462" cy="144463"/>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0497" name="Text Box 17"/>
          <p:cNvSpPr txBox="1">
            <a:spLocks noChangeArrowheads="1"/>
          </p:cNvSpPr>
          <p:nvPr/>
        </p:nvSpPr>
        <p:spPr bwMode="auto">
          <a:xfrm>
            <a:off x="4787900" y="2708275"/>
            <a:ext cx="3603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400" b="1">
                <a:latin typeface="Times New Roman" panose="02020603050405020304" pitchFamily="18" charset="0"/>
              </a:rPr>
              <a:t>-</a:t>
            </a:r>
          </a:p>
        </p:txBody>
      </p:sp>
      <p:sp>
        <p:nvSpPr>
          <p:cNvPr id="20498" name="Text Box 18"/>
          <p:cNvSpPr txBox="1">
            <a:spLocks noChangeArrowheads="1"/>
          </p:cNvSpPr>
          <p:nvPr/>
        </p:nvSpPr>
        <p:spPr bwMode="auto">
          <a:xfrm>
            <a:off x="5364163" y="2420938"/>
            <a:ext cx="3603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400" b="1">
                <a:latin typeface="Times New Roman" panose="02020603050405020304" pitchFamily="18" charset="0"/>
              </a:rPr>
              <a:t>+</a:t>
            </a:r>
          </a:p>
        </p:txBody>
      </p:sp>
      <p:sp>
        <p:nvSpPr>
          <p:cNvPr id="19468" name="Rectangle 4"/>
          <p:cNvSpPr>
            <a:spLocks noChangeArrowheads="1"/>
          </p:cNvSpPr>
          <p:nvPr/>
        </p:nvSpPr>
        <p:spPr bwMode="auto">
          <a:xfrm>
            <a:off x="1187450" y="260350"/>
            <a:ext cx="74168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u="sng" dirty="0">
                <a:solidFill>
                  <a:schemeClr val="hlink"/>
                </a:solidFill>
                <a:latin typeface="Times New Roman" panose="02020603050405020304" pitchFamily="18" charset="0"/>
              </a:rPr>
              <a:t>Задача 7.1.</a:t>
            </a:r>
            <a:r>
              <a:rPr lang="ru-RU" altLang="ru-RU" sz="1800" b="1" dirty="0">
                <a:latin typeface="Times New Roman" panose="02020603050405020304" pitchFamily="18" charset="0"/>
              </a:rPr>
              <a:t> На рисунке изображен график производной функции </a:t>
            </a:r>
            <a:r>
              <a:rPr lang="ru-RU" altLang="ru-RU" sz="1800" b="1" dirty="0" smtClean="0">
                <a:latin typeface="Times New Roman" panose="02020603050405020304" pitchFamily="18" charset="0"/>
              </a:rPr>
              <a:t>        </a:t>
            </a:r>
            <a:r>
              <a:rPr lang="en-US" altLang="ru-RU" sz="1800" b="1" i="1" dirty="0" smtClean="0">
                <a:latin typeface="Times New Roman" panose="02020603050405020304" pitchFamily="18" charset="0"/>
              </a:rPr>
              <a:t>y</a:t>
            </a:r>
            <a:r>
              <a:rPr lang="ru-RU" altLang="ru-RU" sz="1800" b="1" i="1" dirty="0" smtClean="0">
                <a:latin typeface="Times New Roman" panose="02020603050405020304" pitchFamily="18" charset="0"/>
              </a:rPr>
              <a:t> </a:t>
            </a:r>
            <a:r>
              <a:rPr lang="ru-RU" altLang="ru-RU" sz="1800" b="1" i="1" dirty="0">
                <a:latin typeface="Times New Roman" panose="02020603050405020304" pitchFamily="18" charset="0"/>
              </a:rPr>
              <a:t>= </a:t>
            </a:r>
            <a:r>
              <a:rPr lang="en-US" altLang="ru-RU" sz="1800" b="1" i="1" dirty="0">
                <a:latin typeface="Times New Roman" panose="02020603050405020304" pitchFamily="18" charset="0"/>
              </a:rPr>
              <a:t>f (x)</a:t>
            </a:r>
            <a:r>
              <a:rPr lang="ru-RU" altLang="ru-RU" sz="1800" b="1" dirty="0">
                <a:latin typeface="Times New Roman" panose="02020603050405020304" pitchFamily="18" charset="0"/>
              </a:rPr>
              <a:t>, определенной на интервале (-3; 8). Найдите количество точек минимума функции </a:t>
            </a:r>
            <a:r>
              <a:rPr lang="en-US" altLang="ru-RU" sz="1800" b="1" i="1" dirty="0">
                <a:latin typeface="Times New Roman" panose="02020603050405020304" pitchFamily="18" charset="0"/>
              </a:rPr>
              <a:t>y</a:t>
            </a:r>
            <a:r>
              <a:rPr lang="ru-RU" altLang="ru-RU" sz="1800" b="1" i="1" dirty="0">
                <a:latin typeface="Times New Roman" panose="02020603050405020304" pitchFamily="18" charset="0"/>
              </a:rPr>
              <a:t> = </a:t>
            </a:r>
            <a:r>
              <a:rPr lang="en-US" altLang="ru-RU" sz="1800" b="1" i="1" dirty="0">
                <a:latin typeface="Times New Roman" panose="02020603050405020304" pitchFamily="18" charset="0"/>
              </a:rPr>
              <a:t>f (x)</a:t>
            </a:r>
            <a:r>
              <a:rPr lang="ru-RU" altLang="ru-RU" sz="1800" b="1" dirty="0">
                <a:latin typeface="Times New Roman" panose="02020603050405020304" pitchFamily="18" charset="0"/>
              </a:rPr>
              <a:t>  на отрезке </a:t>
            </a:r>
            <a:r>
              <a:rPr lang="en-US" altLang="ru-RU" sz="1800" b="1" dirty="0">
                <a:latin typeface="Times New Roman" panose="02020603050405020304" pitchFamily="18" charset="0"/>
              </a:rPr>
              <a:t>[-2; 7]</a:t>
            </a:r>
            <a:r>
              <a:rPr lang="ru-RU" altLang="ru-RU" sz="1800" b="1" dirty="0">
                <a:latin typeface="Times New Roman" panose="02020603050405020304" pitchFamily="18" charset="0"/>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0486"/>
                                        </p:tgtEl>
                                        <p:attrNameLst>
                                          <p:attrName>style.visibility</p:attrName>
                                        </p:attrNameLst>
                                      </p:cBhvr>
                                      <p:to>
                                        <p:strVal val="visible"/>
                                      </p:to>
                                    </p:set>
                                    <p:animEffect transition="in" filter="wipe(up)">
                                      <p:cBhvr>
                                        <p:cTn id="7" dur="2000"/>
                                        <p:tgtEl>
                                          <p:spTgt spid="2048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493"/>
                                        </p:tgtEl>
                                        <p:attrNameLst>
                                          <p:attrName>style.visibility</p:attrName>
                                        </p:attrNameLst>
                                      </p:cBhvr>
                                      <p:to>
                                        <p:strVal val="visible"/>
                                      </p:to>
                                    </p:set>
                                    <p:animEffect transition="in" filter="blinds(horizontal)">
                                      <p:cBhvr>
                                        <p:cTn id="12" dur="500"/>
                                        <p:tgtEl>
                                          <p:spTgt spid="20493"/>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20495"/>
                                        </p:tgtEl>
                                        <p:attrNameLst>
                                          <p:attrName>style.visibility</p:attrName>
                                        </p:attrNameLst>
                                      </p:cBhvr>
                                      <p:to>
                                        <p:strVal val="visible"/>
                                      </p:to>
                                    </p:set>
                                    <p:animEffect transition="in" filter="blinds(horizontal)">
                                      <p:cBhvr>
                                        <p:cTn id="15" dur="500"/>
                                        <p:tgtEl>
                                          <p:spTgt spid="20495"/>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20496"/>
                                        </p:tgtEl>
                                        <p:attrNameLst>
                                          <p:attrName>style.visibility</p:attrName>
                                        </p:attrNameLst>
                                      </p:cBhvr>
                                      <p:to>
                                        <p:strVal val="visible"/>
                                      </p:to>
                                    </p:set>
                                    <p:animEffect transition="in" filter="blinds(horizontal)">
                                      <p:cBhvr>
                                        <p:cTn id="18" dur="500"/>
                                        <p:tgtEl>
                                          <p:spTgt spid="20496"/>
                                        </p:tgtEl>
                                      </p:cBhvr>
                                    </p:animEffect>
                                  </p:childTnLst>
                                </p:cTn>
                              </p:par>
                            </p:childTnLst>
                          </p:cTn>
                        </p:par>
                        <p:par>
                          <p:cTn id="19" fill="hold" nodeType="afterGroup">
                            <p:stCondLst>
                              <p:cond delay="500"/>
                            </p:stCondLst>
                            <p:childTnLst>
                              <p:par>
                                <p:cTn id="20" presetID="22" presetClass="entr" presetSubtype="4" fill="hold" grpId="0" nodeType="afterEffect">
                                  <p:stCondLst>
                                    <p:cond delay="0"/>
                                  </p:stCondLst>
                                  <p:childTnLst>
                                    <p:set>
                                      <p:cBhvr>
                                        <p:cTn id="21" dur="1" fill="hold">
                                          <p:stCondLst>
                                            <p:cond delay="0"/>
                                          </p:stCondLst>
                                        </p:cTn>
                                        <p:tgtEl>
                                          <p:spTgt spid="20497"/>
                                        </p:tgtEl>
                                        <p:attrNameLst>
                                          <p:attrName>style.visibility</p:attrName>
                                        </p:attrNameLst>
                                      </p:cBhvr>
                                      <p:to>
                                        <p:strVal val="visible"/>
                                      </p:to>
                                    </p:set>
                                    <p:animEffect transition="in" filter="wipe(down)">
                                      <p:cBhvr>
                                        <p:cTn id="22" dur="2000"/>
                                        <p:tgtEl>
                                          <p:spTgt spid="20497"/>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20494"/>
                                        </p:tgtEl>
                                        <p:attrNameLst>
                                          <p:attrName>style.visibility</p:attrName>
                                        </p:attrNameLst>
                                      </p:cBhvr>
                                      <p:to>
                                        <p:strVal val="visible"/>
                                      </p:to>
                                    </p:set>
                                    <p:animEffect transition="in" filter="wipe(down)">
                                      <p:cBhvr>
                                        <p:cTn id="25" dur="2000"/>
                                        <p:tgtEl>
                                          <p:spTgt spid="20494"/>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20498"/>
                                        </p:tgtEl>
                                        <p:attrNameLst>
                                          <p:attrName>style.visibility</p:attrName>
                                        </p:attrNameLst>
                                      </p:cBhvr>
                                      <p:to>
                                        <p:strVal val="visible"/>
                                      </p:to>
                                    </p:set>
                                    <p:animEffect transition="in" filter="wipe(down)">
                                      <p:cBhvr>
                                        <p:cTn id="28" dur="2000"/>
                                        <p:tgtEl>
                                          <p:spTgt spid="20498"/>
                                        </p:tgtEl>
                                      </p:cBhvr>
                                    </p:animEffect>
                                  </p:childTnLst>
                                </p:cTn>
                              </p:par>
                            </p:childTnLst>
                          </p:cTn>
                        </p:par>
                        <p:par>
                          <p:cTn id="29" fill="hold" nodeType="afterGroup">
                            <p:stCondLst>
                              <p:cond delay="2500"/>
                            </p:stCondLst>
                            <p:childTnLst>
                              <p:par>
                                <p:cTn id="30" presetID="27" presetClass="emph" presetSubtype="0" fill="hold" grpId="1" nodeType="afterEffect">
                                  <p:stCondLst>
                                    <p:cond delay="0"/>
                                  </p:stCondLst>
                                  <p:childTnLst>
                                    <p:animClr clrSpc="rgb" dir="cw">
                                      <p:cBhvr override="childStyle">
                                        <p:cTn id="31" dur="250" autoRev="1" fill="hold"/>
                                        <p:tgtEl>
                                          <p:spTgt spid="20495"/>
                                        </p:tgtEl>
                                        <p:attrNameLst>
                                          <p:attrName>style.color</p:attrName>
                                        </p:attrNameLst>
                                      </p:cBhvr>
                                      <p:to>
                                        <a:schemeClr val="bg1"/>
                                      </p:to>
                                    </p:animClr>
                                    <p:animClr clrSpc="rgb" dir="cw">
                                      <p:cBhvr>
                                        <p:cTn id="32" dur="250" autoRev="1" fill="hold"/>
                                        <p:tgtEl>
                                          <p:spTgt spid="20495"/>
                                        </p:tgtEl>
                                        <p:attrNameLst>
                                          <p:attrName>fillcolor</p:attrName>
                                        </p:attrNameLst>
                                      </p:cBhvr>
                                      <p:to>
                                        <a:schemeClr val="bg1"/>
                                      </p:to>
                                    </p:animClr>
                                    <p:set>
                                      <p:cBhvr>
                                        <p:cTn id="33" dur="250" autoRev="1" fill="hold"/>
                                        <p:tgtEl>
                                          <p:spTgt spid="20495"/>
                                        </p:tgtEl>
                                        <p:attrNameLst>
                                          <p:attrName>fill.type</p:attrName>
                                        </p:attrNameLst>
                                      </p:cBhvr>
                                      <p:to>
                                        <p:strVal val="solid"/>
                                      </p:to>
                                    </p:set>
                                    <p:set>
                                      <p:cBhvr>
                                        <p:cTn id="34" dur="250" autoRev="1" fill="hold"/>
                                        <p:tgtEl>
                                          <p:spTgt spid="20495"/>
                                        </p:tgtEl>
                                        <p:attrNameLst>
                                          <p:attrName>fill.on</p:attrName>
                                        </p:attrNameLst>
                                      </p:cBhvr>
                                      <p:to>
                                        <p:strVal val="true"/>
                                      </p:to>
                                    </p:set>
                                  </p:childTnLst>
                                </p:cTn>
                              </p:par>
                            </p:childTnLst>
                          </p:cTn>
                        </p:par>
                        <p:par>
                          <p:cTn id="35" fill="hold" nodeType="afterGroup">
                            <p:stCondLst>
                              <p:cond delay="3000"/>
                            </p:stCondLst>
                            <p:childTnLst>
                              <p:par>
                                <p:cTn id="36" presetID="19" presetClass="emph" presetSubtype="0" fill="hold" grpId="2" nodeType="afterEffect">
                                  <p:stCondLst>
                                    <p:cond delay="0"/>
                                  </p:stCondLst>
                                  <p:childTnLst>
                                    <p:animClr clrSpc="rgb" dir="cw">
                                      <p:cBhvr override="childStyle">
                                        <p:cTn id="37" dur="500" fill="hold"/>
                                        <p:tgtEl>
                                          <p:spTgt spid="20495"/>
                                        </p:tgtEl>
                                        <p:attrNameLst>
                                          <p:attrName>style.color</p:attrName>
                                        </p:attrNameLst>
                                      </p:cBhvr>
                                      <p:to>
                                        <a:srgbClr val="FFFF00"/>
                                      </p:to>
                                    </p:animClr>
                                    <p:animClr clrSpc="rgb" dir="cw">
                                      <p:cBhvr>
                                        <p:cTn id="38" dur="500" fill="hold"/>
                                        <p:tgtEl>
                                          <p:spTgt spid="20495"/>
                                        </p:tgtEl>
                                        <p:attrNameLst>
                                          <p:attrName>fillcolor</p:attrName>
                                        </p:attrNameLst>
                                      </p:cBhvr>
                                      <p:to>
                                        <a:srgbClr val="FFFF00"/>
                                      </p:to>
                                    </p:animClr>
                                    <p:set>
                                      <p:cBhvr>
                                        <p:cTn id="39" dur="500" fill="hold"/>
                                        <p:tgtEl>
                                          <p:spTgt spid="20495"/>
                                        </p:tgtEl>
                                        <p:attrNameLst>
                                          <p:attrName>fill.type</p:attrName>
                                        </p:attrNameLst>
                                      </p:cBhvr>
                                      <p:to>
                                        <p:strVal val="solid"/>
                                      </p:to>
                                    </p:set>
                                    <p:set>
                                      <p:cBhvr>
                                        <p:cTn id="40" dur="500" fill="hold"/>
                                        <p:tgtEl>
                                          <p:spTgt spid="20495"/>
                                        </p:tgtEl>
                                        <p:attrNameLst>
                                          <p:attrName>fill.on</p:attrName>
                                        </p:attrNameLst>
                                      </p:cBhvr>
                                      <p:to>
                                        <p:strVal val="tru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20490"/>
                                        </p:tgtEl>
                                        <p:attrNameLst>
                                          <p:attrName>style.visibility</p:attrName>
                                        </p:attrNameLst>
                                      </p:cBhvr>
                                      <p:to>
                                        <p:strVal val="visible"/>
                                      </p:to>
                                    </p:set>
                                    <p:animEffect transition="in" filter="blinds(horizontal)">
                                      <p:cBhvr>
                                        <p:cTn id="45" dur="500"/>
                                        <p:tgtEl>
                                          <p:spTgt spid="204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6" grpId="0"/>
      <p:bldP spid="20490" grpId="0"/>
      <p:bldP spid="20493" grpId="0" animBg="1"/>
      <p:bldP spid="20494" grpId="0"/>
      <p:bldP spid="20495" grpId="0" animBg="1"/>
      <p:bldP spid="20495" grpId="1" animBg="1"/>
      <p:bldP spid="20495" grpId="2" animBg="1"/>
      <p:bldP spid="20496" grpId="0" animBg="1"/>
      <p:bldP spid="20497" grpId="0"/>
      <p:bldP spid="2049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5" descr="й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913" y="1412875"/>
            <a:ext cx="4762500"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Rectangle 16"/>
          <p:cNvSpPr>
            <a:spLocks noChangeArrowheads="1"/>
          </p:cNvSpPr>
          <p:nvPr/>
        </p:nvSpPr>
        <p:spPr bwMode="auto">
          <a:xfrm>
            <a:off x="2411338" y="1628775"/>
            <a:ext cx="2952750" cy="2087563"/>
          </a:xfrm>
          <a:prstGeom prst="rect">
            <a:avLst/>
          </a:prstGeom>
          <a:solidFill>
            <a:srgbClr val="FF9933">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0484" name="Rectangle 4"/>
          <p:cNvSpPr>
            <a:spLocks noChangeArrowheads="1"/>
          </p:cNvSpPr>
          <p:nvPr/>
        </p:nvSpPr>
        <p:spPr bwMode="auto">
          <a:xfrm>
            <a:off x="1042988" y="260350"/>
            <a:ext cx="7561262"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u="sng" dirty="0">
                <a:solidFill>
                  <a:schemeClr val="hlink"/>
                </a:solidFill>
                <a:latin typeface="Times New Roman" panose="02020603050405020304" pitchFamily="18" charset="0"/>
              </a:rPr>
              <a:t>Задача 7.2.</a:t>
            </a:r>
            <a:r>
              <a:rPr lang="ru-RU" altLang="ru-RU" sz="1800" b="1" dirty="0">
                <a:latin typeface="Times New Roman" panose="02020603050405020304" pitchFamily="18" charset="0"/>
              </a:rPr>
              <a:t> </a:t>
            </a:r>
            <a:r>
              <a:rPr lang="en-US" altLang="ru-RU" sz="1800" b="1" dirty="0">
                <a:latin typeface="Times New Roman" panose="02020603050405020304" pitchFamily="18" charset="0"/>
              </a:rPr>
              <a:t>  </a:t>
            </a:r>
            <a:r>
              <a:rPr lang="ru-RU" altLang="ru-RU" sz="1800" b="1" dirty="0">
                <a:latin typeface="Times New Roman" panose="02020603050405020304" pitchFamily="18" charset="0"/>
              </a:rPr>
              <a:t>На рисунке изображен график производной функции </a:t>
            </a:r>
            <a:r>
              <a:rPr lang="ru-RU" altLang="ru-RU" sz="1800" b="1" dirty="0" smtClean="0">
                <a:latin typeface="Times New Roman" panose="02020603050405020304" pitchFamily="18" charset="0"/>
              </a:rPr>
              <a:t>        </a:t>
            </a:r>
            <a:r>
              <a:rPr lang="en-US" altLang="ru-RU" sz="1800" b="1" i="1" dirty="0" smtClean="0">
                <a:latin typeface="Times New Roman" panose="02020603050405020304" pitchFamily="18" charset="0"/>
              </a:rPr>
              <a:t>y</a:t>
            </a:r>
            <a:r>
              <a:rPr lang="ru-RU" altLang="ru-RU" sz="1800" b="1" i="1" dirty="0" smtClean="0">
                <a:latin typeface="Times New Roman" panose="02020603050405020304" pitchFamily="18" charset="0"/>
              </a:rPr>
              <a:t> </a:t>
            </a:r>
            <a:r>
              <a:rPr lang="ru-RU" altLang="ru-RU" sz="1800" b="1" i="1" dirty="0">
                <a:latin typeface="Times New Roman" panose="02020603050405020304" pitchFamily="18" charset="0"/>
              </a:rPr>
              <a:t>= </a:t>
            </a:r>
            <a:r>
              <a:rPr lang="en-US" altLang="ru-RU" sz="1800" b="1" i="1" dirty="0">
                <a:latin typeface="Times New Roman" panose="02020603050405020304" pitchFamily="18" charset="0"/>
              </a:rPr>
              <a:t>f (x)</a:t>
            </a:r>
            <a:r>
              <a:rPr lang="ru-RU" altLang="ru-RU" sz="1800" b="1" dirty="0">
                <a:latin typeface="Times New Roman" panose="02020603050405020304" pitchFamily="18" charset="0"/>
              </a:rPr>
              <a:t>, определенной на интервале (</a:t>
            </a:r>
            <a:r>
              <a:rPr lang="en-US" altLang="ru-RU" sz="1800" b="1" i="1" dirty="0">
                <a:latin typeface="Times New Roman" panose="02020603050405020304" pitchFamily="18" charset="0"/>
              </a:rPr>
              <a:t>x</a:t>
            </a:r>
            <a:r>
              <a:rPr lang="ru-RU" altLang="ru-RU" sz="1800" b="1" baseline="-25000" dirty="0">
                <a:latin typeface="Times New Roman" panose="02020603050405020304" pitchFamily="18" charset="0"/>
              </a:rPr>
              <a:t>1</a:t>
            </a:r>
            <a:r>
              <a:rPr lang="ru-RU" altLang="ru-RU" sz="1800" b="1" dirty="0">
                <a:latin typeface="Times New Roman" panose="02020603050405020304" pitchFamily="18" charset="0"/>
              </a:rPr>
              <a:t>;</a:t>
            </a:r>
            <a:r>
              <a:rPr lang="en-US" altLang="ru-RU" sz="1800" b="1" dirty="0">
                <a:latin typeface="Times New Roman" panose="02020603050405020304" pitchFamily="18" charset="0"/>
              </a:rPr>
              <a:t> </a:t>
            </a:r>
            <a:r>
              <a:rPr lang="en-US" altLang="ru-RU" sz="1800" b="1" i="1" dirty="0">
                <a:latin typeface="Times New Roman" panose="02020603050405020304" pitchFamily="18" charset="0"/>
              </a:rPr>
              <a:t>x</a:t>
            </a:r>
            <a:r>
              <a:rPr lang="ru-RU" altLang="ru-RU" sz="1800" b="1" baseline="-25000" dirty="0">
                <a:latin typeface="Times New Roman" panose="02020603050405020304" pitchFamily="18" charset="0"/>
              </a:rPr>
              <a:t>2</a:t>
            </a:r>
            <a:r>
              <a:rPr lang="ru-RU" altLang="ru-RU" sz="1800" b="1" dirty="0">
                <a:latin typeface="Times New Roman" panose="02020603050405020304" pitchFamily="18" charset="0"/>
              </a:rPr>
              <a:t>). Найдите количество точек максимума функции </a:t>
            </a:r>
            <a:r>
              <a:rPr lang="en-US" altLang="ru-RU" sz="1800" b="1" i="1" dirty="0">
                <a:latin typeface="Times New Roman" panose="02020603050405020304" pitchFamily="18" charset="0"/>
              </a:rPr>
              <a:t>y</a:t>
            </a:r>
            <a:r>
              <a:rPr lang="ru-RU" altLang="ru-RU" sz="1800" b="1" i="1" dirty="0">
                <a:latin typeface="Times New Roman" panose="02020603050405020304" pitchFamily="18" charset="0"/>
              </a:rPr>
              <a:t> = </a:t>
            </a:r>
            <a:r>
              <a:rPr lang="en-US" altLang="ru-RU" sz="1800" b="1" i="1" dirty="0">
                <a:latin typeface="Times New Roman" panose="02020603050405020304" pitchFamily="18" charset="0"/>
              </a:rPr>
              <a:t>f (x)</a:t>
            </a:r>
            <a:r>
              <a:rPr lang="ru-RU" altLang="ru-RU" sz="1800" b="1" dirty="0">
                <a:latin typeface="Times New Roman" panose="02020603050405020304" pitchFamily="18" charset="0"/>
              </a:rPr>
              <a:t>  на отрезке </a:t>
            </a:r>
            <a:r>
              <a:rPr lang="en-US" altLang="ru-RU" sz="1800" b="1" dirty="0">
                <a:latin typeface="Times New Roman" panose="02020603050405020304" pitchFamily="18" charset="0"/>
              </a:rPr>
              <a:t>[</a:t>
            </a:r>
            <a:r>
              <a:rPr lang="en-US" altLang="ru-RU" sz="1800" b="1" i="1" dirty="0">
                <a:latin typeface="Times New Roman" panose="02020603050405020304" pitchFamily="18" charset="0"/>
              </a:rPr>
              <a:t>a; b</a:t>
            </a:r>
            <a:r>
              <a:rPr lang="en-US" altLang="ru-RU" sz="1800" b="1" dirty="0">
                <a:latin typeface="Times New Roman" panose="02020603050405020304" pitchFamily="18" charset="0"/>
              </a:rPr>
              <a:t>]</a:t>
            </a:r>
            <a:r>
              <a:rPr lang="ru-RU" altLang="ru-RU" sz="1800" b="1" dirty="0">
                <a:latin typeface="Times New Roman" panose="02020603050405020304" pitchFamily="18" charset="0"/>
              </a:rPr>
              <a:t>. </a:t>
            </a:r>
          </a:p>
        </p:txBody>
      </p:sp>
      <p:pic>
        <p:nvPicPr>
          <p:cNvPr id="20485" name="Picture 6" descr="й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22388" y="4276725"/>
            <a:ext cx="4762500"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6" name="Rectangle 7"/>
          <p:cNvSpPr>
            <a:spLocks noChangeArrowheads="1"/>
          </p:cNvSpPr>
          <p:nvPr/>
        </p:nvSpPr>
        <p:spPr bwMode="auto">
          <a:xfrm>
            <a:off x="7451725" y="1125538"/>
            <a:ext cx="1244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latin typeface="Times New Roman" panose="02020603050405020304" pitchFamily="18" charset="0"/>
              </a:rPr>
              <a:t>Решение.</a:t>
            </a:r>
          </a:p>
        </p:txBody>
      </p:sp>
      <p:sp>
        <p:nvSpPr>
          <p:cNvPr id="22537" name="Text Box 9"/>
          <p:cNvSpPr txBox="1">
            <a:spLocks noChangeArrowheads="1"/>
          </p:cNvSpPr>
          <p:nvPr/>
        </p:nvSpPr>
        <p:spPr bwMode="auto">
          <a:xfrm>
            <a:off x="6299200" y="3752850"/>
            <a:ext cx="19446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a:t>
            </a:r>
            <a:r>
              <a:rPr lang="en-US" altLang="ru-RU" sz="2000" b="1">
                <a:solidFill>
                  <a:srgbClr val="005250"/>
                </a:solidFill>
              </a:rPr>
              <a:t>1</a:t>
            </a:r>
            <a:r>
              <a:rPr lang="ru-RU" altLang="ru-RU" sz="2000" b="1">
                <a:solidFill>
                  <a:srgbClr val="005250"/>
                </a:solidFill>
              </a:rPr>
              <a:t> .</a:t>
            </a:r>
          </a:p>
        </p:txBody>
      </p:sp>
      <p:sp>
        <p:nvSpPr>
          <p:cNvPr id="22538" name="Text Box 10"/>
          <p:cNvSpPr txBox="1">
            <a:spLocks noChangeArrowheads="1"/>
          </p:cNvSpPr>
          <p:nvPr/>
        </p:nvSpPr>
        <p:spPr bwMode="auto">
          <a:xfrm>
            <a:off x="6300788" y="5949950"/>
            <a:ext cx="1944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3 .</a:t>
            </a:r>
          </a:p>
        </p:txBody>
      </p:sp>
      <p:sp>
        <p:nvSpPr>
          <p:cNvPr id="20489" name="Text Box 12"/>
          <p:cNvSpPr txBox="1">
            <a:spLocks noChangeArrowheads="1"/>
          </p:cNvSpPr>
          <p:nvPr/>
        </p:nvSpPr>
        <p:spPr bwMode="auto">
          <a:xfrm>
            <a:off x="2268538" y="2420938"/>
            <a:ext cx="28733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ru-RU" sz="1800" b="1" i="1">
                <a:solidFill>
                  <a:srgbClr val="CC0000"/>
                </a:solidFill>
                <a:latin typeface="Times New Roman" panose="02020603050405020304" pitchFamily="18" charset="0"/>
              </a:rPr>
              <a:t>a</a:t>
            </a:r>
            <a:endParaRPr lang="ru-RU" altLang="ru-RU" sz="1800" b="1" i="1">
              <a:solidFill>
                <a:srgbClr val="CC0000"/>
              </a:solidFill>
              <a:latin typeface="Times New Roman" panose="02020603050405020304" pitchFamily="18" charset="0"/>
            </a:endParaRPr>
          </a:p>
        </p:txBody>
      </p:sp>
      <p:sp>
        <p:nvSpPr>
          <p:cNvPr id="20490" name="Text Box 13"/>
          <p:cNvSpPr txBox="1">
            <a:spLocks noChangeArrowheads="1"/>
          </p:cNvSpPr>
          <p:nvPr/>
        </p:nvSpPr>
        <p:spPr bwMode="auto">
          <a:xfrm>
            <a:off x="5076825" y="2420938"/>
            <a:ext cx="2873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ru-RU" sz="1800" b="1" i="1">
                <a:solidFill>
                  <a:srgbClr val="CC0000"/>
                </a:solidFill>
                <a:latin typeface="Times New Roman" panose="02020603050405020304" pitchFamily="18" charset="0"/>
              </a:rPr>
              <a:t>b</a:t>
            </a:r>
            <a:endParaRPr lang="ru-RU" altLang="ru-RU" sz="1800" b="1" i="1">
              <a:solidFill>
                <a:srgbClr val="CC0000"/>
              </a:solidFill>
              <a:latin typeface="Times New Roman" panose="02020603050405020304" pitchFamily="18" charset="0"/>
            </a:endParaRPr>
          </a:p>
        </p:txBody>
      </p:sp>
      <p:sp>
        <p:nvSpPr>
          <p:cNvPr id="20491" name="Text Box 14"/>
          <p:cNvSpPr txBox="1">
            <a:spLocks noChangeArrowheads="1"/>
          </p:cNvSpPr>
          <p:nvPr/>
        </p:nvSpPr>
        <p:spPr bwMode="auto">
          <a:xfrm>
            <a:off x="1763713" y="5084763"/>
            <a:ext cx="28733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ru-RU" sz="1800" b="1" i="1">
                <a:solidFill>
                  <a:srgbClr val="CC0000"/>
                </a:solidFill>
                <a:latin typeface="Times New Roman" panose="02020603050405020304" pitchFamily="18" charset="0"/>
              </a:rPr>
              <a:t>a</a:t>
            </a:r>
            <a:endParaRPr lang="ru-RU" altLang="ru-RU" sz="1800" b="1" i="1">
              <a:solidFill>
                <a:srgbClr val="CC0000"/>
              </a:solidFill>
              <a:latin typeface="Times New Roman" panose="02020603050405020304" pitchFamily="18" charset="0"/>
            </a:endParaRPr>
          </a:p>
        </p:txBody>
      </p:sp>
      <p:sp>
        <p:nvSpPr>
          <p:cNvPr id="20492" name="Text Box 15"/>
          <p:cNvSpPr txBox="1">
            <a:spLocks noChangeArrowheads="1"/>
          </p:cNvSpPr>
          <p:nvPr/>
        </p:nvSpPr>
        <p:spPr bwMode="auto">
          <a:xfrm>
            <a:off x="4860925" y="4862513"/>
            <a:ext cx="2873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ru-RU" sz="1800" b="1" i="1">
                <a:solidFill>
                  <a:srgbClr val="CC0000"/>
                </a:solidFill>
                <a:latin typeface="Times New Roman" panose="02020603050405020304" pitchFamily="18" charset="0"/>
              </a:rPr>
              <a:t>b</a:t>
            </a:r>
            <a:endParaRPr lang="ru-RU" altLang="ru-RU" sz="1800" b="1" i="1">
              <a:solidFill>
                <a:srgbClr val="CC0000"/>
              </a:solidFill>
              <a:latin typeface="Times New Roman" panose="02020603050405020304" pitchFamily="18" charset="0"/>
            </a:endParaRPr>
          </a:p>
        </p:txBody>
      </p:sp>
      <p:sp>
        <p:nvSpPr>
          <p:cNvPr id="20493" name="Rectangle 17"/>
          <p:cNvSpPr>
            <a:spLocks noChangeArrowheads="1"/>
          </p:cNvSpPr>
          <p:nvPr/>
        </p:nvSpPr>
        <p:spPr bwMode="auto">
          <a:xfrm>
            <a:off x="1908175" y="4508500"/>
            <a:ext cx="3095625" cy="1800225"/>
          </a:xfrm>
          <a:prstGeom prst="rect">
            <a:avLst/>
          </a:prstGeom>
          <a:solidFill>
            <a:srgbClr val="FF9933">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2547" name="Oval 19"/>
          <p:cNvSpPr>
            <a:spLocks noChangeArrowheads="1"/>
          </p:cNvSpPr>
          <p:nvPr/>
        </p:nvSpPr>
        <p:spPr bwMode="auto">
          <a:xfrm>
            <a:off x="3132138" y="2492375"/>
            <a:ext cx="144462" cy="144463"/>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2548" name="Oval 20"/>
          <p:cNvSpPr>
            <a:spLocks noChangeArrowheads="1"/>
          </p:cNvSpPr>
          <p:nvPr/>
        </p:nvSpPr>
        <p:spPr bwMode="auto">
          <a:xfrm>
            <a:off x="4427538" y="2492375"/>
            <a:ext cx="144462" cy="144463"/>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2549" name="Oval 21"/>
          <p:cNvSpPr>
            <a:spLocks noChangeArrowheads="1"/>
          </p:cNvSpPr>
          <p:nvPr/>
        </p:nvSpPr>
        <p:spPr bwMode="auto">
          <a:xfrm>
            <a:off x="4859338" y="2492375"/>
            <a:ext cx="144462" cy="144463"/>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2550" name="Oval 22"/>
          <p:cNvSpPr>
            <a:spLocks noChangeArrowheads="1"/>
          </p:cNvSpPr>
          <p:nvPr/>
        </p:nvSpPr>
        <p:spPr bwMode="auto">
          <a:xfrm>
            <a:off x="2411413" y="5157788"/>
            <a:ext cx="144462" cy="144462"/>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2551" name="Oval 23"/>
          <p:cNvSpPr>
            <a:spLocks noChangeArrowheads="1"/>
          </p:cNvSpPr>
          <p:nvPr/>
        </p:nvSpPr>
        <p:spPr bwMode="auto">
          <a:xfrm>
            <a:off x="3419475" y="5156200"/>
            <a:ext cx="144463" cy="144463"/>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2552" name="Oval 24"/>
          <p:cNvSpPr>
            <a:spLocks noChangeArrowheads="1"/>
          </p:cNvSpPr>
          <p:nvPr/>
        </p:nvSpPr>
        <p:spPr bwMode="auto">
          <a:xfrm>
            <a:off x="3922713" y="5157788"/>
            <a:ext cx="144462" cy="144462"/>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2553" name="Oval 25"/>
          <p:cNvSpPr>
            <a:spLocks noChangeArrowheads="1"/>
          </p:cNvSpPr>
          <p:nvPr/>
        </p:nvSpPr>
        <p:spPr bwMode="auto">
          <a:xfrm>
            <a:off x="4356100" y="5157788"/>
            <a:ext cx="144463" cy="144462"/>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2558" name="Rectangle 30"/>
          <p:cNvSpPr>
            <a:spLocks noChangeArrowheads="1"/>
          </p:cNvSpPr>
          <p:nvPr/>
        </p:nvSpPr>
        <p:spPr bwMode="auto">
          <a:xfrm>
            <a:off x="6229350" y="2136775"/>
            <a:ext cx="2879725" cy="1130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ru-RU" sz="1800" i="1" dirty="0">
                <a:latin typeface="Times New Roman" panose="02020603050405020304" pitchFamily="18" charset="0"/>
                <a:cs typeface="Times New Roman" panose="02020603050405020304" pitchFamily="18" charset="0"/>
              </a:rPr>
              <a:t>x</a:t>
            </a:r>
            <a:r>
              <a:rPr lang="ru-RU" altLang="ru-RU" sz="1800" baseline="-25000" dirty="0">
                <a:latin typeface="Times New Roman" panose="02020603050405020304" pitchFamily="18" charset="0"/>
                <a:cs typeface="Times New Roman" panose="02020603050405020304" pitchFamily="18" charset="0"/>
              </a:rPr>
              <a:t>0</a:t>
            </a:r>
            <a:r>
              <a:rPr lang="ru-RU" altLang="ru-RU" sz="1600" dirty="0">
                <a:latin typeface="Times New Roman" panose="02020603050405020304" pitchFamily="18" charset="0"/>
                <a:cs typeface="Times New Roman" panose="02020603050405020304" pitchFamily="18" charset="0"/>
              </a:rPr>
              <a:t>  - точка максимума, если производная при переходе через </a:t>
            </a:r>
            <a:r>
              <a:rPr lang="en-US" altLang="ru-RU" sz="1800" i="1" dirty="0">
                <a:latin typeface="Times New Roman" panose="02020603050405020304" pitchFamily="18" charset="0"/>
                <a:cs typeface="Times New Roman" panose="02020603050405020304" pitchFamily="18" charset="0"/>
              </a:rPr>
              <a:t>x</a:t>
            </a:r>
            <a:r>
              <a:rPr lang="en-US" altLang="ru-RU" sz="1800" baseline="-25000" dirty="0">
                <a:latin typeface="Times New Roman" panose="02020603050405020304" pitchFamily="18" charset="0"/>
                <a:cs typeface="Times New Roman" panose="02020603050405020304" pitchFamily="18" charset="0"/>
              </a:rPr>
              <a:t>0</a:t>
            </a:r>
            <a:r>
              <a:rPr lang="ru-RU" altLang="ru-RU" sz="1600" dirty="0">
                <a:latin typeface="Times New Roman" panose="02020603050405020304" pitchFamily="18" charset="0"/>
                <a:cs typeface="Times New Roman" panose="02020603050405020304" pitchFamily="18" charset="0"/>
              </a:rPr>
              <a:t> </a:t>
            </a:r>
            <a:r>
              <a:rPr lang="en-US" altLang="ru-RU" sz="1600" dirty="0">
                <a:latin typeface="Times New Roman" panose="02020603050405020304" pitchFamily="18" charset="0"/>
                <a:cs typeface="Times New Roman" panose="02020603050405020304" pitchFamily="18" charset="0"/>
              </a:rPr>
              <a:t> </a:t>
            </a:r>
            <a:r>
              <a:rPr lang="ru-RU" altLang="ru-RU" sz="1600" dirty="0">
                <a:latin typeface="Times New Roman" panose="02020603050405020304" pitchFamily="18" charset="0"/>
                <a:cs typeface="Times New Roman" panose="02020603050405020304" pitchFamily="18" charset="0"/>
              </a:rPr>
              <a:t> меняет свой знак с плюса на минус</a:t>
            </a:r>
            <a:r>
              <a:rPr lang="en-US" altLang="ru-RU" sz="1600" dirty="0">
                <a:latin typeface="Times New Roman" panose="02020603050405020304" pitchFamily="18" charset="0"/>
                <a:cs typeface="Times New Roman" panose="02020603050405020304" pitchFamily="18" charset="0"/>
              </a:rPr>
              <a:t>.</a:t>
            </a:r>
            <a:endParaRPr lang="ru-RU" altLang="ru-RU" sz="1600" dirty="0">
              <a:latin typeface="Times New Roman" panose="02020603050405020304" pitchFamily="18" charset="0"/>
              <a:cs typeface="Times New Roman" panose="02020603050405020304" pitchFamily="18" charset="0"/>
            </a:endParaRPr>
          </a:p>
        </p:txBody>
      </p:sp>
      <p:sp>
        <p:nvSpPr>
          <p:cNvPr id="22559" name="Text Box 31"/>
          <p:cNvSpPr txBox="1">
            <a:spLocks noChangeArrowheads="1"/>
          </p:cNvSpPr>
          <p:nvPr/>
        </p:nvSpPr>
        <p:spPr bwMode="auto">
          <a:xfrm>
            <a:off x="4498975" y="2349500"/>
            <a:ext cx="3603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400" b="1">
                <a:latin typeface="Times New Roman" panose="02020603050405020304" pitchFamily="18" charset="0"/>
              </a:rPr>
              <a:t>-</a:t>
            </a:r>
          </a:p>
        </p:txBody>
      </p:sp>
      <p:sp>
        <p:nvSpPr>
          <p:cNvPr id="22560" name="Text Box 32"/>
          <p:cNvSpPr txBox="1">
            <a:spLocks noChangeArrowheads="1"/>
          </p:cNvSpPr>
          <p:nvPr/>
        </p:nvSpPr>
        <p:spPr bwMode="auto">
          <a:xfrm>
            <a:off x="4067175" y="2179638"/>
            <a:ext cx="3603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400" b="1">
                <a:latin typeface="Times New Roman" panose="02020603050405020304" pitchFamily="18" charset="0"/>
              </a:rPr>
              <a:t>+</a:t>
            </a:r>
          </a:p>
        </p:txBody>
      </p:sp>
      <p:sp>
        <p:nvSpPr>
          <p:cNvPr id="22561" name="Text Box 33"/>
          <p:cNvSpPr txBox="1">
            <a:spLocks noChangeArrowheads="1"/>
          </p:cNvSpPr>
          <p:nvPr/>
        </p:nvSpPr>
        <p:spPr bwMode="auto">
          <a:xfrm>
            <a:off x="6227763" y="3208338"/>
            <a:ext cx="2592387"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600">
                <a:latin typeface="Times New Roman" panose="02020603050405020304" pitchFamily="18" charset="0"/>
              </a:rPr>
              <a:t>Условие выполняется в точке </a:t>
            </a:r>
            <a:r>
              <a:rPr lang="en-US" altLang="ru-RU" sz="1600" i="1">
                <a:latin typeface="Times New Roman" panose="02020603050405020304" pitchFamily="18" charset="0"/>
              </a:rPr>
              <a:t>x</a:t>
            </a:r>
            <a:r>
              <a:rPr lang="en-US" altLang="ru-RU" sz="1600">
                <a:latin typeface="Times New Roman" panose="02020603050405020304" pitchFamily="18" charset="0"/>
              </a:rPr>
              <a:t> </a:t>
            </a:r>
            <a:r>
              <a:rPr lang="ru-RU" altLang="ru-RU" sz="1600">
                <a:latin typeface="Times New Roman" panose="02020603050405020304" pitchFamily="18" charset="0"/>
              </a:rPr>
              <a:t>= 3</a:t>
            </a:r>
            <a:r>
              <a:rPr lang="en-US" altLang="ru-RU" sz="1600">
                <a:latin typeface="Times New Roman" panose="02020603050405020304" pitchFamily="18" charset="0"/>
              </a:rPr>
              <a:t>.</a:t>
            </a:r>
            <a:endParaRPr lang="ru-RU" altLang="ru-RU" sz="1600">
              <a:latin typeface="Times New Roman" panose="02020603050405020304" pitchFamily="18" charset="0"/>
            </a:endParaRPr>
          </a:p>
        </p:txBody>
      </p:sp>
      <p:sp>
        <p:nvSpPr>
          <p:cNvPr id="20505" name="Rectangle 34"/>
          <p:cNvSpPr>
            <a:spLocks noChangeArrowheads="1"/>
          </p:cNvSpPr>
          <p:nvPr/>
        </p:nvSpPr>
        <p:spPr bwMode="auto">
          <a:xfrm>
            <a:off x="7504113" y="4357688"/>
            <a:ext cx="1244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latin typeface="Times New Roman" panose="02020603050405020304" pitchFamily="18" charset="0"/>
              </a:rPr>
              <a:t>Решение.</a:t>
            </a:r>
          </a:p>
        </p:txBody>
      </p:sp>
      <p:sp>
        <p:nvSpPr>
          <p:cNvPr id="22563" name="Text Box 35"/>
          <p:cNvSpPr txBox="1">
            <a:spLocks noChangeArrowheads="1"/>
          </p:cNvSpPr>
          <p:nvPr/>
        </p:nvSpPr>
        <p:spPr bwMode="auto">
          <a:xfrm>
            <a:off x="6300788" y="5062538"/>
            <a:ext cx="2592387" cy="671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a:latin typeface="Times New Roman" panose="02020603050405020304" pitchFamily="18" charset="0"/>
              </a:rPr>
              <a:t>Условие выполняется в точках:</a:t>
            </a:r>
            <a:r>
              <a:rPr lang="ru-RU" altLang="ru-RU" sz="2000">
                <a:latin typeface="Times New Roman" panose="02020603050405020304" pitchFamily="18" charset="0"/>
              </a:rPr>
              <a:t> -1; 8; 13</a:t>
            </a:r>
            <a:r>
              <a:rPr lang="en-US" altLang="ru-RU" sz="1800">
                <a:latin typeface="Times New Roman" panose="02020603050405020304" pitchFamily="18" charset="0"/>
              </a:rPr>
              <a:t>.</a:t>
            </a:r>
            <a:endParaRPr lang="ru-RU" altLang="ru-RU" sz="1800">
              <a:latin typeface="Times New Roman" panose="02020603050405020304" pitchFamily="18" charset="0"/>
            </a:endParaRPr>
          </a:p>
        </p:txBody>
      </p:sp>
      <p:grpSp>
        <p:nvGrpSpPr>
          <p:cNvPr id="22576" name="Group 48"/>
          <p:cNvGrpSpPr>
            <a:grpSpLocks/>
          </p:cNvGrpSpPr>
          <p:nvPr/>
        </p:nvGrpSpPr>
        <p:grpSpPr bwMode="auto">
          <a:xfrm>
            <a:off x="2124075" y="4843463"/>
            <a:ext cx="3024188" cy="627062"/>
            <a:chOff x="1338" y="3051"/>
            <a:chExt cx="1905" cy="395"/>
          </a:xfrm>
        </p:grpSpPr>
        <p:sp>
          <p:nvSpPr>
            <p:cNvPr id="20517" name="Text Box 36"/>
            <p:cNvSpPr txBox="1">
              <a:spLocks noChangeArrowheads="1"/>
            </p:cNvSpPr>
            <p:nvPr/>
          </p:nvSpPr>
          <p:spPr bwMode="auto">
            <a:xfrm>
              <a:off x="1565" y="3158"/>
              <a:ext cx="22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400" b="1">
                  <a:latin typeface="Times New Roman" panose="02020603050405020304" pitchFamily="18" charset="0"/>
                </a:rPr>
                <a:t>-</a:t>
              </a:r>
            </a:p>
          </p:txBody>
        </p:sp>
        <p:sp>
          <p:nvSpPr>
            <p:cNvPr id="20518" name="Text Box 37"/>
            <p:cNvSpPr txBox="1">
              <a:spLocks noChangeArrowheads="1"/>
            </p:cNvSpPr>
            <p:nvPr/>
          </p:nvSpPr>
          <p:spPr bwMode="auto">
            <a:xfrm>
              <a:off x="1338" y="3067"/>
              <a:ext cx="22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400" b="1">
                  <a:latin typeface="Times New Roman" panose="02020603050405020304" pitchFamily="18" charset="0"/>
                </a:rPr>
                <a:t>+</a:t>
              </a:r>
            </a:p>
          </p:txBody>
        </p:sp>
        <p:sp>
          <p:nvSpPr>
            <p:cNvPr id="20519" name="Text Box 38"/>
            <p:cNvSpPr txBox="1">
              <a:spLocks noChangeArrowheads="1"/>
            </p:cNvSpPr>
            <p:nvPr/>
          </p:nvSpPr>
          <p:spPr bwMode="auto">
            <a:xfrm>
              <a:off x="2562" y="3158"/>
              <a:ext cx="22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400" b="1">
                  <a:latin typeface="Times New Roman" panose="02020603050405020304" pitchFamily="18" charset="0"/>
                </a:rPr>
                <a:t>-</a:t>
              </a:r>
            </a:p>
          </p:txBody>
        </p:sp>
        <p:sp>
          <p:nvSpPr>
            <p:cNvPr id="20520" name="Text Box 39"/>
            <p:cNvSpPr txBox="1">
              <a:spLocks noChangeArrowheads="1"/>
            </p:cNvSpPr>
            <p:nvPr/>
          </p:nvSpPr>
          <p:spPr bwMode="auto">
            <a:xfrm>
              <a:off x="2290" y="3067"/>
              <a:ext cx="22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400" b="1">
                  <a:latin typeface="Times New Roman" panose="02020603050405020304" pitchFamily="18" charset="0"/>
                </a:rPr>
                <a:t>+</a:t>
              </a:r>
            </a:p>
          </p:txBody>
        </p:sp>
        <p:sp>
          <p:nvSpPr>
            <p:cNvPr id="20521" name="Text Box 40"/>
            <p:cNvSpPr txBox="1">
              <a:spLocks noChangeArrowheads="1"/>
            </p:cNvSpPr>
            <p:nvPr/>
          </p:nvSpPr>
          <p:spPr bwMode="auto">
            <a:xfrm>
              <a:off x="3016" y="3158"/>
              <a:ext cx="22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400" b="1">
                  <a:latin typeface="Times New Roman" panose="02020603050405020304" pitchFamily="18" charset="0"/>
                </a:rPr>
                <a:t>-</a:t>
              </a:r>
            </a:p>
          </p:txBody>
        </p:sp>
        <p:sp>
          <p:nvSpPr>
            <p:cNvPr id="20522" name="Text Box 41"/>
            <p:cNvSpPr txBox="1">
              <a:spLocks noChangeArrowheads="1"/>
            </p:cNvSpPr>
            <p:nvPr/>
          </p:nvSpPr>
          <p:spPr bwMode="auto">
            <a:xfrm>
              <a:off x="2789" y="3051"/>
              <a:ext cx="22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400" b="1">
                  <a:latin typeface="Times New Roman" panose="02020603050405020304" pitchFamily="18" charset="0"/>
                </a:rPr>
                <a:t>+</a:t>
              </a:r>
            </a:p>
          </p:txBody>
        </p:sp>
      </p:grpSp>
      <p:sp>
        <p:nvSpPr>
          <p:cNvPr id="20508" name="Oval 42"/>
          <p:cNvSpPr>
            <a:spLocks noChangeArrowheads="1"/>
          </p:cNvSpPr>
          <p:nvPr/>
        </p:nvSpPr>
        <p:spPr bwMode="auto">
          <a:xfrm>
            <a:off x="1042988" y="1412875"/>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1</a:t>
            </a:r>
          </a:p>
        </p:txBody>
      </p:sp>
      <p:grpSp>
        <p:nvGrpSpPr>
          <p:cNvPr id="22575" name="Group 47"/>
          <p:cNvGrpSpPr>
            <a:grpSpLocks/>
          </p:cNvGrpSpPr>
          <p:nvPr/>
        </p:nvGrpSpPr>
        <p:grpSpPr bwMode="auto">
          <a:xfrm>
            <a:off x="6227763" y="1557338"/>
            <a:ext cx="2736850" cy="620712"/>
            <a:chOff x="3923" y="981"/>
            <a:chExt cx="1724" cy="391"/>
          </a:xfrm>
        </p:grpSpPr>
        <p:sp>
          <p:nvSpPr>
            <p:cNvPr id="20514" name="Text Box 44"/>
            <p:cNvSpPr txBox="1">
              <a:spLocks noChangeArrowheads="1"/>
            </p:cNvSpPr>
            <p:nvPr/>
          </p:nvSpPr>
          <p:spPr bwMode="auto">
            <a:xfrm>
              <a:off x="3923" y="981"/>
              <a:ext cx="1633"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600">
                  <a:latin typeface="Times New Roman" panose="02020603050405020304" pitchFamily="18" charset="0"/>
                </a:rPr>
                <a:t>Найдем точки в которых  </a:t>
              </a:r>
            </a:p>
          </p:txBody>
        </p:sp>
        <p:graphicFrame>
          <p:nvGraphicFramePr>
            <p:cNvPr id="20515" name="Object 45"/>
            <p:cNvGraphicFramePr>
              <a:graphicFrameLocks noChangeAspect="1"/>
            </p:cNvGraphicFramePr>
            <p:nvPr/>
          </p:nvGraphicFramePr>
          <p:xfrm>
            <a:off x="3969" y="1162"/>
            <a:ext cx="589" cy="210"/>
          </p:xfrm>
          <a:graphic>
            <a:graphicData uri="http://schemas.openxmlformats.org/presentationml/2006/ole">
              <mc:AlternateContent xmlns:mc="http://schemas.openxmlformats.org/markup-compatibility/2006">
                <mc:Choice xmlns:v="urn:schemas-microsoft-com:vml" Requires="v">
                  <p:oleObj spid="_x0000_s20525" name="Equation" r:id="rId5" imgW="748975" imgH="266584" progId="Equation.DSMT4">
                    <p:embed/>
                  </p:oleObj>
                </mc:Choice>
                <mc:Fallback>
                  <p:oleObj name="Equation" r:id="rId5" imgW="748975" imgH="266584" progId="Equation.DSMT4">
                    <p:embed/>
                    <p:pic>
                      <p:nvPicPr>
                        <p:cNvPr id="0" name="Object 4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69" y="1162"/>
                          <a:ext cx="589" cy="2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0516" name="Text Box 46"/>
            <p:cNvSpPr txBox="1">
              <a:spLocks noChangeArrowheads="1"/>
            </p:cNvSpPr>
            <p:nvPr/>
          </p:nvSpPr>
          <p:spPr bwMode="auto">
            <a:xfrm>
              <a:off x="4604" y="1132"/>
              <a:ext cx="1043"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600">
                  <a:latin typeface="Times New Roman" panose="02020603050405020304" pitchFamily="18" charset="0"/>
                </a:rPr>
                <a:t>Это: -3; 3; 5.</a:t>
              </a:r>
            </a:p>
          </p:txBody>
        </p:sp>
      </p:grpSp>
      <p:sp>
        <p:nvSpPr>
          <p:cNvPr id="22554" name="Oval 26"/>
          <p:cNvSpPr>
            <a:spLocks noChangeArrowheads="1"/>
          </p:cNvSpPr>
          <p:nvPr/>
        </p:nvSpPr>
        <p:spPr bwMode="auto">
          <a:xfrm>
            <a:off x="4716463" y="5157788"/>
            <a:ext cx="144462" cy="144462"/>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0511" name="Rectangle 49"/>
          <p:cNvSpPr>
            <a:spLocks noChangeArrowheads="1"/>
          </p:cNvSpPr>
          <p:nvPr/>
        </p:nvSpPr>
        <p:spPr bwMode="auto">
          <a:xfrm>
            <a:off x="6300788" y="4724400"/>
            <a:ext cx="24955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a:latin typeface="Times New Roman" panose="02020603050405020304" pitchFamily="18" charset="0"/>
              </a:rPr>
              <a:t>Решение аналогично.</a:t>
            </a:r>
          </a:p>
        </p:txBody>
      </p:sp>
      <p:sp>
        <p:nvSpPr>
          <p:cNvPr id="22578" name="Rectangle 50"/>
          <p:cNvSpPr>
            <a:spLocks noChangeArrowheads="1"/>
          </p:cNvSpPr>
          <p:nvPr/>
        </p:nvSpPr>
        <p:spPr bwMode="auto">
          <a:xfrm>
            <a:off x="1187450" y="4149725"/>
            <a:ext cx="7705725" cy="22320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0513" name="Oval 43"/>
          <p:cNvSpPr>
            <a:spLocks noChangeArrowheads="1"/>
          </p:cNvSpPr>
          <p:nvPr/>
        </p:nvSpPr>
        <p:spPr bwMode="auto">
          <a:xfrm>
            <a:off x="971550" y="4005263"/>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2</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2575"/>
                                        </p:tgtEl>
                                        <p:attrNameLst>
                                          <p:attrName>style.visibility</p:attrName>
                                        </p:attrNameLst>
                                      </p:cBhvr>
                                      <p:to>
                                        <p:strVal val="visible"/>
                                      </p:to>
                                    </p:set>
                                    <p:animEffect transition="in" filter="blinds(horizontal)">
                                      <p:cBhvr>
                                        <p:cTn id="7" dur="500"/>
                                        <p:tgtEl>
                                          <p:spTgt spid="2257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2548"/>
                                        </p:tgtEl>
                                        <p:attrNameLst>
                                          <p:attrName>style.visibility</p:attrName>
                                        </p:attrNameLst>
                                      </p:cBhvr>
                                      <p:to>
                                        <p:strVal val="visible"/>
                                      </p:to>
                                    </p:set>
                                    <p:animEffect transition="in" filter="blinds(horizontal)">
                                      <p:cBhvr>
                                        <p:cTn id="12" dur="500"/>
                                        <p:tgtEl>
                                          <p:spTgt spid="22548"/>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22547"/>
                                        </p:tgtEl>
                                        <p:attrNameLst>
                                          <p:attrName>style.visibility</p:attrName>
                                        </p:attrNameLst>
                                      </p:cBhvr>
                                      <p:to>
                                        <p:strVal val="visible"/>
                                      </p:to>
                                    </p:set>
                                    <p:animEffect transition="in" filter="blinds(horizontal)">
                                      <p:cBhvr>
                                        <p:cTn id="15" dur="500"/>
                                        <p:tgtEl>
                                          <p:spTgt spid="22547"/>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22549"/>
                                        </p:tgtEl>
                                        <p:attrNameLst>
                                          <p:attrName>style.visibility</p:attrName>
                                        </p:attrNameLst>
                                      </p:cBhvr>
                                      <p:to>
                                        <p:strVal val="visible"/>
                                      </p:to>
                                    </p:set>
                                    <p:animEffect transition="in" filter="blinds(horizontal)">
                                      <p:cBhvr>
                                        <p:cTn id="18" dur="500"/>
                                        <p:tgtEl>
                                          <p:spTgt spid="2254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22558"/>
                                        </p:tgtEl>
                                        <p:attrNameLst>
                                          <p:attrName>style.visibility</p:attrName>
                                        </p:attrNameLst>
                                      </p:cBhvr>
                                      <p:to>
                                        <p:strVal val="visible"/>
                                      </p:to>
                                    </p:set>
                                    <p:animEffect transition="in" filter="wipe(up)">
                                      <p:cBhvr>
                                        <p:cTn id="23" dur="1000"/>
                                        <p:tgtEl>
                                          <p:spTgt spid="22558"/>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7" presetClass="emph" presetSubtype="0" fill="hold" grpId="1" nodeType="clickEffect">
                                  <p:stCondLst>
                                    <p:cond delay="0"/>
                                  </p:stCondLst>
                                  <p:childTnLst>
                                    <p:animClr clrSpc="rgb" dir="cw">
                                      <p:cBhvr override="childStyle">
                                        <p:cTn id="27" dur="500" autoRev="1" fill="hold"/>
                                        <p:tgtEl>
                                          <p:spTgt spid="22548"/>
                                        </p:tgtEl>
                                        <p:attrNameLst>
                                          <p:attrName>style.color</p:attrName>
                                        </p:attrNameLst>
                                      </p:cBhvr>
                                      <p:to>
                                        <a:schemeClr val="bg1"/>
                                      </p:to>
                                    </p:animClr>
                                    <p:animClr clrSpc="rgb" dir="cw">
                                      <p:cBhvr>
                                        <p:cTn id="28" dur="500" autoRev="1" fill="hold"/>
                                        <p:tgtEl>
                                          <p:spTgt spid="22548"/>
                                        </p:tgtEl>
                                        <p:attrNameLst>
                                          <p:attrName>fillcolor</p:attrName>
                                        </p:attrNameLst>
                                      </p:cBhvr>
                                      <p:to>
                                        <a:schemeClr val="bg1"/>
                                      </p:to>
                                    </p:animClr>
                                    <p:set>
                                      <p:cBhvr>
                                        <p:cTn id="29" dur="500" autoRev="1" fill="hold"/>
                                        <p:tgtEl>
                                          <p:spTgt spid="22548"/>
                                        </p:tgtEl>
                                        <p:attrNameLst>
                                          <p:attrName>fill.type</p:attrName>
                                        </p:attrNameLst>
                                      </p:cBhvr>
                                      <p:to>
                                        <p:strVal val="solid"/>
                                      </p:to>
                                    </p:set>
                                    <p:set>
                                      <p:cBhvr>
                                        <p:cTn id="30" dur="500" autoRev="1" fill="hold"/>
                                        <p:tgtEl>
                                          <p:spTgt spid="22548"/>
                                        </p:tgtEl>
                                        <p:attrNameLst>
                                          <p:attrName>fill.on</p:attrName>
                                        </p:attrNameLst>
                                      </p:cBhvr>
                                      <p:to>
                                        <p:strVal val="true"/>
                                      </p:to>
                                    </p:set>
                                  </p:childTnLst>
                                </p:cTn>
                              </p:par>
                            </p:childTnLst>
                          </p:cTn>
                        </p:par>
                        <p:par>
                          <p:cTn id="31" fill="hold" nodeType="afterGroup">
                            <p:stCondLst>
                              <p:cond delay="1000"/>
                            </p:stCondLst>
                            <p:childTnLst>
                              <p:par>
                                <p:cTn id="32" presetID="27" presetClass="emph" presetSubtype="0" fill="hold" grpId="2" nodeType="afterEffect">
                                  <p:stCondLst>
                                    <p:cond delay="0"/>
                                  </p:stCondLst>
                                  <p:childTnLst>
                                    <p:animClr clrSpc="rgb" dir="cw">
                                      <p:cBhvr override="childStyle">
                                        <p:cTn id="33" dur="500" autoRev="1" fill="hold"/>
                                        <p:tgtEl>
                                          <p:spTgt spid="22548"/>
                                        </p:tgtEl>
                                        <p:attrNameLst>
                                          <p:attrName>style.color</p:attrName>
                                        </p:attrNameLst>
                                      </p:cBhvr>
                                      <p:to>
                                        <a:schemeClr val="bg1"/>
                                      </p:to>
                                    </p:animClr>
                                    <p:animClr clrSpc="rgb" dir="cw">
                                      <p:cBhvr>
                                        <p:cTn id="34" dur="500" autoRev="1" fill="hold"/>
                                        <p:tgtEl>
                                          <p:spTgt spid="22548"/>
                                        </p:tgtEl>
                                        <p:attrNameLst>
                                          <p:attrName>fillcolor</p:attrName>
                                        </p:attrNameLst>
                                      </p:cBhvr>
                                      <p:to>
                                        <a:schemeClr val="bg1"/>
                                      </p:to>
                                    </p:animClr>
                                    <p:set>
                                      <p:cBhvr>
                                        <p:cTn id="35" dur="500" autoRev="1" fill="hold"/>
                                        <p:tgtEl>
                                          <p:spTgt spid="22548"/>
                                        </p:tgtEl>
                                        <p:attrNameLst>
                                          <p:attrName>fill.type</p:attrName>
                                        </p:attrNameLst>
                                      </p:cBhvr>
                                      <p:to>
                                        <p:strVal val="solid"/>
                                      </p:to>
                                    </p:set>
                                    <p:set>
                                      <p:cBhvr>
                                        <p:cTn id="36" dur="500" autoRev="1" fill="hold"/>
                                        <p:tgtEl>
                                          <p:spTgt spid="22548"/>
                                        </p:tgtEl>
                                        <p:attrNameLst>
                                          <p:attrName>fill.on</p:attrName>
                                        </p:attrNameLst>
                                      </p:cBhvr>
                                      <p:to>
                                        <p:strVal val="true"/>
                                      </p:to>
                                    </p:set>
                                  </p:childTnLst>
                                </p:cTn>
                              </p:par>
                            </p:childTnLst>
                          </p:cTn>
                        </p:par>
                        <p:par>
                          <p:cTn id="37" fill="hold" nodeType="afterGroup">
                            <p:stCondLst>
                              <p:cond delay="2000"/>
                            </p:stCondLst>
                            <p:childTnLst>
                              <p:par>
                                <p:cTn id="38" presetID="22" presetClass="entr" presetSubtype="4" fill="hold" grpId="0" nodeType="afterEffect">
                                  <p:stCondLst>
                                    <p:cond delay="0"/>
                                  </p:stCondLst>
                                  <p:childTnLst>
                                    <p:set>
                                      <p:cBhvr>
                                        <p:cTn id="39" dur="1" fill="hold">
                                          <p:stCondLst>
                                            <p:cond delay="0"/>
                                          </p:stCondLst>
                                        </p:cTn>
                                        <p:tgtEl>
                                          <p:spTgt spid="22560"/>
                                        </p:tgtEl>
                                        <p:attrNameLst>
                                          <p:attrName>style.visibility</p:attrName>
                                        </p:attrNameLst>
                                      </p:cBhvr>
                                      <p:to>
                                        <p:strVal val="visible"/>
                                      </p:to>
                                    </p:set>
                                    <p:animEffect transition="in" filter="wipe(down)">
                                      <p:cBhvr>
                                        <p:cTn id="40" dur="1000"/>
                                        <p:tgtEl>
                                          <p:spTgt spid="22560"/>
                                        </p:tgtEl>
                                      </p:cBhvr>
                                    </p:animEffect>
                                  </p:childTnLst>
                                </p:cTn>
                              </p:par>
                            </p:childTnLst>
                          </p:cTn>
                        </p:par>
                        <p:par>
                          <p:cTn id="41" fill="hold" nodeType="afterGroup">
                            <p:stCondLst>
                              <p:cond delay="3000"/>
                            </p:stCondLst>
                            <p:childTnLst>
                              <p:par>
                                <p:cTn id="42" presetID="22" presetClass="entr" presetSubtype="4" fill="hold" grpId="0" nodeType="afterEffect">
                                  <p:stCondLst>
                                    <p:cond delay="0"/>
                                  </p:stCondLst>
                                  <p:childTnLst>
                                    <p:set>
                                      <p:cBhvr>
                                        <p:cTn id="43" dur="1" fill="hold">
                                          <p:stCondLst>
                                            <p:cond delay="0"/>
                                          </p:stCondLst>
                                        </p:cTn>
                                        <p:tgtEl>
                                          <p:spTgt spid="22559"/>
                                        </p:tgtEl>
                                        <p:attrNameLst>
                                          <p:attrName>style.visibility</p:attrName>
                                        </p:attrNameLst>
                                      </p:cBhvr>
                                      <p:to>
                                        <p:strVal val="visible"/>
                                      </p:to>
                                    </p:set>
                                    <p:animEffect transition="in" filter="wipe(down)">
                                      <p:cBhvr>
                                        <p:cTn id="44" dur="1000"/>
                                        <p:tgtEl>
                                          <p:spTgt spid="22559"/>
                                        </p:tgtEl>
                                      </p:cBhvr>
                                    </p:animEffect>
                                  </p:childTnLst>
                                </p:cTn>
                              </p:par>
                            </p:childTnLst>
                          </p:cTn>
                        </p:par>
                        <p:par>
                          <p:cTn id="45" fill="hold" nodeType="afterGroup">
                            <p:stCondLst>
                              <p:cond delay="4000"/>
                            </p:stCondLst>
                            <p:childTnLst>
                              <p:par>
                                <p:cTn id="46" presetID="19" presetClass="emph" presetSubtype="0" fill="hold" grpId="3" nodeType="afterEffect">
                                  <p:stCondLst>
                                    <p:cond delay="0"/>
                                  </p:stCondLst>
                                  <p:childTnLst>
                                    <p:animClr clrSpc="rgb" dir="cw">
                                      <p:cBhvr override="childStyle">
                                        <p:cTn id="47" dur="1000" fill="hold"/>
                                        <p:tgtEl>
                                          <p:spTgt spid="22548"/>
                                        </p:tgtEl>
                                        <p:attrNameLst>
                                          <p:attrName>style.color</p:attrName>
                                        </p:attrNameLst>
                                      </p:cBhvr>
                                      <p:to>
                                        <a:srgbClr val="FFFF00"/>
                                      </p:to>
                                    </p:animClr>
                                    <p:animClr clrSpc="rgb" dir="cw">
                                      <p:cBhvr>
                                        <p:cTn id="48" dur="1000" fill="hold"/>
                                        <p:tgtEl>
                                          <p:spTgt spid="22548"/>
                                        </p:tgtEl>
                                        <p:attrNameLst>
                                          <p:attrName>fillcolor</p:attrName>
                                        </p:attrNameLst>
                                      </p:cBhvr>
                                      <p:to>
                                        <a:srgbClr val="FFFF00"/>
                                      </p:to>
                                    </p:animClr>
                                    <p:set>
                                      <p:cBhvr>
                                        <p:cTn id="49" dur="1000" fill="hold"/>
                                        <p:tgtEl>
                                          <p:spTgt spid="22548"/>
                                        </p:tgtEl>
                                        <p:attrNameLst>
                                          <p:attrName>fill.type</p:attrName>
                                        </p:attrNameLst>
                                      </p:cBhvr>
                                      <p:to>
                                        <p:strVal val="solid"/>
                                      </p:to>
                                    </p:set>
                                    <p:set>
                                      <p:cBhvr>
                                        <p:cTn id="50" dur="1000" fill="hold"/>
                                        <p:tgtEl>
                                          <p:spTgt spid="22548"/>
                                        </p:tgtEl>
                                        <p:attrNameLst>
                                          <p:attrName>fill.on</p:attrName>
                                        </p:attrNameLst>
                                      </p:cBhvr>
                                      <p:to>
                                        <p:strVal val="tru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22" presetClass="entr" presetSubtype="1" fill="hold" grpId="0" nodeType="clickEffect">
                                  <p:stCondLst>
                                    <p:cond delay="0"/>
                                  </p:stCondLst>
                                  <p:childTnLst>
                                    <p:set>
                                      <p:cBhvr>
                                        <p:cTn id="54" dur="1" fill="hold">
                                          <p:stCondLst>
                                            <p:cond delay="0"/>
                                          </p:stCondLst>
                                        </p:cTn>
                                        <p:tgtEl>
                                          <p:spTgt spid="22561"/>
                                        </p:tgtEl>
                                        <p:attrNameLst>
                                          <p:attrName>style.visibility</p:attrName>
                                        </p:attrNameLst>
                                      </p:cBhvr>
                                      <p:to>
                                        <p:strVal val="visible"/>
                                      </p:to>
                                    </p:set>
                                    <p:animEffect transition="in" filter="wipe(up)">
                                      <p:cBhvr>
                                        <p:cTn id="55" dur="1000"/>
                                        <p:tgtEl>
                                          <p:spTgt spid="22561"/>
                                        </p:tgtEl>
                                      </p:cBhvr>
                                    </p:animEffect>
                                  </p:childTnLst>
                                </p:cTn>
                              </p:par>
                            </p:childTnLst>
                          </p:cTn>
                        </p:par>
                        <p:par>
                          <p:cTn id="56" fill="hold" nodeType="afterGroup">
                            <p:stCondLst>
                              <p:cond delay="1000"/>
                            </p:stCondLst>
                            <p:childTnLst>
                              <p:par>
                                <p:cTn id="57" presetID="3" presetClass="entr" presetSubtype="10" fill="hold" grpId="0" nodeType="afterEffect">
                                  <p:stCondLst>
                                    <p:cond delay="0"/>
                                  </p:stCondLst>
                                  <p:childTnLst>
                                    <p:set>
                                      <p:cBhvr>
                                        <p:cTn id="58" dur="1" fill="hold">
                                          <p:stCondLst>
                                            <p:cond delay="0"/>
                                          </p:stCondLst>
                                        </p:cTn>
                                        <p:tgtEl>
                                          <p:spTgt spid="22537"/>
                                        </p:tgtEl>
                                        <p:attrNameLst>
                                          <p:attrName>style.visibility</p:attrName>
                                        </p:attrNameLst>
                                      </p:cBhvr>
                                      <p:to>
                                        <p:strVal val="visible"/>
                                      </p:to>
                                    </p:set>
                                    <p:animEffect transition="in" filter="blinds(horizontal)">
                                      <p:cBhvr>
                                        <p:cTn id="59" dur="500"/>
                                        <p:tgtEl>
                                          <p:spTgt spid="22537"/>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14" presetClass="exit" presetSubtype="10" fill="hold" grpId="0" nodeType="clickEffect">
                                  <p:stCondLst>
                                    <p:cond delay="0"/>
                                  </p:stCondLst>
                                  <p:childTnLst>
                                    <p:animEffect transition="out" filter="randombar(horizontal)">
                                      <p:cBhvr>
                                        <p:cTn id="63" dur="1000"/>
                                        <p:tgtEl>
                                          <p:spTgt spid="22578"/>
                                        </p:tgtEl>
                                      </p:cBhvr>
                                    </p:animEffect>
                                    <p:set>
                                      <p:cBhvr>
                                        <p:cTn id="64" dur="1" fill="hold">
                                          <p:stCondLst>
                                            <p:cond delay="999"/>
                                          </p:stCondLst>
                                        </p:cTn>
                                        <p:tgtEl>
                                          <p:spTgt spid="22578"/>
                                        </p:tgtEl>
                                        <p:attrNameLst>
                                          <p:attrName>style.visibility</p:attrName>
                                        </p:attrNameLst>
                                      </p:cBhvr>
                                      <p:to>
                                        <p:strVal val="hidden"/>
                                      </p:to>
                                    </p:set>
                                  </p:childTnLst>
                                </p:cTn>
                              </p:par>
                            </p:childTnLst>
                          </p:cTn>
                        </p:par>
                      </p:childTnLst>
                    </p:cTn>
                  </p:par>
                  <p:par>
                    <p:cTn id="65" fill="hold" nodeType="clickPar">
                      <p:stCondLst>
                        <p:cond delay="indefinite"/>
                      </p:stCondLst>
                      <p:childTnLst>
                        <p:par>
                          <p:cTn id="66" fill="hold" nodeType="withGroup">
                            <p:stCondLst>
                              <p:cond delay="0"/>
                            </p:stCondLst>
                            <p:childTnLst>
                              <p:par>
                                <p:cTn id="67" presetID="3" presetClass="entr" presetSubtype="10" fill="hold" grpId="0" nodeType="clickEffect">
                                  <p:stCondLst>
                                    <p:cond delay="0"/>
                                  </p:stCondLst>
                                  <p:childTnLst>
                                    <p:set>
                                      <p:cBhvr>
                                        <p:cTn id="68" dur="1" fill="hold">
                                          <p:stCondLst>
                                            <p:cond delay="0"/>
                                          </p:stCondLst>
                                        </p:cTn>
                                        <p:tgtEl>
                                          <p:spTgt spid="22553"/>
                                        </p:tgtEl>
                                        <p:attrNameLst>
                                          <p:attrName>style.visibility</p:attrName>
                                        </p:attrNameLst>
                                      </p:cBhvr>
                                      <p:to>
                                        <p:strVal val="visible"/>
                                      </p:to>
                                    </p:set>
                                    <p:animEffect transition="in" filter="blinds(horizontal)">
                                      <p:cBhvr>
                                        <p:cTn id="69" dur="500"/>
                                        <p:tgtEl>
                                          <p:spTgt spid="22553"/>
                                        </p:tgtEl>
                                      </p:cBhvr>
                                    </p:animEffect>
                                  </p:childTnLst>
                                </p:cTn>
                              </p:par>
                              <p:par>
                                <p:cTn id="70" presetID="3" presetClass="entr" presetSubtype="10" fill="hold" grpId="0" nodeType="withEffect">
                                  <p:stCondLst>
                                    <p:cond delay="0"/>
                                  </p:stCondLst>
                                  <p:childTnLst>
                                    <p:set>
                                      <p:cBhvr>
                                        <p:cTn id="71" dur="1" fill="hold">
                                          <p:stCondLst>
                                            <p:cond delay="0"/>
                                          </p:stCondLst>
                                        </p:cTn>
                                        <p:tgtEl>
                                          <p:spTgt spid="22554"/>
                                        </p:tgtEl>
                                        <p:attrNameLst>
                                          <p:attrName>style.visibility</p:attrName>
                                        </p:attrNameLst>
                                      </p:cBhvr>
                                      <p:to>
                                        <p:strVal val="visible"/>
                                      </p:to>
                                    </p:set>
                                    <p:animEffect transition="in" filter="blinds(horizontal)">
                                      <p:cBhvr>
                                        <p:cTn id="72" dur="500"/>
                                        <p:tgtEl>
                                          <p:spTgt spid="22554"/>
                                        </p:tgtEl>
                                      </p:cBhvr>
                                    </p:animEffect>
                                  </p:childTnLst>
                                </p:cTn>
                              </p:par>
                              <p:par>
                                <p:cTn id="73" presetID="3" presetClass="entr" presetSubtype="10" fill="hold" grpId="0" nodeType="withEffect">
                                  <p:stCondLst>
                                    <p:cond delay="0"/>
                                  </p:stCondLst>
                                  <p:childTnLst>
                                    <p:set>
                                      <p:cBhvr>
                                        <p:cTn id="74" dur="1" fill="hold">
                                          <p:stCondLst>
                                            <p:cond delay="0"/>
                                          </p:stCondLst>
                                        </p:cTn>
                                        <p:tgtEl>
                                          <p:spTgt spid="22552"/>
                                        </p:tgtEl>
                                        <p:attrNameLst>
                                          <p:attrName>style.visibility</p:attrName>
                                        </p:attrNameLst>
                                      </p:cBhvr>
                                      <p:to>
                                        <p:strVal val="visible"/>
                                      </p:to>
                                    </p:set>
                                    <p:animEffect transition="in" filter="blinds(horizontal)">
                                      <p:cBhvr>
                                        <p:cTn id="75" dur="500"/>
                                        <p:tgtEl>
                                          <p:spTgt spid="22552"/>
                                        </p:tgtEl>
                                      </p:cBhvr>
                                    </p:animEffect>
                                  </p:childTnLst>
                                </p:cTn>
                              </p:par>
                              <p:par>
                                <p:cTn id="76" presetID="3" presetClass="entr" presetSubtype="10" fill="hold" grpId="0" nodeType="withEffect">
                                  <p:stCondLst>
                                    <p:cond delay="0"/>
                                  </p:stCondLst>
                                  <p:childTnLst>
                                    <p:set>
                                      <p:cBhvr>
                                        <p:cTn id="77" dur="1" fill="hold">
                                          <p:stCondLst>
                                            <p:cond delay="0"/>
                                          </p:stCondLst>
                                        </p:cTn>
                                        <p:tgtEl>
                                          <p:spTgt spid="22551"/>
                                        </p:tgtEl>
                                        <p:attrNameLst>
                                          <p:attrName>style.visibility</p:attrName>
                                        </p:attrNameLst>
                                      </p:cBhvr>
                                      <p:to>
                                        <p:strVal val="visible"/>
                                      </p:to>
                                    </p:set>
                                    <p:animEffect transition="in" filter="blinds(horizontal)">
                                      <p:cBhvr>
                                        <p:cTn id="78" dur="500"/>
                                        <p:tgtEl>
                                          <p:spTgt spid="22551"/>
                                        </p:tgtEl>
                                      </p:cBhvr>
                                    </p:animEffect>
                                  </p:childTnLst>
                                </p:cTn>
                              </p:par>
                              <p:par>
                                <p:cTn id="79" presetID="3" presetClass="entr" presetSubtype="10" fill="hold" grpId="0" nodeType="withEffect">
                                  <p:stCondLst>
                                    <p:cond delay="0"/>
                                  </p:stCondLst>
                                  <p:childTnLst>
                                    <p:set>
                                      <p:cBhvr>
                                        <p:cTn id="80" dur="1" fill="hold">
                                          <p:stCondLst>
                                            <p:cond delay="0"/>
                                          </p:stCondLst>
                                        </p:cTn>
                                        <p:tgtEl>
                                          <p:spTgt spid="22550"/>
                                        </p:tgtEl>
                                        <p:attrNameLst>
                                          <p:attrName>style.visibility</p:attrName>
                                        </p:attrNameLst>
                                      </p:cBhvr>
                                      <p:to>
                                        <p:strVal val="visible"/>
                                      </p:to>
                                    </p:set>
                                    <p:animEffect transition="in" filter="blinds(horizontal)">
                                      <p:cBhvr>
                                        <p:cTn id="81" dur="500"/>
                                        <p:tgtEl>
                                          <p:spTgt spid="22550"/>
                                        </p:tgtEl>
                                      </p:cBhvr>
                                    </p:animEffect>
                                  </p:childTnLst>
                                </p:cTn>
                              </p:par>
                            </p:childTnLst>
                          </p:cTn>
                        </p:par>
                      </p:childTnLst>
                    </p:cTn>
                  </p:par>
                  <p:par>
                    <p:cTn id="82" fill="hold" nodeType="clickPar">
                      <p:stCondLst>
                        <p:cond delay="indefinite"/>
                      </p:stCondLst>
                      <p:childTnLst>
                        <p:par>
                          <p:cTn id="83" fill="hold" nodeType="withGroup">
                            <p:stCondLst>
                              <p:cond delay="0"/>
                            </p:stCondLst>
                            <p:childTnLst>
                              <p:par>
                                <p:cTn id="84" presetID="27" presetClass="emph" presetSubtype="0" fill="hold" grpId="1" nodeType="clickEffect">
                                  <p:stCondLst>
                                    <p:cond delay="0"/>
                                  </p:stCondLst>
                                  <p:childTnLst>
                                    <p:animClr clrSpc="rgb" dir="cw">
                                      <p:cBhvr override="childStyle">
                                        <p:cTn id="85" dur="500" autoRev="1" fill="hold"/>
                                        <p:tgtEl>
                                          <p:spTgt spid="22554"/>
                                        </p:tgtEl>
                                        <p:attrNameLst>
                                          <p:attrName>style.color</p:attrName>
                                        </p:attrNameLst>
                                      </p:cBhvr>
                                      <p:to>
                                        <a:schemeClr val="bg1"/>
                                      </p:to>
                                    </p:animClr>
                                    <p:animClr clrSpc="rgb" dir="cw">
                                      <p:cBhvr>
                                        <p:cTn id="86" dur="500" autoRev="1" fill="hold"/>
                                        <p:tgtEl>
                                          <p:spTgt spid="22554"/>
                                        </p:tgtEl>
                                        <p:attrNameLst>
                                          <p:attrName>fillcolor</p:attrName>
                                        </p:attrNameLst>
                                      </p:cBhvr>
                                      <p:to>
                                        <a:schemeClr val="bg1"/>
                                      </p:to>
                                    </p:animClr>
                                    <p:set>
                                      <p:cBhvr>
                                        <p:cTn id="87" dur="500" autoRev="1" fill="hold"/>
                                        <p:tgtEl>
                                          <p:spTgt spid="22554"/>
                                        </p:tgtEl>
                                        <p:attrNameLst>
                                          <p:attrName>fill.type</p:attrName>
                                        </p:attrNameLst>
                                      </p:cBhvr>
                                      <p:to>
                                        <p:strVal val="solid"/>
                                      </p:to>
                                    </p:set>
                                    <p:set>
                                      <p:cBhvr>
                                        <p:cTn id="88" dur="500" autoRev="1" fill="hold"/>
                                        <p:tgtEl>
                                          <p:spTgt spid="22554"/>
                                        </p:tgtEl>
                                        <p:attrNameLst>
                                          <p:attrName>fill.on</p:attrName>
                                        </p:attrNameLst>
                                      </p:cBhvr>
                                      <p:to>
                                        <p:strVal val="true"/>
                                      </p:to>
                                    </p:set>
                                  </p:childTnLst>
                                </p:cTn>
                              </p:par>
                              <p:par>
                                <p:cTn id="89" presetID="27" presetClass="emph" presetSubtype="0" fill="hold" grpId="1" nodeType="withEffect">
                                  <p:stCondLst>
                                    <p:cond delay="0"/>
                                  </p:stCondLst>
                                  <p:childTnLst>
                                    <p:animClr clrSpc="rgb" dir="cw">
                                      <p:cBhvr override="childStyle">
                                        <p:cTn id="90" dur="500" autoRev="1" fill="hold"/>
                                        <p:tgtEl>
                                          <p:spTgt spid="22552"/>
                                        </p:tgtEl>
                                        <p:attrNameLst>
                                          <p:attrName>style.color</p:attrName>
                                        </p:attrNameLst>
                                      </p:cBhvr>
                                      <p:to>
                                        <a:schemeClr val="bg1"/>
                                      </p:to>
                                    </p:animClr>
                                    <p:animClr clrSpc="rgb" dir="cw">
                                      <p:cBhvr>
                                        <p:cTn id="91" dur="500" autoRev="1" fill="hold"/>
                                        <p:tgtEl>
                                          <p:spTgt spid="22552"/>
                                        </p:tgtEl>
                                        <p:attrNameLst>
                                          <p:attrName>fillcolor</p:attrName>
                                        </p:attrNameLst>
                                      </p:cBhvr>
                                      <p:to>
                                        <a:schemeClr val="bg1"/>
                                      </p:to>
                                    </p:animClr>
                                    <p:set>
                                      <p:cBhvr>
                                        <p:cTn id="92" dur="500" autoRev="1" fill="hold"/>
                                        <p:tgtEl>
                                          <p:spTgt spid="22552"/>
                                        </p:tgtEl>
                                        <p:attrNameLst>
                                          <p:attrName>fill.type</p:attrName>
                                        </p:attrNameLst>
                                      </p:cBhvr>
                                      <p:to>
                                        <p:strVal val="solid"/>
                                      </p:to>
                                    </p:set>
                                    <p:set>
                                      <p:cBhvr>
                                        <p:cTn id="93" dur="500" autoRev="1" fill="hold"/>
                                        <p:tgtEl>
                                          <p:spTgt spid="22552"/>
                                        </p:tgtEl>
                                        <p:attrNameLst>
                                          <p:attrName>fill.on</p:attrName>
                                        </p:attrNameLst>
                                      </p:cBhvr>
                                      <p:to>
                                        <p:strVal val="true"/>
                                      </p:to>
                                    </p:set>
                                  </p:childTnLst>
                                </p:cTn>
                              </p:par>
                              <p:par>
                                <p:cTn id="94" presetID="27" presetClass="emph" presetSubtype="0" fill="hold" grpId="1" nodeType="withEffect">
                                  <p:stCondLst>
                                    <p:cond delay="0"/>
                                  </p:stCondLst>
                                  <p:childTnLst>
                                    <p:animClr clrSpc="rgb" dir="cw">
                                      <p:cBhvr override="childStyle">
                                        <p:cTn id="95" dur="500" autoRev="1" fill="hold"/>
                                        <p:tgtEl>
                                          <p:spTgt spid="22550"/>
                                        </p:tgtEl>
                                        <p:attrNameLst>
                                          <p:attrName>style.color</p:attrName>
                                        </p:attrNameLst>
                                      </p:cBhvr>
                                      <p:to>
                                        <a:schemeClr val="bg1"/>
                                      </p:to>
                                    </p:animClr>
                                    <p:animClr clrSpc="rgb" dir="cw">
                                      <p:cBhvr>
                                        <p:cTn id="96" dur="500" autoRev="1" fill="hold"/>
                                        <p:tgtEl>
                                          <p:spTgt spid="22550"/>
                                        </p:tgtEl>
                                        <p:attrNameLst>
                                          <p:attrName>fillcolor</p:attrName>
                                        </p:attrNameLst>
                                      </p:cBhvr>
                                      <p:to>
                                        <a:schemeClr val="bg1"/>
                                      </p:to>
                                    </p:animClr>
                                    <p:set>
                                      <p:cBhvr>
                                        <p:cTn id="97" dur="500" autoRev="1" fill="hold"/>
                                        <p:tgtEl>
                                          <p:spTgt spid="22550"/>
                                        </p:tgtEl>
                                        <p:attrNameLst>
                                          <p:attrName>fill.type</p:attrName>
                                        </p:attrNameLst>
                                      </p:cBhvr>
                                      <p:to>
                                        <p:strVal val="solid"/>
                                      </p:to>
                                    </p:set>
                                    <p:set>
                                      <p:cBhvr>
                                        <p:cTn id="98" dur="500" autoRev="1" fill="hold"/>
                                        <p:tgtEl>
                                          <p:spTgt spid="22550"/>
                                        </p:tgtEl>
                                        <p:attrNameLst>
                                          <p:attrName>fill.on</p:attrName>
                                        </p:attrNameLst>
                                      </p:cBhvr>
                                      <p:to>
                                        <p:strVal val="true"/>
                                      </p:to>
                                    </p:set>
                                  </p:childTnLst>
                                </p:cTn>
                              </p:par>
                            </p:childTnLst>
                          </p:cTn>
                        </p:par>
                        <p:par>
                          <p:cTn id="99" fill="hold" nodeType="afterGroup">
                            <p:stCondLst>
                              <p:cond delay="1000"/>
                            </p:stCondLst>
                            <p:childTnLst>
                              <p:par>
                                <p:cTn id="100" presetID="27" presetClass="emph" presetSubtype="0" fill="hold" grpId="2" nodeType="afterEffect">
                                  <p:stCondLst>
                                    <p:cond delay="0"/>
                                  </p:stCondLst>
                                  <p:childTnLst>
                                    <p:animClr clrSpc="rgb" dir="cw">
                                      <p:cBhvr override="childStyle">
                                        <p:cTn id="101" dur="500" autoRev="1" fill="hold"/>
                                        <p:tgtEl>
                                          <p:spTgt spid="22554"/>
                                        </p:tgtEl>
                                        <p:attrNameLst>
                                          <p:attrName>style.color</p:attrName>
                                        </p:attrNameLst>
                                      </p:cBhvr>
                                      <p:to>
                                        <a:schemeClr val="bg1"/>
                                      </p:to>
                                    </p:animClr>
                                    <p:animClr clrSpc="rgb" dir="cw">
                                      <p:cBhvr>
                                        <p:cTn id="102" dur="500" autoRev="1" fill="hold"/>
                                        <p:tgtEl>
                                          <p:spTgt spid="22554"/>
                                        </p:tgtEl>
                                        <p:attrNameLst>
                                          <p:attrName>fillcolor</p:attrName>
                                        </p:attrNameLst>
                                      </p:cBhvr>
                                      <p:to>
                                        <a:schemeClr val="bg1"/>
                                      </p:to>
                                    </p:animClr>
                                    <p:set>
                                      <p:cBhvr>
                                        <p:cTn id="103" dur="500" autoRev="1" fill="hold"/>
                                        <p:tgtEl>
                                          <p:spTgt spid="22554"/>
                                        </p:tgtEl>
                                        <p:attrNameLst>
                                          <p:attrName>fill.type</p:attrName>
                                        </p:attrNameLst>
                                      </p:cBhvr>
                                      <p:to>
                                        <p:strVal val="solid"/>
                                      </p:to>
                                    </p:set>
                                    <p:set>
                                      <p:cBhvr>
                                        <p:cTn id="104" dur="500" autoRev="1" fill="hold"/>
                                        <p:tgtEl>
                                          <p:spTgt spid="22554"/>
                                        </p:tgtEl>
                                        <p:attrNameLst>
                                          <p:attrName>fill.on</p:attrName>
                                        </p:attrNameLst>
                                      </p:cBhvr>
                                      <p:to>
                                        <p:strVal val="true"/>
                                      </p:to>
                                    </p:set>
                                  </p:childTnLst>
                                </p:cTn>
                              </p:par>
                              <p:par>
                                <p:cTn id="105" presetID="27" presetClass="emph" presetSubtype="0" fill="hold" grpId="2" nodeType="withEffect">
                                  <p:stCondLst>
                                    <p:cond delay="0"/>
                                  </p:stCondLst>
                                  <p:childTnLst>
                                    <p:animClr clrSpc="rgb" dir="cw">
                                      <p:cBhvr override="childStyle">
                                        <p:cTn id="106" dur="500" autoRev="1" fill="hold"/>
                                        <p:tgtEl>
                                          <p:spTgt spid="22552"/>
                                        </p:tgtEl>
                                        <p:attrNameLst>
                                          <p:attrName>style.color</p:attrName>
                                        </p:attrNameLst>
                                      </p:cBhvr>
                                      <p:to>
                                        <a:schemeClr val="bg1"/>
                                      </p:to>
                                    </p:animClr>
                                    <p:animClr clrSpc="rgb" dir="cw">
                                      <p:cBhvr>
                                        <p:cTn id="107" dur="500" autoRev="1" fill="hold"/>
                                        <p:tgtEl>
                                          <p:spTgt spid="22552"/>
                                        </p:tgtEl>
                                        <p:attrNameLst>
                                          <p:attrName>fillcolor</p:attrName>
                                        </p:attrNameLst>
                                      </p:cBhvr>
                                      <p:to>
                                        <a:schemeClr val="bg1"/>
                                      </p:to>
                                    </p:animClr>
                                    <p:set>
                                      <p:cBhvr>
                                        <p:cTn id="108" dur="500" autoRev="1" fill="hold"/>
                                        <p:tgtEl>
                                          <p:spTgt spid="22552"/>
                                        </p:tgtEl>
                                        <p:attrNameLst>
                                          <p:attrName>fill.type</p:attrName>
                                        </p:attrNameLst>
                                      </p:cBhvr>
                                      <p:to>
                                        <p:strVal val="solid"/>
                                      </p:to>
                                    </p:set>
                                    <p:set>
                                      <p:cBhvr>
                                        <p:cTn id="109" dur="500" autoRev="1" fill="hold"/>
                                        <p:tgtEl>
                                          <p:spTgt spid="22552"/>
                                        </p:tgtEl>
                                        <p:attrNameLst>
                                          <p:attrName>fill.on</p:attrName>
                                        </p:attrNameLst>
                                      </p:cBhvr>
                                      <p:to>
                                        <p:strVal val="true"/>
                                      </p:to>
                                    </p:set>
                                  </p:childTnLst>
                                </p:cTn>
                              </p:par>
                              <p:par>
                                <p:cTn id="110" presetID="27" presetClass="emph" presetSubtype="0" fill="hold" grpId="2" nodeType="withEffect">
                                  <p:stCondLst>
                                    <p:cond delay="0"/>
                                  </p:stCondLst>
                                  <p:childTnLst>
                                    <p:animClr clrSpc="rgb" dir="cw">
                                      <p:cBhvr override="childStyle">
                                        <p:cTn id="111" dur="500" autoRev="1" fill="hold"/>
                                        <p:tgtEl>
                                          <p:spTgt spid="22550"/>
                                        </p:tgtEl>
                                        <p:attrNameLst>
                                          <p:attrName>style.color</p:attrName>
                                        </p:attrNameLst>
                                      </p:cBhvr>
                                      <p:to>
                                        <a:schemeClr val="bg1"/>
                                      </p:to>
                                    </p:animClr>
                                    <p:animClr clrSpc="rgb" dir="cw">
                                      <p:cBhvr>
                                        <p:cTn id="112" dur="500" autoRev="1" fill="hold"/>
                                        <p:tgtEl>
                                          <p:spTgt spid="22550"/>
                                        </p:tgtEl>
                                        <p:attrNameLst>
                                          <p:attrName>fillcolor</p:attrName>
                                        </p:attrNameLst>
                                      </p:cBhvr>
                                      <p:to>
                                        <a:schemeClr val="bg1"/>
                                      </p:to>
                                    </p:animClr>
                                    <p:set>
                                      <p:cBhvr>
                                        <p:cTn id="113" dur="500" autoRev="1" fill="hold"/>
                                        <p:tgtEl>
                                          <p:spTgt spid="22550"/>
                                        </p:tgtEl>
                                        <p:attrNameLst>
                                          <p:attrName>fill.type</p:attrName>
                                        </p:attrNameLst>
                                      </p:cBhvr>
                                      <p:to>
                                        <p:strVal val="solid"/>
                                      </p:to>
                                    </p:set>
                                    <p:set>
                                      <p:cBhvr>
                                        <p:cTn id="114" dur="500" autoRev="1" fill="hold"/>
                                        <p:tgtEl>
                                          <p:spTgt spid="22550"/>
                                        </p:tgtEl>
                                        <p:attrNameLst>
                                          <p:attrName>fill.on</p:attrName>
                                        </p:attrNameLst>
                                      </p:cBhvr>
                                      <p:to>
                                        <p:strVal val="true"/>
                                      </p:to>
                                    </p:set>
                                  </p:childTnLst>
                                </p:cTn>
                              </p:par>
                            </p:childTnLst>
                          </p:cTn>
                        </p:par>
                        <p:par>
                          <p:cTn id="115" fill="hold" nodeType="afterGroup">
                            <p:stCondLst>
                              <p:cond delay="2000"/>
                            </p:stCondLst>
                            <p:childTnLst>
                              <p:par>
                                <p:cTn id="116" presetID="22" presetClass="entr" presetSubtype="1" fill="hold" nodeType="afterEffect">
                                  <p:stCondLst>
                                    <p:cond delay="0"/>
                                  </p:stCondLst>
                                  <p:childTnLst>
                                    <p:set>
                                      <p:cBhvr>
                                        <p:cTn id="117" dur="1" fill="hold">
                                          <p:stCondLst>
                                            <p:cond delay="0"/>
                                          </p:stCondLst>
                                        </p:cTn>
                                        <p:tgtEl>
                                          <p:spTgt spid="22576"/>
                                        </p:tgtEl>
                                        <p:attrNameLst>
                                          <p:attrName>style.visibility</p:attrName>
                                        </p:attrNameLst>
                                      </p:cBhvr>
                                      <p:to>
                                        <p:strVal val="visible"/>
                                      </p:to>
                                    </p:set>
                                    <p:animEffect transition="in" filter="wipe(up)">
                                      <p:cBhvr>
                                        <p:cTn id="118" dur="1000"/>
                                        <p:tgtEl>
                                          <p:spTgt spid="22576"/>
                                        </p:tgtEl>
                                      </p:cBhvr>
                                    </p:animEffect>
                                  </p:childTnLst>
                                </p:cTn>
                              </p:par>
                            </p:childTnLst>
                          </p:cTn>
                        </p:par>
                        <p:par>
                          <p:cTn id="119" fill="hold" nodeType="afterGroup">
                            <p:stCondLst>
                              <p:cond delay="3000"/>
                            </p:stCondLst>
                            <p:childTnLst>
                              <p:par>
                                <p:cTn id="120" presetID="19" presetClass="emph" presetSubtype="0" fill="hold" grpId="3" nodeType="afterEffect">
                                  <p:stCondLst>
                                    <p:cond delay="0"/>
                                  </p:stCondLst>
                                  <p:childTnLst>
                                    <p:animClr clrSpc="rgb" dir="cw">
                                      <p:cBhvr override="childStyle">
                                        <p:cTn id="121" dur="1000" fill="hold"/>
                                        <p:tgtEl>
                                          <p:spTgt spid="22554"/>
                                        </p:tgtEl>
                                        <p:attrNameLst>
                                          <p:attrName>style.color</p:attrName>
                                        </p:attrNameLst>
                                      </p:cBhvr>
                                      <p:to>
                                        <a:srgbClr val="FFFF00"/>
                                      </p:to>
                                    </p:animClr>
                                    <p:animClr clrSpc="rgb" dir="cw">
                                      <p:cBhvr>
                                        <p:cTn id="122" dur="1000" fill="hold"/>
                                        <p:tgtEl>
                                          <p:spTgt spid="22554"/>
                                        </p:tgtEl>
                                        <p:attrNameLst>
                                          <p:attrName>fillcolor</p:attrName>
                                        </p:attrNameLst>
                                      </p:cBhvr>
                                      <p:to>
                                        <a:srgbClr val="FFFF00"/>
                                      </p:to>
                                    </p:animClr>
                                    <p:set>
                                      <p:cBhvr>
                                        <p:cTn id="123" dur="1000" fill="hold"/>
                                        <p:tgtEl>
                                          <p:spTgt spid="22554"/>
                                        </p:tgtEl>
                                        <p:attrNameLst>
                                          <p:attrName>fill.type</p:attrName>
                                        </p:attrNameLst>
                                      </p:cBhvr>
                                      <p:to>
                                        <p:strVal val="solid"/>
                                      </p:to>
                                    </p:set>
                                    <p:set>
                                      <p:cBhvr>
                                        <p:cTn id="124" dur="1000" fill="hold"/>
                                        <p:tgtEl>
                                          <p:spTgt spid="22554"/>
                                        </p:tgtEl>
                                        <p:attrNameLst>
                                          <p:attrName>fill.on</p:attrName>
                                        </p:attrNameLst>
                                      </p:cBhvr>
                                      <p:to>
                                        <p:strVal val="true"/>
                                      </p:to>
                                    </p:set>
                                  </p:childTnLst>
                                </p:cTn>
                              </p:par>
                              <p:par>
                                <p:cTn id="125" presetID="19" presetClass="emph" presetSubtype="0" fill="hold" grpId="3" nodeType="withEffect">
                                  <p:stCondLst>
                                    <p:cond delay="0"/>
                                  </p:stCondLst>
                                  <p:childTnLst>
                                    <p:animClr clrSpc="rgb" dir="cw">
                                      <p:cBhvr override="childStyle">
                                        <p:cTn id="126" dur="1000" fill="hold"/>
                                        <p:tgtEl>
                                          <p:spTgt spid="22552"/>
                                        </p:tgtEl>
                                        <p:attrNameLst>
                                          <p:attrName>style.color</p:attrName>
                                        </p:attrNameLst>
                                      </p:cBhvr>
                                      <p:to>
                                        <a:srgbClr val="FFFF00"/>
                                      </p:to>
                                    </p:animClr>
                                    <p:animClr clrSpc="rgb" dir="cw">
                                      <p:cBhvr>
                                        <p:cTn id="127" dur="1000" fill="hold"/>
                                        <p:tgtEl>
                                          <p:spTgt spid="22552"/>
                                        </p:tgtEl>
                                        <p:attrNameLst>
                                          <p:attrName>fillcolor</p:attrName>
                                        </p:attrNameLst>
                                      </p:cBhvr>
                                      <p:to>
                                        <a:srgbClr val="FFFF00"/>
                                      </p:to>
                                    </p:animClr>
                                    <p:set>
                                      <p:cBhvr>
                                        <p:cTn id="128" dur="1000" fill="hold"/>
                                        <p:tgtEl>
                                          <p:spTgt spid="22552"/>
                                        </p:tgtEl>
                                        <p:attrNameLst>
                                          <p:attrName>fill.type</p:attrName>
                                        </p:attrNameLst>
                                      </p:cBhvr>
                                      <p:to>
                                        <p:strVal val="solid"/>
                                      </p:to>
                                    </p:set>
                                    <p:set>
                                      <p:cBhvr>
                                        <p:cTn id="129" dur="1000" fill="hold"/>
                                        <p:tgtEl>
                                          <p:spTgt spid="22552"/>
                                        </p:tgtEl>
                                        <p:attrNameLst>
                                          <p:attrName>fill.on</p:attrName>
                                        </p:attrNameLst>
                                      </p:cBhvr>
                                      <p:to>
                                        <p:strVal val="true"/>
                                      </p:to>
                                    </p:set>
                                  </p:childTnLst>
                                </p:cTn>
                              </p:par>
                              <p:par>
                                <p:cTn id="130" presetID="19" presetClass="emph" presetSubtype="0" fill="hold" grpId="3" nodeType="withEffect">
                                  <p:stCondLst>
                                    <p:cond delay="0"/>
                                  </p:stCondLst>
                                  <p:childTnLst>
                                    <p:animClr clrSpc="rgb" dir="cw">
                                      <p:cBhvr override="childStyle">
                                        <p:cTn id="131" dur="1000" fill="hold"/>
                                        <p:tgtEl>
                                          <p:spTgt spid="22550"/>
                                        </p:tgtEl>
                                        <p:attrNameLst>
                                          <p:attrName>style.color</p:attrName>
                                        </p:attrNameLst>
                                      </p:cBhvr>
                                      <p:to>
                                        <a:srgbClr val="FFFF00"/>
                                      </p:to>
                                    </p:animClr>
                                    <p:animClr clrSpc="rgb" dir="cw">
                                      <p:cBhvr>
                                        <p:cTn id="132" dur="1000" fill="hold"/>
                                        <p:tgtEl>
                                          <p:spTgt spid="22550"/>
                                        </p:tgtEl>
                                        <p:attrNameLst>
                                          <p:attrName>fillcolor</p:attrName>
                                        </p:attrNameLst>
                                      </p:cBhvr>
                                      <p:to>
                                        <a:srgbClr val="FFFF00"/>
                                      </p:to>
                                    </p:animClr>
                                    <p:set>
                                      <p:cBhvr>
                                        <p:cTn id="133" dur="1000" fill="hold"/>
                                        <p:tgtEl>
                                          <p:spTgt spid="22550"/>
                                        </p:tgtEl>
                                        <p:attrNameLst>
                                          <p:attrName>fill.type</p:attrName>
                                        </p:attrNameLst>
                                      </p:cBhvr>
                                      <p:to>
                                        <p:strVal val="solid"/>
                                      </p:to>
                                    </p:set>
                                    <p:set>
                                      <p:cBhvr>
                                        <p:cTn id="134" dur="1000" fill="hold"/>
                                        <p:tgtEl>
                                          <p:spTgt spid="22550"/>
                                        </p:tgtEl>
                                        <p:attrNameLst>
                                          <p:attrName>fill.on</p:attrName>
                                        </p:attrNameLst>
                                      </p:cBhvr>
                                      <p:to>
                                        <p:strVal val="true"/>
                                      </p:to>
                                    </p:set>
                                  </p:childTnLst>
                                </p:cTn>
                              </p:par>
                            </p:childTnLst>
                          </p:cTn>
                        </p:par>
                        <p:par>
                          <p:cTn id="135" fill="hold" nodeType="afterGroup">
                            <p:stCondLst>
                              <p:cond delay="4000"/>
                            </p:stCondLst>
                            <p:childTnLst>
                              <p:par>
                                <p:cTn id="136" presetID="3" presetClass="entr" presetSubtype="10" fill="hold" grpId="0" nodeType="afterEffect">
                                  <p:stCondLst>
                                    <p:cond delay="0"/>
                                  </p:stCondLst>
                                  <p:childTnLst>
                                    <p:set>
                                      <p:cBhvr>
                                        <p:cTn id="137" dur="1" fill="hold">
                                          <p:stCondLst>
                                            <p:cond delay="0"/>
                                          </p:stCondLst>
                                        </p:cTn>
                                        <p:tgtEl>
                                          <p:spTgt spid="22563"/>
                                        </p:tgtEl>
                                        <p:attrNameLst>
                                          <p:attrName>style.visibility</p:attrName>
                                        </p:attrNameLst>
                                      </p:cBhvr>
                                      <p:to>
                                        <p:strVal val="visible"/>
                                      </p:to>
                                    </p:set>
                                    <p:animEffect transition="in" filter="blinds(horizontal)">
                                      <p:cBhvr>
                                        <p:cTn id="138" dur="500"/>
                                        <p:tgtEl>
                                          <p:spTgt spid="22563"/>
                                        </p:tgtEl>
                                      </p:cBhvr>
                                    </p:animEffect>
                                  </p:childTnLst>
                                </p:cTn>
                              </p:par>
                            </p:childTnLst>
                          </p:cTn>
                        </p:par>
                        <p:par>
                          <p:cTn id="139" fill="hold" nodeType="afterGroup">
                            <p:stCondLst>
                              <p:cond delay="4500"/>
                            </p:stCondLst>
                            <p:childTnLst>
                              <p:par>
                                <p:cTn id="140" presetID="3" presetClass="entr" presetSubtype="10" fill="hold" grpId="0" nodeType="afterEffect">
                                  <p:stCondLst>
                                    <p:cond delay="0"/>
                                  </p:stCondLst>
                                  <p:childTnLst>
                                    <p:set>
                                      <p:cBhvr>
                                        <p:cTn id="141" dur="1" fill="hold">
                                          <p:stCondLst>
                                            <p:cond delay="0"/>
                                          </p:stCondLst>
                                        </p:cTn>
                                        <p:tgtEl>
                                          <p:spTgt spid="22538"/>
                                        </p:tgtEl>
                                        <p:attrNameLst>
                                          <p:attrName>style.visibility</p:attrName>
                                        </p:attrNameLst>
                                      </p:cBhvr>
                                      <p:to>
                                        <p:strVal val="visible"/>
                                      </p:to>
                                    </p:set>
                                    <p:animEffect transition="in" filter="blinds(horizontal)">
                                      <p:cBhvr>
                                        <p:cTn id="142" dur="500"/>
                                        <p:tgtEl>
                                          <p:spTgt spid="225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7" grpId="0"/>
      <p:bldP spid="22538" grpId="0"/>
      <p:bldP spid="22547" grpId="0" animBg="1"/>
      <p:bldP spid="22548" grpId="0" animBg="1"/>
      <p:bldP spid="22548" grpId="1" animBg="1"/>
      <p:bldP spid="22548" grpId="2" animBg="1"/>
      <p:bldP spid="22548" grpId="3" animBg="1"/>
      <p:bldP spid="22549" grpId="0" animBg="1"/>
      <p:bldP spid="22550" grpId="0" animBg="1"/>
      <p:bldP spid="22550" grpId="1" animBg="1"/>
      <p:bldP spid="22550" grpId="2" animBg="1"/>
      <p:bldP spid="22550" grpId="3" animBg="1"/>
      <p:bldP spid="22551" grpId="0" animBg="1"/>
      <p:bldP spid="22552" grpId="0" animBg="1"/>
      <p:bldP spid="22552" grpId="1" animBg="1"/>
      <p:bldP spid="22552" grpId="2" animBg="1"/>
      <p:bldP spid="22552" grpId="3" animBg="1"/>
      <p:bldP spid="22553" grpId="0" animBg="1"/>
      <p:bldP spid="22558" grpId="0"/>
      <p:bldP spid="22559" grpId="0"/>
      <p:bldP spid="22560" grpId="0"/>
      <p:bldP spid="22561" grpId="0"/>
      <p:bldP spid="22563" grpId="0"/>
      <p:bldP spid="22554" grpId="0" animBg="1"/>
      <p:bldP spid="22554" grpId="1" animBg="1"/>
      <p:bldP spid="22554" grpId="2" animBg="1"/>
      <p:bldP spid="22554" grpId="3" animBg="1"/>
      <p:bldP spid="2257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4"/>
          <p:cNvSpPr>
            <a:spLocks noChangeArrowheads="1"/>
          </p:cNvSpPr>
          <p:nvPr/>
        </p:nvSpPr>
        <p:spPr bwMode="auto">
          <a:xfrm>
            <a:off x="1042988" y="260350"/>
            <a:ext cx="7705725"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u="sng" dirty="0">
                <a:solidFill>
                  <a:schemeClr val="hlink"/>
                </a:solidFill>
                <a:latin typeface="Times New Roman" panose="02020603050405020304" pitchFamily="18" charset="0"/>
              </a:rPr>
              <a:t>Задача 7.3.</a:t>
            </a:r>
            <a:r>
              <a:rPr lang="ru-RU" altLang="ru-RU" sz="1800" b="1" dirty="0">
                <a:latin typeface="Times New Roman" panose="02020603050405020304" pitchFamily="18" charset="0"/>
              </a:rPr>
              <a:t> </a:t>
            </a:r>
            <a:r>
              <a:rPr lang="en-US" altLang="ru-RU" sz="1800" b="1" dirty="0">
                <a:latin typeface="Times New Roman" panose="02020603050405020304" pitchFamily="18" charset="0"/>
              </a:rPr>
              <a:t>  </a:t>
            </a:r>
            <a:r>
              <a:rPr lang="ru-RU" altLang="ru-RU" sz="1800" b="1" dirty="0">
                <a:latin typeface="Times New Roman" panose="02020603050405020304" pitchFamily="18" charset="0"/>
              </a:rPr>
              <a:t>На рисунке изображен график производной функции </a:t>
            </a:r>
            <a:endParaRPr lang="ru-RU" altLang="ru-RU" sz="1800" b="1" dirty="0" smtClean="0">
              <a:latin typeface="Times New Roman" panose="02020603050405020304" pitchFamily="18" charset="0"/>
            </a:endParaRPr>
          </a:p>
          <a:p>
            <a:pPr eaLnBrk="1" hangingPunct="1">
              <a:spcBef>
                <a:spcPct val="0"/>
              </a:spcBef>
              <a:buFontTx/>
              <a:buNone/>
            </a:pPr>
            <a:r>
              <a:rPr lang="en-US" altLang="ru-RU" sz="1800" b="1" i="1" dirty="0" smtClean="0">
                <a:latin typeface="Times New Roman" panose="02020603050405020304" pitchFamily="18" charset="0"/>
              </a:rPr>
              <a:t>y</a:t>
            </a:r>
            <a:r>
              <a:rPr lang="ru-RU" altLang="ru-RU" sz="1800" b="1" i="1" dirty="0" smtClean="0">
                <a:latin typeface="Times New Roman" panose="02020603050405020304" pitchFamily="18" charset="0"/>
              </a:rPr>
              <a:t> </a:t>
            </a:r>
            <a:r>
              <a:rPr lang="ru-RU" altLang="ru-RU" sz="1800" b="1" i="1" dirty="0">
                <a:latin typeface="Times New Roman" panose="02020603050405020304" pitchFamily="18" charset="0"/>
              </a:rPr>
              <a:t>= </a:t>
            </a:r>
            <a:r>
              <a:rPr lang="en-US" altLang="ru-RU" sz="1800" b="1" i="1" dirty="0">
                <a:latin typeface="Times New Roman" panose="02020603050405020304" pitchFamily="18" charset="0"/>
              </a:rPr>
              <a:t>f (x)</a:t>
            </a:r>
            <a:r>
              <a:rPr lang="ru-RU" altLang="ru-RU" sz="1800" b="1" dirty="0">
                <a:latin typeface="Times New Roman" panose="02020603050405020304" pitchFamily="18" charset="0"/>
              </a:rPr>
              <a:t>, определенной на интервале (</a:t>
            </a:r>
            <a:r>
              <a:rPr lang="en-US" altLang="ru-RU" sz="1800" b="1" i="1" dirty="0">
                <a:latin typeface="Times New Roman" panose="02020603050405020304" pitchFamily="18" charset="0"/>
              </a:rPr>
              <a:t>x</a:t>
            </a:r>
            <a:r>
              <a:rPr lang="ru-RU" altLang="ru-RU" sz="1800" b="1" baseline="-25000" dirty="0">
                <a:latin typeface="Times New Roman" panose="02020603050405020304" pitchFamily="18" charset="0"/>
              </a:rPr>
              <a:t>1</a:t>
            </a:r>
            <a:r>
              <a:rPr lang="ru-RU" altLang="ru-RU" sz="1800" b="1" dirty="0">
                <a:latin typeface="Times New Roman" panose="02020603050405020304" pitchFamily="18" charset="0"/>
              </a:rPr>
              <a:t>;</a:t>
            </a:r>
            <a:r>
              <a:rPr lang="en-US" altLang="ru-RU" sz="1800" b="1" dirty="0">
                <a:latin typeface="Times New Roman" panose="02020603050405020304" pitchFamily="18" charset="0"/>
              </a:rPr>
              <a:t> </a:t>
            </a:r>
            <a:r>
              <a:rPr lang="en-US" altLang="ru-RU" sz="1800" b="1" i="1" dirty="0">
                <a:latin typeface="Times New Roman" panose="02020603050405020304" pitchFamily="18" charset="0"/>
              </a:rPr>
              <a:t>x</a:t>
            </a:r>
            <a:r>
              <a:rPr lang="ru-RU" altLang="ru-RU" sz="1800" b="1" baseline="-25000" dirty="0">
                <a:latin typeface="Times New Roman" panose="02020603050405020304" pitchFamily="18" charset="0"/>
              </a:rPr>
              <a:t>2</a:t>
            </a:r>
            <a:r>
              <a:rPr lang="ru-RU" altLang="ru-RU" sz="1800" b="1" dirty="0">
                <a:latin typeface="Times New Roman" panose="02020603050405020304" pitchFamily="18" charset="0"/>
              </a:rPr>
              <a:t>). Найдите количество точек экстремума функции </a:t>
            </a:r>
            <a:r>
              <a:rPr lang="en-US" altLang="ru-RU" sz="1800" b="1" i="1" dirty="0">
                <a:latin typeface="Times New Roman" panose="02020603050405020304" pitchFamily="18" charset="0"/>
              </a:rPr>
              <a:t>y</a:t>
            </a:r>
            <a:r>
              <a:rPr lang="ru-RU" altLang="ru-RU" sz="1800" b="1" i="1" dirty="0">
                <a:latin typeface="Times New Roman" panose="02020603050405020304" pitchFamily="18" charset="0"/>
              </a:rPr>
              <a:t> = </a:t>
            </a:r>
            <a:r>
              <a:rPr lang="en-US" altLang="ru-RU" sz="1800" b="1" i="1" dirty="0">
                <a:latin typeface="Times New Roman" panose="02020603050405020304" pitchFamily="18" charset="0"/>
              </a:rPr>
              <a:t>f (x)</a:t>
            </a:r>
            <a:r>
              <a:rPr lang="ru-RU" altLang="ru-RU" sz="1800" b="1" dirty="0">
                <a:latin typeface="Times New Roman" panose="02020603050405020304" pitchFamily="18" charset="0"/>
              </a:rPr>
              <a:t>  на отрезке </a:t>
            </a:r>
            <a:r>
              <a:rPr lang="en-US" altLang="ru-RU" sz="1800" b="1" dirty="0">
                <a:latin typeface="Times New Roman" panose="02020603050405020304" pitchFamily="18" charset="0"/>
              </a:rPr>
              <a:t>[</a:t>
            </a:r>
            <a:r>
              <a:rPr lang="ru-RU" altLang="ru-RU" sz="1800" b="1" dirty="0">
                <a:latin typeface="Times New Roman" panose="02020603050405020304" pitchFamily="18" charset="0"/>
              </a:rPr>
              <a:t> </a:t>
            </a:r>
            <a:r>
              <a:rPr lang="ru-RU" altLang="ru-RU" sz="1800" b="1" i="1" dirty="0">
                <a:latin typeface="Times New Roman" panose="02020603050405020304" pitchFamily="18" charset="0"/>
              </a:rPr>
              <a:t>-3</a:t>
            </a:r>
            <a:r>
              <a:rPr lang="en-US" altLang="ru-RU" sz="1800" b="1" i="1" dirty="0">
                <a:latin typeface="Times New Roman" panose="02020603050405020304" pitchFamily="18" charset="0"/>
              </a:rPr>
              <a:t>; </a:t>
            </a:r>
            <a:r>
              <a:rPr lang="ru-RU" altLang="ru-RU" sz="1800" b="1" i="1" dirty="0">
                <a:latin typeface="Times New Roman" panose="02020603050405020304" pitchFamily="18" charset="0"/>
              </a:rPr>
              <a:t>10 </a:t>
            </a:r>
            <a:r>
              <a:rPr lang="en-US" altLang="ru-RU" sz="1800" b="1" dirty="0">
                <a:latin typeface="Times New Roman" panose="02020603050405020304" pitchFamily="18" charset="0"/>
              </a:rPr>
              <a:t>]</a:t>
            </a:r>
            <a:r>
              <a:rPr lang="ru-RU" altLang="ru-RU" sz="1800" b="1" dirty="0">
                <a:latin typeface="Times New Roman" panose="02020603050405020304" pitchFamily="18" charset="0"/>
              </a:rPr>
              <a:t>. </a:t>
            </a:r>
          </a:p>
        </p:txBody>
      </p:sp>
      <p:pic>
        <p:nvPicPr>
          <p:cNvPr id="2150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8288" y="1354138"/>
            <a:ext cx="5986462" cy="244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1313" y="3833813"/>
            <a:ext cx="5903912" cy="261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1" name="Text Box 9"/>
          <p:cNvSpPr txBox="1">
            <a:spLocks noChangeArrowheads="1"/>
          </p:cNvSpPr>
          <p:nvPr/>
        </p:nvSpPr>
        <p:spPr bwMode="auto">
          <a:xfrm>
            <a:off x="7523163" y="5589588"/>
            <a:ext cx="1944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4 .</a:t>
            </a:r>
          </a:p>
        </p:txBody>
      </p:sp>
      <p:sp>
        <p:nvSpPr>
          <p:cNvPr id="23562" name="Text Box 10"/>
          <p:cNvSpPr txBox="1">
            <a:spLocks noChangeArrowheads="1"/>
          </p:cNvSpPr>
          <p:nvPr/>
        </p:nvSpPr>
        <p:spPr bwMode="auto">
          <a:xfrm>
            <a:off x="7378700" y="3213100"/>
            <a:ext cx="19446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4 .</a:t>
            </a:r>
          </a:p>
        </p:txBody>
      </p:sp>
      <p:sp>
        <p:nvSpPr>
          <p:cNvPr id="21511" name="Oval 11"/>
          <p:cNvSpPr>
            <a:spLocks noChangeArrowheads="1"/>
          </p:cNvSpPr>
          <p:nvPr/>
        </p:nvSpPr>
        <p:spPr bwMode="auto">
          <a:xfrm>
            <a:off x="1042988" y="1412875"/>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1</a:t>
            </a:r>
          </a:p>
        </p:txBody>
      </p:sp>
      <p:sp>
        <p:nvSpPr>
          <p:cNvPr id="23565" name="Rectangle 13"/>
          <p:cNvSpPr>
            <a:spLocks noChangeArrowheads="1"/>
          </p:cNvSpPr>
          <p:nvPr/>
        </p:nvSpPr>
        <p:spPr bwMode="auto">
          <a:xfrm>
            <a:off x="3779838" y="1628775"/>
            <a:ext cx="2808287" cy="2016125"/>
          </a:xfrm>
          <a:prstGeom prst="rect">
            <a:avLst/>
          </a:prstGeom>
          <a:solidFill>
            <a:srgbClr val="FF9933">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3566" name="Rectangle 14"/>
          <p:cNvSpPr>
            <a:spLocks noChangeArrowheads="1"/>
          </p:cNvSpPr>
          <p:nvPr/>
        </p:nvSpPr>
        <p:spPr bwMode="auto">
          <a:xfrm>
            <a:off x="2195513" y="4221163"/>
            <a:ext cx="2663825" cy="2016125"/>
          </a:xfrm>
          <a:prstGeom prst="rect">
            <a:avLst/>
          </a:prstGeom>
          <a:solidFill>
            <a:srgbClr val="FF9933">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nvGrpSpPr>
          <p:cNvPr id="23575" name="Group 23"/>
          <p:cNvGrpSpPr>
            <a:grpSpLocks/>
          </p:cNvGrpSpPr>
          <p:nvPr/>
        </p:nvGrpSpPr>
        <p:grpSpPr bwMode="auto">
          <a:xfrm>
            <a:off x="3924300" y="2708275"/>
            <a:ext cx="2520950" cy="144463"/>
            <a:chOff x="2472" y="1706"/>
            <a:chExt cx="1588" cy="91"/>
          </a:xfrm>
        </p:grpSpPr>
        <p:sp>
          <p:nvSpPr>
            <p:cNvPr id="21523" name="Oval 15"/>
            <p:cNvSpPr>
              <a:spLocks noChangeArrowheads="1"/>
            </p:cNvSpPr>
            <p:nvPr/>
          </p:nvSpPr>
          <p:spPr bwMode="auto">
            <a:xfrm>
              <a:off x="2472" y="1706"/>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1524" name="Oval 16"/>
            <p:cNvSpPr>
              <a:spLocks noChangeArrowheads="1"/>
            </p:cNvSpPr>
            <p:nvPr/>
          </p:nvSpPr>
          <p:spPr bwMode="auto">
            <a:xfrm>
              <a:off x="3016" y="1706"/>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1525" name="Oval 17"/>
            <p:cNvSpPr>
              <a:spLocks noChangeArrowheads="1"/>
            </p:cNvSpPr>
            <p:nvPr/>
          </p:nvSpPr>
          <p:spPr bwMode="auto">
            <a:xfrm>
              <a:off x="3560" y="1706"/>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1526" name="Oval 18"/>
            <p:cNvSpPr>
              <a:spLocks noChangeArrowheads="1"/>
            </p:cNvSpPr>
            <p:nvPr/>
          </p:nvSpPr>
          <p:spPr bwMode="auto">
            <a:xfrm>
              <a:off x="3969" y="1706"/>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23576" name="Group 24"/>
          <p:cNvGrpSpPr>
            <a:grpSpLocks/>
          </p:cNvGrpSpPr>
          <p:nvPr/>
        </p:nvGrpSpPr>
        <p:grpSpPr bwMode="auto">
          <a:xfrm>
            <a:off x="2339975" y="5229225"/>
            <a:ext cx="2232025" cy="144463"/>
            <a:chOff x="1474" y="3294"/>
            <a:chExt cx="1406" cy="91"/>
          </a:xfrm>
        </p:grpSpPr>
        <p:sp>
          <p:nvSpPr>
            <p:cNvPr id="21519" name="Oval 19"/>
            <p:cNvSpPr>
              <a:spLocks noChangeArrowheads="1"/>
            </p:cNvSpPr>
            <p:nvPr/>
          </p:nvSpPr>
          <p:spPr bwMode="auto">
            <a:xfrm>
              <a:off x="1474" y="3294"/>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1520" name="Oval 20"/>
            <p:cNvSpPr>
              <a:spLocks noChangeArrowheads="1"/>
            </p:cNvSpPr>
            <p:nvPr/>
          </p:nvSpPr>
          <p:spPr bwMode="auto">
            <a:xfrm>
              <a:off x="2381" y="3294"/>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1521" name="Oval 21"/>
            <p:cNvSpPr>
              <a:spLocks noChangeArrowheads="1"/>
            </p:cNvSpPr>
            <p:nvPr/>
          </p:nvSpPr>
          <p:spPr bwMode="auto">
            <a:xfrm>
              <a:off x="2109" y="3294"/>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1522" name="Oval 22"/>
            <p:cNvSpPr>
              <a:spLocks noChangeArrowheads="1"/>
            </p:cNvSpPr>
            <p:nvPr/>
          </p:nvSpPr>
          <p:spPr bwMode="auto">
            <a:xfrm>
              <a:off x="2789" y="3294"/>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sp>
        <p:nvSpPr>
          <p:cNvPr id="23578" name="Rectangle 26"/>
          <p:cNvSpPr>
            <a:spLocks noChangeArrowheads="1"/>
          </p:cNvSpPr>
          <p:nvPr/>
        </p:nvSpPr>
        <p:spPr bwMode="auto">
          <a:xfrm>
            <a:off x="1403350" y="3860800"/>
            <a:ext cx="7489825" cy="25923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1517" name="Oval 12"/>
          <p:cNvSpPr>
            <a:spLocks noChangeArrowheads="1"/>
          </p:cNvSpPr>
          <p:nvPr/>
        </p:nvSpPr>
        <p:spPr bwMode="auto">
          <a:xfrm>
            <a:off x="971550" y="4005263"/>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2</a:t>
            </a:r>
          </a:p>
        </p:txBody>
      </p:sp>
      <p:sp>
        <p:nvSpPr>
          <p:cNvPr id="21518" name="AutoShape 25">
            <a:hlinkClick r:id="rId4" action="ppaction://hlinksldjump" highlightClick="1"/>
          </p:cNvPr>
          <p:cNvSpPr>
            <a:spLocks noChangeArrowheads="1"/>
          </p:cNvSpPr>
          <p:nvPr/>
        </p:nvSpPr>
        <p:spPr bwMode="auto">
          <a:xfrm>
            <a:off x="8459788" y="6237288"/>
            <a:ext cx="360362" cy="360362"/>
          </a:xfrm>
          <a:prstGeom prst="actionButtonHome">
            <a:avLst/>
          </a:prstGeom>
          <a:solidFill>
            <a:srgbClr val="97FFFF"/>
          </a:solidFill>
          <a:ln w="9525">
            <a:solidFill>
              <a:srgbClr val="00525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3565"/>
                                        </p:tgtEl>
                                        <p:attrNameLst>
                                          <p:attrName>style.visibility</p:attrName>
                                        </p:attrNameLst>
                                      </p:cBhvr>
                                      <p:to>
                                        <p:strVal val="visible"/>
                                      </p:to>
                                    </p:set>
                                    <p:animEffect transition="in" filter="wipe(down)">
                                      <p:cBhvr>
                                        <p:cTn id="7" dur="1000"/>
                                        <p:tgtEl>
                                          <p:spTgt spid="23565"/>
                                        </p:tgtEl>
                                      </p:cBhvr>
                                    </p:animEffect>
                                  </p:childTnLst>
                                </p:cTn>
                              </p:par>
                            </p:childTnLst>
                          </p:cTn>
                        </p:par>
                        <p:par>
                          <p:cTn id="8" fill="hold" nodeType="afterGroup">
                            <p:stCondLst>
                              <p:cond delay="1000"/>
                            </p:stCondLst>
                            <p:childTnLst>
                              <p:par>
                                <p:cTn id="9" presetID="3" presetClass="entr" presetSubtype="10" fill="hold" nodeType="afterEffect">
                                  <p:stCondLst>
                                    <p:cond delay="0"/>
                                  </p:stCondLst>
                                  <p:childTnLst>
                                    <p:set>
                                      <p:cBhvr>
                                        <p:cTn id="10" dur="1" fill="hold">
                                          <p:stCondLst>
                                            <p:cond delay="0"/>
                                          </p:stCondLst>
                                        </p:cTn>
                                        <p:tgtEl>
                                          <p:spTgt spid="23575"/>
                                        </p:tgtEl>
                                        <p:attrNameLst>
                                          <p:attrName>style.visibility</p:attrName>
                                        </p:attrNameLst>
                                      </p:cBhvr>
                                      <p:to>
                                        <p:strVal val="visible"/>
                                      </p:to>
                                    </p:set>
                                    <p:animEffect transition="in" filter="blinds(horizontal)">
                                      <p:cBhvr>
                                        <p:cTn id="11" dur="1000"/>
                                        <p:tgtEl>
                                          <p:spTgt spid="23575"/>
                                        </p:tgtEl>
                                      </p:cBhvr>
                                    </p:animEffect>
                                  </p:childTnLst>
                                </p:cTn>
                              </p:par>
                            </p:childTnLst>
                          </p:cTn>
                        </p:par>
                        <p:par>
                          <p:cTn id="12" fill="hold" nodeType="afterGroup">
                            <p:stCondLst>
                              <p:cond delay="2000"/>
                            </p:stCondLst>
                            <p:childTnLst>
                              <p:par>
                                <p:cTn id="13" presetID="3" presetClass="entr" presetSubtype="10" fill="hold" grpId="0" nodeType="afterEffect">
                                  <p:stCondLst>
                                    <p:cond delay="0"/>
                                  </p:stCondLst>
                                  <p:childTnLst>
                                    <p:set>
                                      <p:cBhvr>
                                        <p:cTn id="14" dur="1" fill="hold">
                                          <p:stCondLst>
                                            <p:cond delay="0"/>
                                          </p:stCondLst>
                                        </p:cTn>
                                        <p:tgtEl>
                                          <p:spTgt spid="23562"/>
                                        </p:tgtEl>
                                        <p:attrNameLst>
                                          <p:attrName>style.visibility</p:attrName>
                                        </p:attrNameLst>
                                      </p:cBhvr>
                                      <p:to>
                                        <p:strVal val="visible"/>
                                      </p:to>
                                    </p:set>
                                    <p:animEffect transition="in" filter="blinds(horizontal)">
                                      <p:cBhvr>
                                        <p:cTn id="15" dur="500"/>
                                        <p:tgtEl>
                                          <p:spTgt spid="2356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4" presetClass="exit" presetSubtype="10" fill="hold" grpId="0" nodeType="clickEffect">
                                  <p:stCondLst>
                                    <p:cond delay="0"/>
                                  </p:stCondLst>
                                  <p:childTnLst>
                                    <p:animEffect transition="out" filter="randombar(horizontal)">
                                      <p:cBhvr>
                                        <p:cTn id="19" dur="500"/>
                                        <p:tgtEl>
                                          <p:spTgt spid="23578"/>
                                        </p:tgtEl>
                                      </p:cBhvr>
                                    </p:animEffect>
                                    <p:set>
                                      <p:cBhvr>
                                        <p:cTn id="20" dur="1" fill="hold">
                                          <p:stCondLst>
                                            <p:cond delay="499"/>
                                          </p:stCondLst>
                                        </p:cTn>
                                        <p:tgtEl>
                                          <p:spTgt spid="23578"/>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23566"/>
                                        </p:tgtEl>
                                        <p:attrNameLst>
                                          <p:attrName>style.visibility</p:attrName>
                                        </p:attrNameLst>
                                      </p:cBhvr>
                                      <p:to>
                                        <p:strVal val="visible"/>
                                      </p:to>
                                    </p:set>
                                    <p:animEffect transition="in" filter="wipe(down)">
                                      <p:cBhvr>
                                        <p:cTn id="25" dur="1000"/>
                                        <p:tgtEl>
                                          <p:spTgt spid="23566"/>
                                        </p:tgtEl>
                                      </p:cBhvr>
                                    </p:animEffect>
                                  </p:childTnLst>
                                </p:cTn>
                              </p:par>
                            </p:childTnLst>
                          </p:cTn>
                        </p:par>
                        <p:par>
                          <p:cTn id="26" fill="hold" nodeType="afterGroup">
                            <p:stCondLst>
                              <p:cond delay="1000"/>
                            </p:stCondLst>
                            <p:childTnLst>
                              <p:par>
                                <p:cTn id="27" presetID="3" presetClass="entr" presetSubtype="10" fill="hold" nodeType="afterEffect">
                                  <p:stCondLst>
                                    <p:cond delay="0"/>
                                  </p:stCondLst>
                                  <p:childTnLst>
                                    <p:set>
                                      <p:cBhvr>
                                        <p:cTn id="28" dur="1" fill="hold">
                                          <p:stCondLst>
                                            <p:cond delay="0"/>
                                          </p:stCondLst>
                                        </p:cTn>
                                        <p:tgtEl>
                                          <p:spTgt spid="23576"/>
                                        </p:tgtEl>
                                        <p:attrNameLst>
                                          <p:attrName>style.visibility</p:attrName>
                                        </p:attrNameLst>
                                      </p:cBhvr>
                                      <p:to>
                                        <p:strVal val="visible"/>
                                      </p:to>
                                    </p:set>
                                    <p:animEffect transition="in" filter="blinds(horizontal)">
                                      <p:cBhvr>
                                        <p:cTn id="29" dur="1000"/>
                                        <p:tgtEl>
                                          <p:spTgt spid="23576"/>
                                        </p:tgtEl>
                                      </p:cBhvr>
                                    </p:animEffect>
                                  </p:childTnLst>
                                </p:cTn>
                              </p:par>
                            </p:childTnLst>
                          </p:cTn>
                        </p:par>
                        <p:par>
                          <p:cTn id="30" fill="hold" nodeType="afterGroup">
                            <p:stCondLst>
                              <p:cond delay="2000"/>
                            </p:stCondLst>
                            <p:childTnLst>
                              <p:par>
                                <p:cTn id="31" presetID="3" presetClass="entr" presetSubtype="10" fill="hold" grpId="0" nodeType="afterEffect">
                                  <p:stCondLst>
                                    <p:cond delay="0"/>
                                  </p:stCondLst>
                                  <p:childTnLst>
                                    <p:set>
                                      <p:cBhvr>
                                        <p:cTn id="32" dur="1" fill="hold">
                                          <p:stCondLst>
                                            <p:cond delay="0"/>
                                          </p:stCondLst>
                                        </p:cTn>
                                        <p:tgtEl>
                                          <p:spTgt spid="23561"/>
                                        </p:tgtEl>
                                        <p:attrNameLst>
                                          <p:attrName>style.visibility</p:attrName>
                                        </p:attrNameLst>
                                      </p:cBhvr>
                                      <p:to>
                                        <p:strVal val="visible"/>
                                      </p:to>
                                    </p:set>
                                    <p:animEffect transition="in" filter="blinds(horizontal)">
                                      <p:cBhvr>
                                        <p:cTn id="33" dur="500"/>
                                        <p:tgtEl>
                                          <p:spTgt spid="235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1" grpId="0"/>
      <p:bldP spid="23562" grpId="0"/>
      <p:bldP spid="23565" grpId="0" animBg="1"/>
      <p:bldP spid="23566" grpId="0" animBg="1"/>
      <p:bldP spid="2357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p:cNvSpPr>
            <a:spLocks noChangeArrowheads="1"/>
          </p:cNvSpPr>
          <p:nvPr/>
        </p:nvSpPr>
        <p:spPr bwMode="auto">
          <a:xfrm>
            <a:off x="1116013" y="260350"/>
            <a:ext cx="7561262"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800" b="1" u="sng">
                <a:solidFill>
                  <a:schemeClr val="hlink"/>
                </a:solidFill>
                <a:latin typeface="Times New Roman" panose="02020603050405020304" pitchFamily="18" charset="0"/>
              </a:rPr>
              <a:t>Задача 8.1.</a:t>
            </a:r>
            <a:r>
              <a:rPr lang="ru-RU" altLang="ru-RU" sz="1800" b="1">
                <a:latin typeface="Times New Roman" panose="02020603050405020304" pitchFamily="18" charset="0"/>
              </a:rPr>
              <a:t> </a:t>
            </a:r>
            <a:r>
              <a:rPr lang="en-US" altLang="ru-RU" sz="1800" b="1">
                <a:latin typeface="Times New Roman" panose="02020603050405020304" pitchFamily="18" charset="0"/>
              </a:rPr>
              <a:t>  </a:t>
            </a:r>
            <a:r>
              <a:rPr lang="ru-RU" altLang="ru-RU" sz="1800" b="1">
                <a:latin typeface="Times New Roman" panose="02020603050405020304" pitchFamily="18" charset="0"/>
              </a:rPr>
              <a:t>На рисунке изображен график производной функции </a:t>
            </a:r>
            <a:r>
              <a:rPr lang="en-US" altLang="ru-RU" sz="1800" b="1" i="1">
                <a:latin typeface="Times New Roman" panose="02020603050405020304" pitchFamily="18" charset="0"/>
              </a:rPr>
              <a:t>y</a:t>
            </a:r>
            <a:r>
              <a:rPr lang="ru-RU" altLang="ru-RU" sz="1800" b="1" i="1">
                <a:latin typeface="Times New Roman" panose="02020603050405020304" pitchFamily="18" charset="0"/>
              </a:rPr>
              <a:t> = </a:t>
            </a:r>
            <a:r>
              <a:rPr lang="en-US" altLang="ru-RU" sz="1800" b="1" i="1">
                <a:latin typeface="Times New Roman" panose="02020603050405020304" pitchFamily="18" charset="0"/>
              </a:rPr>
              <a:t>f (x)</a:t>
            </a:r>
            <a:r>
              <a:rPr lang="ru-RU" altLang="ru-RU" sz="1800" b="1">
                <a:latin typeface="Times New Roman" panose="02020603050405020304" pitchFamily="18" charset="0"/>
              </a:rPr>
              <a:t>, определенной на интервале</a:t>
            </a:r>
            <a:r>
              <a:rPr lang="ru-RU" altLang="ru-RU" sz="1800">
                <a:latin typeface="Times New Roman" panose="02020603050405020304" pitchFamily="18" charset="0"/>
              </a:rPr>
              <a:t> </a:t>
            </a:r>
            <a:r>
              <a:rPr lang="ru-RU" altLang="ru-RU" sz="1800" b="1">
                <a:latin typeface="Times New Roman" panose="02020603050405020304" pitchFamily="18" charset="0"/>
              </a:rPr>
              <a:t>(-11; 3). Найдите промежутки возрастания функции </a:t>
            </a:r>
            <a:r>
              <a:rPr lang="ru-RU" altLang="ru-RU" sz="1800" b="1" i="1">
                <a:latin typeface="Times New Roman" panose="02020603050405020304" pitchFamily="18" charset="0"/>
              </a:rPr>
              <a:t>f(x</a:t>
            </a:r>
            <a:r>
              <a:rPr lang="ru-RU" altLang="ru-RU" sz="1800" b="1">
                <a:latin typeface="Times New Roman" panose="02020603050405020304" pitchFamily="18" charset="0"/>
              </a:rPr>
              <a:t>). В ответе укажите длину наибольшего из них. </a:t>
            </a:r>
          </a:p>
        </p:txBody>
      </p:sp>
      <p:pic>
        <p:nvPicPr>
          <p:cNvPr id="22531" name="Picture 5" descr="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3000" y="1352550"/>
            <a:ext cx="5543550" cy="308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2" name="Text Box 6"/>
          <p:cNvSpPr txBox="1">
            <a:spLocks noChangeArrowheads="1"/>
          </p:cNvSpPr>
          <p:nvPr/>
        </p:nvSpPr>
        <p:spPr bwMode="auto">
          <a:xfrm>
            <a:off x="1042988" y="4581525"/>
            <a:ext cx="7921625" cy="97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a:latin typeface="Times New Roman" panose="02020603050405020304" pitchFamily="18" charset="0"/>
              </a:rPr>
              <a:t>В этой задаче необходимо сначала найти промежутки возрастания функции, т.е. промежутки на которых </a:t>
            </a:r>
            <a:r>
              <a:rPr lang="en-US" altLang="ru-RU" sz="1800" i="1">
                <a:latin typeface="Times New Roman" panose="02020603050405020304" pitchFamily="18" charset="0"/>
              </a:rPr>
              <a:t>f</a:t>
            </a:r>
            <a:r>
              <a:rPr lang="en-US" altLang="ru-RU" sz="2200" i="1">
                <a:latin typeface="Times New Roman" panose="02020603050405020304" pitchFamily="18" charset="0"/>
                <a:cs typeface="Times New Roman" panose="02020603050405020304" pitchFamily="18" charset="0"/>
              </a:rPr>
              <a:t>´</a:t>
            </a:r>
            <a:r>
              <a:rPr lang="en-US" altLang="ru-RU" sz="1800">
                <a:latin typeface="Times New Roman" panose="02020603050405020304" pitchFamily="18" charset="0"/>
              </a:rPr>
              <a:t>(</a:t>
            </a:r>
            <a:r>
              <a:rPr lang="en-US" altLang="ru-RU" sz="1800" i="1">
                <a:latin typeface="Times New Roman" panose="02020603050405020304" pitchFamily="18" charset="0"/>
              </a:rPr>
              <a:t>x</a:t>
            </a:r>
            <a:r>
              <a:rPr lang="en-US" altLang="ru-RU" sz="1800">
                <a:latin typeface="Times New Roman" panose="02020603050405020304" pitchFamily="18" charset="0"/>
              </a:rPr>
              <a:t>) &gt; 0.</a:t>
            </a:r>
            <a:r>
              <a:rPr lang="ru-RU" altLang="ru-RU" sz="1800">
                <a:latin typeface="Times New Roman" panose="02020603050405020304" pitchFamily="18" charset="0"/>
              </a:rPr>
              <a:t> </a:t>
            </a:r>
          </a:p>
          <a:p>
            <a:pPr eaLnBrk="1" hangingPunct="1">
              <a:spcBef>
                <a:spcPct val="0"/>
              </a:spcBef>
              <a:buFontTx/>
              <a:buNone/>
            </a:pPr>
            <a:endParaRPr lang="ru-RU" altLang="ru-RU" sz="1800">
              <a:latin typeface="Times New Roman" panose="02020603050405020304" pitchFamily="18" charset="0"/>
            </a:endParaRPr>
          </a:p>
        </p:txBody>
      </p:sp>
      <p:sp>
        <p:nvSpPr>
          <p:cNvPr id="22533" name="Rectangle 7"/>
          <p:cNvSpPr>
            <a:spLocks noChangeArrowheads="1"/>
          </p:cNvSpPr>
          <p:nvPr/>
        </p:nvSpPr>
        <p:spPr bwMode="auto">
          <a:xfrm>
            <a:off x="1042988" y="4221163"/>
            <a:ext cx="1244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latin typeface="Times New Roman" panose="02020603050405020304" pitchFamily="18" charset="0"/>
              </a:rPr>
              <a:t>Решение.</a:t>
            </a:r>
          </a:p>
        </p:txBody>
      </p:sp>
      <p:sp>
        <p:nvSpPr>
          <p:cNvPr id="24584" name="Rectangle 8"/>
          <p:cNvSpPr>
            <a:spLocks noChangeArrowheads="1"/>
          </p:cNvSpPr>
          <p:nvPr/>
        </p:nvSpPr>
        <p:spPr bwMode="auto">
          <a:xfrm>
            <a:off x="2917825" y="1712913"/>
            <a:ext cx="358775" cy="1584325"/>
          </a:xfrm>
          <a:prstGeom prst="rect">
            <a:avLst/>
          </a:prstGeom>
          <a:solidFill>
            <a:srgbClr val="FF9933">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4585" name="Rectangle 9"/>
          <p:cNvSpPr>
            <a:spLocks noChangeArrowheads="1"/>
          </p:cNvSpPr>
          <p:nvPr/>
        </p:nvSpPr>
        <p:spPr bwMode="auto">
          <a:xfrm>
            <a:off x="4141788" y="1712913"/>
            <a:ext cx="1800225" cy="1584325"/>
          </a:xfrm>
          <a:prstGeom prst="rect">
            <a:avLst/>
          </a:prstGeom>
          <a:solidFill>
            <a:srgbClr val="FF9933">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4586" name="Rectangle 10"/>
          <p:cNvSpPr>
            <a:spLocks noChangeArrowheads="1"/>
          </p:cNvSpPr>
          <p:nvPr/>
        </p:nvSpPr>
        <p:spPr bwMode="auto">
          <a:xfrm>
            <a:off x="6805613" y="1712913"/>
            <a:ext cx="358775" cy="1584325"/>
          </a:xfrm>
          <a:prstGeom prst="rect">
            <a:avLst/>
          </a:prstGeom>
          <a:solidFill>
            <a:srgbClr val="FF9933">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4587" name="Rectangle 11"/>
          <p:cNvSpPr>
            <a:spLocks noChangeArrowheads="1"/>
          </p:cNvSpPr>
          <p:nvPr/>
        </p:nvSpPr>
        <p:spPr bwMode="auto">
          <a:xfrm>
            <a:off x="1042988" y="5300663"/>
            <a:ext cx="7488237"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a:latin typeface="Times New Roman" panose="02020603050405020304" pitchFamily="18" charset="0"/>
              </a:rPr>
              <a:t>В нашем случае их три: (-11; -10), (-7; -1) и (2; 3), наибольшую  длину из них, очевидно, имеет промежуток (-7; -1), его длина равна: </a:t>
            </a:r>
          </a:p>
          <a:p>
            <a:pPr eaLnBrk="1" hangingPunct="1">
              <a:spcBef>
                <a:spcPct val="0"/>
              </a:spcBef>
              <a:buFontTx/>
              <a:buNone/>
            </a:pPr>
            <a:r>
              <a:rPr lang="ru-RU" altLang="ru-RU" sz="1800">
                <a:latin typeface="Times New Roman" panose="02020603050405020304" pitchFamily="18" charset="0"/>
              </a:rPr>
              <a:t>-1-(-7) = 6.</a:t>
            </a:r>
          </a:p>
        </p:txBody>
      </p:sp>
      <p:sp>
        <p:nvSpPr>
          <p:cNvPr id="24588" name="Text Box 12"/>
          <p:cNvSpPr txBox="1">
            <a:spLocks noChangeArrowheads="1"/>
          </p:cNvSpPr>
          <p:nvPr/>
        </p:nvSpPr>
        <p:spPr bwMode="auto">
          <a:xfrm>
            <a:off x="1042988" y="6237288"/>
            <a:ext cx="1944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6 .</a:t>
            </a:r>
          </a:p>
        </p:txBody>
      </p:sp>
      <p:sp>
        <p:nvSpPr>
          <p:cNvPr id="24589" name="Text Box 13"/>
          <p:cNvSpPr txBox="1">
            <a:spLocks noChangeArrowheads="1"/>
          </p:cNvSpPr>
          <p:nvPr/>
        </p:nvSpPr>
        <p:spPr bwMode="auto">
          <a:xfrm>
            <a:off x="3205163" y="2924175"/>
            <a:ext cx="504825" cy="3667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solidFill>
                  <a:srgbClr val="CC0000"/>
                </a:solidFill>
                <a:latin typeface="Times New Roman" panose="02020603050405020304" pitchFamily="18" charset="0"/>
              </a:rPr>
              <a:t>-10</a:t>
            </a:r>
          </a:p>
        </p:txBody>
      </p:sp>
      <p:sp>
        <p:nvSpPr>
          <p:cNvPr id="24590" name="Text Box 14"/>
          <p:cNvSpPr txBox="1">
            <a:spLocks noChangeArrowheads="1"/>
          </p:cNvSpPr>
          <p:nvPr/>
        </p:nvSpPr>
        <p:spPr bwMode="auto">
          <a:xfrm>
            <a:off x="4140200" y="2924175"/>
            <a:ext cx="504825" cy="3968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solidFill>
                  <a:srgbClr val="CC0000"/>
                </a:solidFill>
                <a:latin typeface="Times New Roman" panose="02020603050405020304" pitchFamily="18" charset="0"/>
              </a:rPr>
              <a:t>-</a:t>
            </a:r>
            <a:r>
              <a:rPr lang="ru-RU" altLang="ru-RU" sz="2000" b="1">
                <a:solidFill>
                  <a:srgbClr val="CC0000"/>
                </a:solidFill>
                <a:latin typeface="Times New Roman" panose="02020603050405020304" pitchFamily="18" charset="0"/>
              </a:rPr>
              <a:t>7</a:t>
            </a:r>
          </a:p>
        </p:txBody>
      </p:sp>
      <p:sp>
        <p:nvSpPr>
          <p:cNvPr id="24591" name="Text Box 15"/>
          <p:cNvSpPr txBox="1">
            <a:spLocks noChangeArrowheads="1"/>
          </p:cNvSpPr>
          <p:nvPr/>
        </p:nvSpPr>
        <p:spPr bwMode="auto">
          <a:xfrm>
            <a:off x="5580063" y="2924175"/>
            <a:ext cx="504825" cy="3667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solidFill>
                  <a:srgbClr val="CC0000"/>
                </a:solidFill>
                <a:latin typeface="Times New Roman" panose="02020603050405020304" pitchFamily="18" charset="0"/>
              </a:rPr>
              <a:t>-1</a:t>
            </a:r>
          </a:p>
        </p:txBody>
      </p:sp>
      <p:sp>
        <p:nvSpPr>
          <p:cNvPr id="24592" name="Text Box 16"/>
          <p:cNvSpPr txBox="1">
            <a:spLocks noChangeArrowheads="1"/>
          </p:cNvSpPr>
          <p:nvPr/>
        </p:nvSpPr>
        <p:spPr bwMode="auto">
          <a:xfrm>
            <a:off x="6589713" y="2924175"/>
            <a:ext cx="504825" cy="3667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solidFill>
                  <a:srgbClr val="CC0000"/>
                </a:solidFill>
                <a:latin typeface="Times New Roman" panose="02020603050405020304" pitchFamily="18" charset="0"/>
              </a:rPr>
              <a:t>2</a:t>
            </a:r>
          </a:p>
        </p:txBody>
      </p:sp>
      <p:sp>
        <p:nvSpPr>
          <p:cNvPr id="24593" name="AutoShape 17"/>
          <p:cNvSpPr>
            <a:spLocks/>
          </p:cNvSpPr>
          <p:nvPr/>
        </p:nvSpPr>
        <p:spPr bwMode="auto">
          <a:xfrm rot="5400000" flipV="1">
            <a:off x="4932363" y="2492375"/>
            <a:ext cx="215900" cy="1800225"/>
          </a:xfrm>
          <a:prstGeom prst="rightBrace">
            <a:avLst>
              <a:gd name="adj1" fmla="val 41151"/>
              <a:gd name="adj2" fmla="val 50000"/>
            </a:avLst>
          </a:prstGeom>
          <a:noFill/>
          <a:ln w="28575">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4594" name="Text Box 18"/>
          <p:cNvSpPr txBox="1">
            <a:spLocks noChangeArrowheads="1"/>
          </p:cNvSpPr>
          <p:nvPr/>
        </p:nvSpPr>
        <p:spPr bwMode="auto">
          <a:xfrm>
            <a:off x="4787900" y="3500438"/>
            <a:ext cx="2889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solidFill>
                  <a:srgbClr val="CC0000"/>
                </a:solidFill>
                <a:latin typeface="Times New Roman" panose="02020603050405020304" pitchFamily="18" charset="0"/>
              </a:rPr>
              <a:t>6</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4582"/>
                                        </p:tgtEl>
                                        <p:attrNameLst>
                                          <p:attrName>style.visibility</p:attrName>
                                        </p:attrNameLst>
                                      </p:cBhvr>
                                      <p:to>
                                        <p:strVal val="visible"/>
                                      </p:to>
                                    </p:set>
                                    <p:animEffect transition="in" filter="wipe(up)">
                                      <p:cBhvr>
                                        <p:cTn id="7" dur="1000"/>
                                        <p:tgtEl>
                                          <p:spTgt spid="2458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4584"/>
                                        </p:tgtEl>
                                        <p:attrNameLst>
                                          <p:attrName>style.visibility</p:attrName>
                                        </p:attrNameLst>
                                      </p:cBhvr>
                                      <p:to>
                                        <p:strVal val="visible"/>
                                      </p:to>
                                    </p:set>
                                    <p:animEffect transition="in" filter="wipe(down)">
                                      <p:cBhvr>
                                        <p:cTn id="12" dur="1000"/>
                                        <p:tgtEl>
                                          <p:spTgt spid="24584"/>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24585"/>
                                        </p:tgtEl>
                                        <p:attrNameLst>
                                          <p:attrName>style.visibility</p:attrName>
                                        </p:attrNameLst>
                                      </p:cBhvr>
                                      <p:to>
                                        <p:strVal val="visible"/>
                                      </p:to>
                                    </p:set>
                                    <p:animEffect transition="in" filter="wipe(down)">
                                      <p:cBhvr>
                                        <p:cTn id="15" dur="1000"/>
                                        <p:tgtEl>
                                          <p:spTgt spid="24585"/>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24586"/>
                                        </p:tgtEl>
                                        <p:attrNameLst>
                                          <p:attrName>style.visibility</p:attrName>
                                        </p:attrNameLst>
                                      </p:cBhvr>
                                      <p:to>
                                        <p:strVal val="visible"/>
                                      </p:to>
                                    </p:set>
                                    <p:animEffect transition="in" filter="wipe(down)">
                                      <p:cBhvr>
                                        <p:cTn id="18" dur="1000"/>
                                        <p:tgtEl>
                                          <p:spTgt spid="24586"/>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24589"/>
                                        </p:tgtEl>
                                        <p:attrNameLst>
                                          <p:attrName>style.visibility</p:attrName>
                                        </p:attrNameLst>
                                      </p:cBhvr>
                                      <p:to>
                                        <p:strVal val="visible"/>
                                      </p:to>
                                    </p:set>
                                    <p:animEffect transition="in" filter="wipe(down)">
                                      <p:cBhvr>
                                        <p:cTn id="21" dur="2000"/>
                                        <p:tgtEl>
                                          <p:spTgt spid="24589"/>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24590"/>
                                        </p:tgtEl>
                                        <p:attrNameLst>
                                          <p:attrName>style.visibility</p:attrName>
                                        </p:attrNameLst>
                                      </p:cBhvr>
                                      <p:to>
                                        <p:strVal val="visible"/>
                                      </p:to>
                                    </p:set>
                                    <p:animEffect transition="in" filter="wipe(down)">
                                      <p:cBhvr>
                                        <p:cTn id="24" dur="2000"/>
                                        <p:tgtEl>
                                          <p:spTgt spid="24590"/>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24591"/>
                                        </p:tgtEl>
                                        <p:attrNameLst>
                                          <p:attrName>style.visibility</p:attrName>
                                        </p:attrNameLst>
                                      </p:cBhvr>
                                      <p:to>
                                        <p:strVal val="visible"/>
                                      </p:to>
                                    </p:set>
                                    <p:animEffect transition="in" filter="wipe(down)">
                                      <p:cBhvr>
                                        <p:cTn id="27" dur="2000"/>
                                        <p:tgtEl>
                                          <p:spTgt spid="24591"/>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24592"/>
                                        </p:tgtEl>
                                        <p:attrNameLst>
                                          <p:attrName>style.visibility</p:attrName>
                                        </p:attrNameLst>
                                      </p:cBhvr>
                                      <p:to>
                                        <p:strVal val="visible"/>
                                      </p:to>
                                    </p:set>
                                    <p:animEffect transition="in" filter="wipe(down)">
                                      <p:cBhvr>
                                        <p:cTn id="30" dur="2000"/>
                                        <p:tgtEl>
                                          <p:spTgt spid="24592"/>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1" fill="hold" grpId="0" nodeType="clickEffect">
                                  <p:stCondLst>
                                    <p:cond delay="0"/>
                                  </p:stCondLst>
                                  <p:childTnLst>
                                    <p:set>
                                      <p:cBhvr>
                                        <p:cTn id="34" dur="1" fill="hold">
                                          <p:stCondLst>
                                            <p:cond delay="0"/>
                                          </p:stCondLst>
                                        </p:cTn>
                                        <p:tgtEl>
                                          <p:spTgt spid="24587"/>
                                        </p:tgtEl>
                                        <p:attrNameLst>
                                          <p:attrName>style.visibility</p:attrName>
                                        </p:attrNameLst>
                                      </p:cBhvr>
                                      <p:to>
                                        <p:strVal val="visible"/>
                                      </p:to>
                                    </p:set>
                                    <p:animEffect transition="in" filter="wipe(up)">
                                      <p:cBhvr>
                                        <p:cTn id="35" dur="1000"/>
                                        <p:tgtEl>
                                          <p:spTgt spid="24587"/>
                                        </p:tgtEl>
                                      </p:cBhvr>
                                    </p:animEffect>
                                  </p:childTnLst>
                                </p:cTn>
                              </p:par>
                            </p:childTnLst>
                          </p:cTn>
                        </p:par>
                        <p:par>
                          <p:cTn id="36" fill="hold" nodeType="afterGroup">
                            <p:stCondLst>
                              <p:cond delay="1000"/>
                            </p:stCondLst>
                            <p:childTnLst>
                              <p:par>
                                <p:cTn id="37" presetID="22" presetClass="entr" presetSubtype="2" fill="hold" grpId="0" nodeType="afterEffect">
                                  <p:stCondLst>
                                    <p:cond delay="0"/>
                                  </p:stCondLst>
                                  <p:childTnLst>
                                    <p:set>
                                      <p:cBhvr>
                                        <p:cTn id="38" dur="1" fill="hold">
                                          <p:stCondLst>
                                            <p:cond delay="0"/>
                                          </p:stCondLst>
                                        </p:cTn>
                                        <p:tgtEl>
                                          <p:spTgt spid="24593"/>
                                        </p:tgtEl>
                                        <p:attrNameLst>
                                          <p:attrName>style.visibility</p:attrName>
                                        </p:attrNameLst>
                                      </p:cBhvr>
                                      <p:to>
                                        <p:strVal val="visible"/>
                                      </p:to>
                                    </p:set>
                                    <p:animEffect transition="in" filter="wipe(right)">
                                      <p:cBhvr>
                                        <p:cTn id="39" dur="1000"/>
                                        <p:tgtEl>
                                          <p:spTgt spid="24593"/>
                                        </p:tgtEl>
                                      </p:cBhvr>
                                    </p:animEffect>
                                  </p:childTnLst>
                                </p:cTn>
                              </p:par>
                            </p:childTnLst>
                          </p:cTn>
                        </p:par>
                        <p:par>
                          <p:cTn id="40" fill="hold" nodeType="afterGroup">
                            <p:stCondLst>
                              <p:cond delay="2000"/>
                            </p:stCondLst>
                            <p:childTnLst>
                              <p:par>
                                <p:cTn id="41" presetID="22" presetClass="entr" presetSubtype="4" fill="hold" grpId="0" nodeType="afterEffect">
                                  <p:stCondLst>
                                    <p:cond delay="0"/>
                                  </p:stCondLst>
                                  <p:childTnLst>
                                    <p:set>
                                      <p:cBhvr>
                                        <p:cTn id="42" dur="1" fill="hold">
                                          <p:stCondLst>
                                            <p:cond delay="0"/>
                                          </p:stCondLst>
                                        </p:cTn>
                                        <p:tgtEl>
                                          <p:spTgt spid="24594"/>
                                        </p:tgtEl>
                                        <p:attrNameLst>
                                          <p:attrName>style.visibility</p:attrName>
                                        </p:attrNameLst>
                                      </p:cBhvr>
                                      <p:to>
                                        <p:strVal val="visible"/>
                                      </p:to>
                                    </p:set>
                                    <p:animEffect transition="in" filter="wipe(down)">
                                      <p:cBhvr>
                                        <p:cTn id="43" dur="500"/>
                                        <p:tgtEl>
                                          <p:spTgt spid="24594"/>
                                        </p:tgtEl>
                                      </p:cBhvr>
                                    </p:animEffect>
                                  </p:childTnLst>
                                </p:cTn>
                              </p:par>
                            </p:childTnLst>
                          </p:cTn>
                        </p:par>
                        <p:par>
                          <p:cTn id="44" fill="hold" nodeType="afterGroup">
                            <p:stCondLst>
                              <p:cond delay="2500"/>
                            </p:stCondLst>
                            <p:childTnLst>
                              <p:par>
                                <p:cTn id="45" presetID="3" presetClass="entr" presetSubtype="10" fill="hold" grpId="0" nodeType="afterEffect">
                                  <p:stCondLst>
                                    <p:cond delay="0"/>
                                  </p:stCondLst>
                                  <p:childTnLst>
                                    <p:set>
                                      <p:cBhvr>
                                        <p:cTn id="46" dur="1" fill="hold">
                                          <p:stCondLst>
                                            <p:cond delay="0"/>
                                          </p:stCondLst>
                                        </p:cTn>
                                        <p:tgtEl>
                                          <p:spTgt spid="24588"/>
                                        </p:tgtEl>
                                        <p:attrNameLst>
                                          <p:attrName>style.visibility</p:attrName>
                                        </p:attrNameLst>
                                      </p:cBhvr>
                                      <p:to>
                                        <p:strVal val="visible"/>
                                      </p:to>
                                    </p:set>
                                    <p:animEffect transition="in" filter="blinds(horizontal)">
                                      <p:cBhvr>
                                        <p:cTn id="47" dur="500"/>
                                        <p:tgtEl>
                                          <p:spTgt spid="245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2" grpId="0"/>
      <p:bldP spid="24584" grpId="0" animBg="1"/>
      <p:bldP spid="24585" grpId="0" animBg="1"/>
      <p:bldP spid="24586" grpId="0" animBg="1"/>
      <p:bldP spid="24587" grpId="0"/>
      <p:bldP spid="24588" grpId="0"/>
      <p:bldP spid="24589" grpId="0"/>
      <p:bldP spid="24590" grpId="0"/>
      <p:bldP spid="24591" grpId="0"/>
      <p:bldP spid="24592" grpId="0"/>
      <p:bldP spid="24593" grpId="0" animBg="1"/>
      <p:bldP spid="2459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descr="6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1341438"/>
            <a:ext cx="424815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5" name="Picture 5" descr="6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913" y="4005263"/>
            <a:ext cx="4137025" cy="253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Text Box 6"/>
          <p:cNvSpPr txBox="1">
            <a:spLocks noChangeArrowheads="1"/>
          </p:cNvSpPr>
          <p:nvPr/>
        </p:nvSpPr>
        <p:spPr bwMode="auto">
          <a:xfrm>
            <a:off x="1187450" y="333375"/>
            <a:ext cx="7705725"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800" b="1" u="sng">
                <a:solidFill>
                  <a:srgbClr val="008080"/>
                </a:solidFill>
                <a:latin typeface="Times New Roman" panose="02020603050405020304" pitchFamily="18" charset="0"/>
              </a:rPr>
              <a:t>Задача 8.2.</a:t>
            </a:r>
            <a:r>
              <a:rPr lang="ru-RU" altLang="ru-RU" sz="1800" b="1">
                <a:latin typeface="Times New Roman" panose="02020603050405020304" pitchFamily="18" charset="0"/>
              </a:rPr>
              <a:t> На рисунке изображен график производной функции </a:t>
            </a:r>
            <a:r>
              <a:rPr lang="en-US" altLang="ru-RU" sz="1800" b="1" i="1">
                <a:latin typeface="Times New Roman" panose="02020603050405020304" pitchFamily="18" charset="0"/>
              </a:rPr>
              <a:t>f</a:t>
            </a:r>
            <a:r>
              <a:rPr lang="ru-RU" altLang="ru-RU" sz="1800" b="1">
                <a:latin typeface="Times New Roman" panose="02020603050405020304" pitchFamily="18" charset="0"/>
              </a:rPr>
              <a:t>(</a:t>
            </a:r>
            <a:r>
              <a:rPr lang="ru-RU" altLang="ru-RU" sz="1800" b="1" i="1">
                <a:latin typeface="Times New Roman" panose="02020603050405020304" pitchFamily="18" charset="0"/>
              </a:rPr>
              <a:t>x</a:t>
            </a:r>
            <a:r>
              <a:rPr lang="ru-RU" altLang="ru-RU" sz="1800" b="1">
                <a:latin typeface="Times New Roman" panose="02020603050405020304" pitchFamily="18" charset="0"/>
              </a:rPr>
              <a:t>), определенной на интервале (</a:t>
            </a:r>
            <a:r>
              <a:rPr lang="en-US" altLang="ru-RU" sz="1800" b="1" i="1">
                <a:latin typeface="Times New Roman" panose="02020603050405020304" pitchFamily="18" charset="0"/>
              </a:rPr>
              <a:t>x</a:t>
            </a:r>
            <a:r>
              <a:rPr lang="ru-RU" altLang="ru-RU" sz="1800" b="1" baseline="-25000">
                <a:latin typeface="Times New Roman" panose="02020603050405020304" pitchFamily="18" charset="0"/>
              </a:rPr>
              <a:t>1</a:t>
            </a:r>
            <a:r>
              <a:rPr lang="ru-RU" altLang="ru-RU" sz="1800" b="1">
                <a:latin typeface="Times New Roman" panose="02020603050405020304" pitchFamily="18" charset="0"/>
              </a:rPr>
              <a:t>;</a:t>
            </a:r>
            <a:r>
              <a:rPr lang="en-US" altLang="ru-RU" sz="1800" b="1">
                <a:latin typeface="Times New Roman" panose="02020603050405020304" pitchFamily="18" charset="0"/>
              </a:rPr>
              <a:t> </a:t>
            </a:r>
            <a:r>
              <a:rPr lang="en-US" altLang="ru-RU" sz="1800" b="1" i="1">
                <a:latin typeface="Times New Roman" panose="02020603050405020304" pitchFamily="18" charset="0"/>
              </a:rPr>
              <a:t>x</a:t>
            </a:r>
            <a:r>
              <a:rPr lang="ru-RU" altLang="ru-RU" sz="1800" b="1" baseline="-25000">
                <a:latin typeface="Times New Roman" panose="02020603050405020304" pitchFamily="18" charset="0"/>
              </a:rPr>
              <a:t>2</a:t>
            </a:r>
            <a:r>
              <a:rPr lang="ru-RU" altLang="ru-RU" sz="1800" b="1">
                <a:latin typeface="Times New Roman" panose="02020603050405020304" pitchFamily="18" charset="0"/>
              </a:rPr>
              <a:t>). Найдите  промежутки убывания функции </a:t>
            </a:r>
            <a:r>
              <a:rPr lang="ru-RU" altLang="ru-RU" sz="1800" b="1" i="1">
                <a:latin typeface="Times New Roman" panose="02020603050405020304" pitchFamily="18" charset="0"/>
              </a:rPr>
              <a:t>f</a:t>
            </a:r>
            <a:r>
              <a:rPr lang="en-US" altLang="ru-RU" sz="1800" b="1">
                <a:latin typeface="Times New Roman" panose="02020603050405020304" pitchFamily="18" charset="0"/>
              </a:rPr>
              <a:t>(</a:t>
            </a:r>
            <a:r>
              <a:rPr lang="ru-RU" altLang="ru-RU" sz="1800" b="1" i="1">
                <a:latin typeface="Times New Roman" panose="02020603050405020304" pitchFamily="18" charset="0"/>
              </a:rPr>
              <a:t>x</a:t>
            </a:r>
            <a:r>
              <a:rPr lang="ru-RU" altLang="ru-RU" sz="1800" b="1">
                <a:latin typeface="Times New Roman" panose="02020603050405020304" pitchFamily="18" charset="0"/>
              </a:rPr>
              <a:t>). В ответе укажите длину  наибольшего из них. </a:t>
            </a:r>
          </a:p>
        </p:txBody>
      </p:sp>
      <p:sp>
        <p:nvSpPr>
          <p:cNvPr id="23557" name="Oval 7"/>
          <p:cNvSpPr>
            <a:spLocks noChangeArrowheads="1"/>
          </p:cNvSpPr>
          <p:nvPr/>
        </p:nvSpPr>
        <p:spPr bwMode="auto">
          <a:xfrm>
            <a:off x="1042988" y="1628775"/>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1</a:t>
            </a:r>
          </a:p>
        </p:txBody>
      </p:sp>
      <p:sp>
        <p:nvSpPr>
          <p:cNvPr id="23558" name="Rectangle 9"/>
          <p:cNvSpPr>
            <a:spLocks noChangeArrowheads="1"/>
          </p:cNvSpPr>
          <p:nvPr/>
        </p:nvSpPr>
        <p:spPr bwMode="auto">
          <a:xfrm>
            <a:off x="5795963" y="1412875"/>
            <a:ext cx="1244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latin typeface="Times New Roman" panose="02020603050405020304" pitchFamily="18" charset="0"/>
              </a:rPr>
              <a:t>Решение.</a:t>
            </a:r>
          </a:p>
        </p:txBody>
      </p:sp>
      <p:sp>
        <p:nvSpPr>
          <p:cNvPr id="23559" name="Rectangle 10"/>
          <p:cNvSpPr>
            <a:spLocks noChangeArrowheads="1"/>
          </p:cNvSpPr>
          <p:nvPr/>
        </p:nvSpPr>
        <p:spPr bwMode="auto">
          <a:xfrm>
            <a:off x="5775325" y="4292600"/>
            <a:ext cx="1244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latin typeface="Times New Roman" panose="02020603050405020304" pitchFamily="18" charset="0"/>
              </a:rPr>
              <a:t>Решение.</a:t>
            </a:r>
          </a:p>
        </p:txBody>
      </p:sp>
      <p:sp>
        <p:nvSpPr>
          <p:cNvPr id="25611" name="Text Box 11"/>
          <p:cNvSpPr txBox="1">
            <a:spLocks noChangeArrowheads="1"/>
          </p:cNvSpPr>
          <p:nvPr/>
        </p:nvSpPr>
        <p:spPr bwMode="auto">
          <a:xfrm>
            <a:off x="5795963" y="3500438"/>
            <a:ext cx="1944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6 .</a:t>
            </a:r>
          </a:p>
        </p:txBody>
      </p:sp>
      <p:sp>
        <p:nvSpPr>
          <p:cNvPr id="25612" name="Text Box 12"/>
          <p:cNvSpPr txBox="1">
            <a:spLocks noChangeArrowheads="1"/>
          </p:cNvSpPr>
          <p:nvPr/>
        </p:nvSpPr>
        <p:spPr bwMode="auto">
          <a:xfrm>
            <a:off x="5795963" y="6165850"/>
            <a:ext cx="1944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3 .</a:t>
            </a:r>
          </a:p>
        </p:txBody>
      </p:sp>
      <p:sp>
        <p:nvSpPr>
          <p:cNvPr id="25613" name="Text Box 13"/>
          <p:cNvSpPr txBox="1">
            <a:spLocks noChangeArrowheads="1"/>
          </p:cNvSpPr>
          <p:nvPr/>
        </p:nvSpPr>
        <p:spPr bwMode="auto">
          <a:xfrm>
            <a:off x="5795963" y="1700213"/>
            <a:ext cx="27368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a:latin typeface="Times New Roman" panose="02020603050405020304" pitchFamily="18" charset="0"/>
              </a:rPr>
              <a:t>Найдем промежутки убывания функции, т.е. промежутки на которых </a:t>
            </a:r>
            <a:r>
              <a:rPr lang="en-US" altLang="ru-RU" sz="1800" i="1">
                <a:latin typeface="Times New Roman" panose="02020603050405020304" pitchFamily="18" charset="0"/>
              </a:rPr>
              <a:t>f´</a:t>
            </a:r>
            <a:r>
              <a:rPr lang="en-US" altLang="ru-RU" sz="1800">
                <a:latin typeface="Times New Roman" panose="02020603050405020304" pitchFamily="18" charset="0"/>
              </a:rPr>
              <a:t>(</a:t>
            </a:r>
            <a:r>
              <a:rPr lang="en-US" altLang="ru-RU" sz="1800" i="1">
                <a:latin typeface="Times New Roman" panose="02020603050405020304" pitchFamily="18" charset="0"/>
              </a:rPr>
              <a:t>x</a:t>
            </a:r>
            <a:r>
              <a:rPr lang="en-US" altLang="ru-RU" sz="1800">
                <a:latin typeface="Times New Roman" panose="02020603050405020304" pitchFamily="18" charset="0"/>
              </a:rPr>
              <a:t>) &lt; 0.</a:t>
            </a:r>
            <a:endParaRPr lang="ru-RU" altLang="ru-RU" sz="1800">
              <a:latin typeface="Times New Roman" panose="02020603050405020304" pitchFamily="18" charset="0"/>
            </a:endParaRPr>
          </a:p>
        </p:txBody>
      </p:sp>
      <p:sp>
        <p:nvSpPr>
          <p:cNvPr id="25614" name="Rectangle 14"/>
          <p:cNvSpPr>
            <a:spLocks noChangeArrowheads="1"/>
          </p:cNvSpPr>
          <p:nvPr/>
        </p:nvSpPr>
        <p:spPr bwMode="auto">
          <a:xfrm>
            <a:off x="1547813" y="2636838"/>
            <a:ext cx="215900" cy="1008062"/>
          </a:xfrm>
          <a:prstGeom prst="rect">
            <a:avLst/>
          </a:prstGeom>
          <a:solidFill>
            <a:srgbClr val="00808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5615" name="Rectangle 15"/>
          <p:cNvSpPr>
            <a:spLocks noChangeArrowheads="1"/>
          </p:cNvSpPr>
          <p:nvPr/>
        </p:nvSpPr>
        <p:spPr bwMode="auto">
          <a:xfrm>
            <a:off x="2700338" y="2636838"/>
            <a:ext cx="1223962" cy="1008062"/>
          </a:xfrm>
          <a:prstGeom prst="rect">
            <a:avLst/>
          </a:prstGeom>
          <a:solidFill>
            <a:srgbClr val="00808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5616" name="Rectangle 16"/>
          <p:cNvSpPr>
            <a:spLocks noChangeArrowheads="1"/>
          </p:cNvSpPr>
          <p:nvPr/>
        </p:nvSpPr>
        <p:spPr bwMode="auto">
          <a:xfrm>
            <a:off x="4932363" y="2636838"/>
            <a:ext cx="215900" cy="1008062"/>
          </a:xfrm>
          <a:prstGeom prst="rect">
            <a:avLst/>
          </a:prstGeom>
          <a:solidFill>
            <a:srgbClr val="00808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5617" name="Text Box 17"/>
          <p:cNvSpPr txBox="1">
            <a:spLocks noChangeArrowheads="1"/>
          </p:cNvSpPr>
          <p:nvPr/>
        </p:nvSpPr>
        <p:spPr bwMode="auto">
          <a:xfrm>
            <a:off x="5795963" y="2924175"/>
            <a:ext cx="31686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a:latin typeface="Times New Roman" panose="02020603050405020304" pitchFamily="18" charset="0"/>
              </a:rPr>
              <a:t>Наибольшую  длину из них имеет промежуток (-</a:t>
            </a:r>
            <a:r>
              <a:rPr lang="en-US" altLang="ru-RU" sz="1800">
                <a:latin typeface="Times New Roman" panose="02020603050405020304" pitchFamily="18" charset="0"/>
              </a:rPr>
              <a:t>10</a:t>
            </a:r>
            <a:r>
              <a:rPr lang="ru-RU" altLang="ru-RU" sz="1800">
                <a:latin typeface="Times New Roman" panose="02020603050405020304" pitchFamily="18" charset="0"/>
              </a:rPr>
              <a:t>; -</a:t>
            </a:r>
            <a:r>
              <a:rPr lang="en-US" altLang="ru-RU" sz="1800">
                <a:latin typeface="Times New Roman" panose="02020603050405020304" pitchFamily="18" charset="0"/>
              </a:rPr>
              <a:t>4</a:t>
            </a:r>
            <a:r>
              <a:rPr lang="ru-RU" altLang="ru-RU" sz="1800">
                <a:latin typeface="Times New Roman" panose="02020603050405020304" pitchFamily="18" charset="0"/>
              </a:rPr>
              <a:t>)</a:t>
            </a:r>
          </a:p>
        </p:txBody>
      </p:sp>
      <p:sp>
        <p:nvSpPr>
          <p:cNvPr id="25618" name="Text Box 18"/>
          <p:cNvSpPr txBox="1">
            <a:spLocks noChangeArrowheads="1"/>
          </p:cNvSpPr>
          <p:nvPr/>
        </p:nvSpPr>
        <p:spPr bwMode="auto">
          <a:xfrm>
            <a:off x="2268538" y="2565400"/>
            <a:ext cx="57626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solidFill>
                  <a:srgbClr val="005250"/>
                </a:solidFill>
                <a:latin typeface="Times New Roman" panose="02020603050405020304" pitchFamily="18" charset="0"/>
              </a:rPr>
              <a:t>-10</a:t>
            </a:r>
          </a:p>
        </p:txBody>
      </p:sp>
      <p:sp>
        <p:nvSpPr>
          <p:cNvPr id="25619" name="Text Box 19"/>
          <p:cNvSpPr txBox="1">
            <a:spLocks noChangeArrowheads="1"/>
          </p:cNvSpPr>
          <p:nvPr/>
        </p:nvSpPr>
        <p:spPr bwMode="auto">
          <a:xfrm>
            <a:off x="3851275" y="2557463"/>
            <a:ext cx="57626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solidFill>
                  <a:srgbClr val="005250"/>
                </a:solidFill>
                <a:latin typeface="Times New Roman" panose="02020603050405020304" pitchFamily="18" charset="0"/>
              </a:rPr>
              <a:t>-4</a:t>
            </a:r>
          </a:p>
        </p:txBody>
      </p:sp>
      <p:sp>
        <p:nvSpPr>
          <p:cNvPr id="25620" name="Rectangle 20"/>
          <p:cNvSpPr>
            <a:spLocks noChangeArrowheads="1"/>
          </p:cNvSpPr>
          <p:nvPr/>
        </p:nvSpPr>
        <p:spPr bwMode="auto">
          <a:xfrm>
            <a:off x="5795963" y="4581525"/>
            <a:ext cx="3097212"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a:latin typeface="Times New Roman" panose="02020603050405020304" pitchFamily="18" charset="0"/>
              </a:rPr>
              <a:t>Решение аналогично: ищем промежутки на которых </a:t>
            </a:r>
            <a:r>
              <a:rPr lang="en-US" altLang="ru-RU" sz="1800" i="1">
                <a:latin typeface="Times New Roman" panose="02020603050405020304" pitchFamily="18" charset="0"/>
              </a:rPr>
              <a:t>f´</a:t>
            </a:r>
            <a:r>
              <a:rPr lang="en-US" altLang="ru-RU" sz="1800">
                <a:latin typeface="Times New Roman" panose="02020603050405020304" pitchFamily="18" charset="0"/>
              </a:rPr>
              <a:t>(</a:t>
            </a:r>
            <a:r>
              <a:rPr lang="en-US" altLang="ru-RU" sz="1800" i="1">
                <a:latin typeface="Times New Roman" panose="02020603050405020304" pitchFamily="18" charset="0"/>
              </a:rPr>
              <a:t>x</a:t>
            </a:r>
            <a:r>
              <a:rPr lang="en-US" altLang="ru-RU" sz="1800">
                <a:latin typeface="Times New Roman" panose="02020603050405020304" pitchFamily="18" charset="0"/>
              </a:rPr>
              <a:t>) &lt; 0.</a:t>
            </a:r>
            <a:r>
              <a:rPr lang="ru-RU" altLang="ru-RU" sz="1800">
                <a:latin typeface="Times New Roman" panose="02020603050405020304" pitchFamily="18" charset="0"/>
              </a:rPr>
              <a:t> </a:t>
            </a:r>
          </a:p>
        </p:txBody>
      </p:sp>
      <p:sp>
        <p:nvSpPr>
          <p:cNvPr id="25621" name="Rectangle 21"/>
          <p:cNvSpPr>
            <a:spLocks noChangeArrowheads="1"/>
          </p:cNvSpPr>
          <p:nvPr/>
        </p:nvSpPr>
        <p:spPr bwMode="auto">
          <a:xfrm>
            <a:off x="1763713" y="5443538"/>
            <a:ext cx="215900" cy="1009650"/>
          </a:xfrm>
          <a:prstGeom prst="rect">
            <a:avLst/>
          </a:prstGeom>
          <a:solidFill>
            <a:srgbClr val="00808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5622" name="Rectangle 22"/>
          <p:cNvSpPr>
            <a:spLocks noChangeArrowheads="1"/>
          </p:cNvSpPr>
          <p:nvPr/>
        </p:nvSpPr>
        <p:spPr bwMode="auto">
          <a:xfrm>
            <a:off x="2843213" y="5443538"/>
            <a:ext cx="649287" cy="1009650"/>
          </a:xfrm>
          <a:prstGeom prst="rect">
            <a:avLst/>
          </a:prstGeom>
          <a:solidFill>
            <a:srgbClr val="00808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5623" name="Rectangle 23"/>
          <p:cNvSpPr>
            <a:spLocks noChangeArrowheads="1"/>
          </p:cNvSpPr>
          <p:nvPr/>
        </p:nvSpPr>
        <p:spPr bwMode="auto">
          <a:xfrm>
            <a:off x="4643438" y="5443538"/>
            <a:ext cx="215900" cy="1009650"/>
          </a:xfrm>
          <a:prstGeom prst="rect">
            <a:avLst/>
          </a:prstGeom>
          <a:solidFill>
            <a:srgbClr val="008080">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5625" name="Text Box 25"/>
          <p:cNvSpPr txBox="1">
            <a:spLocks noChangeArrowheads="1"/>
          </p:cNvSpPr>
          <p:nvPr/>
        </p:nvSpPr>
        <p:spPr bwMode="auto">
          <a:xfrm>
            <a:off x="5795963" y="5445125"/>
            <a:ext cx="31686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a:latin typeface="Times New Roman" panose="02020603050405020304" pitchFamily="18" charset="0"/>
              </a:rPr>
              <a:t>Наибольший из них имеет длину равную 3.</a:t>
            </a:r>
          </a:p>
        </p:txBody>
      </p:sp>
      <p:sp>
        <p:nvSpPr>
          <p:cNvPr id="25626" name="AutoShape 26"/>
          <p:cNvSpPr>
            <a:spLocks/>
          </p:cNvSpPr>
          <p:nvPr/>
        </p:nvSpPr>
        <p:spPr bwMode="auto">
          <a:xfrm rot="-5400000">
            <a:off x="3204369" y="1916907"/>
            <a:ext cx="215900" cy="1223962"/>
          </a:xfrm>
          <a:prstGeom prst="rightBrace">
            <a:avLst>
              <a:gd name="adj1" fmla="val 64696"/>
              <a:gd name="adj2" fmla="val 49542"/>
            </a:avLst>
          </a:prstGeom>
          <a:noFill/>
          <a:ln w="28575">
            <a:solidFill>
              <a:srgbClr val="00525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5627" name="Text Box 27"/>
          <p:cNvSpPr txBox="1">
            <a:spLocks noChangeArrowheads="1"/>
          </p:cNvSpPr>
          <p:nvPr/>
        </p:nvSpPr>
        <p:spPr bwMode="auto">
          <a:xfrm>
            <a:off x="3276600" y="2198688"/>
            <a:ext cx="36036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solidFill>
                  <a:srgbClr val="005250"/>
                </a:solidFill>
                <a:latin typeface="Times New Roman" panose="02020603050405020304" pitchFamily="18" charset="0"/>
              </a:rPr>
              <a:t>6</a:t>
            </a:r>
          </a:p>
        </p:txBody>
      </p:sp>
      <p:sp>
        <p:nvSpPr>
          <p:cNvPr id="25628" name="AutoShape 28"/>
          <p:cNvSpPr>
            <a:spLocks/>
          </p:cNvSpPr>
          <p:nvPr/>
        </p:nvSpPr>
        <p:spPr bwMode="auto">
          <a:xfrm rot="-5400000">
            <a:off x="3131344" y="5012532"/>
            <a:ext cx="73025" cy="649287"/>
          </a:xfrm>
          <a:prstGeom prst="rightBrace">
            <a:avLst>
              <a:gd name="adj1" fmla="val 43880"/>
              <a:gd name="adj2" fmla="val 50000"/>
            </a:avLst>
          </a:prstGeom>
          <a:noFill/>
          <a:ln w="28575">
            <a:solidFill>
              <a:srgbClr val="00525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5629" name="Text Box 29"/>
          <p:cNvSpPr txBox="1">
            <a:spLocks noChangeArrowheads="1"/>
          </p:cNvSpPr>
          <p:nvPr/>
        </p:nvSpPr>
        <p:spPr bwMode="auto">
          <a:xfrm>
            <a:off x="2987675" y="4941888"/>
            <a:ext cx="4318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b="1">
                <a:solidFill>
                  <a:srgbClr val="005250"/>
                </a:solidFill>
                <a:latin typeface="Times New Roman" panose="02020603050405020304" pitchFamily="18" charset="0"/>
              </a:rPr>
              <a:t>3</a:t>
            </a:r>
          </a:p>
        </p:txBody>
      </p:sp>
      <p:sp>
        <p:nvSpPr>
          <p:cNvPr id="25630" name="Rectangle 30"/>
          <p:cNvSpPr>
            <a:spLocks noChangeArrowheads="1"/>
          </p:cNvSpPr>
          <p:nvPr/>
        </p:nvSpPr>
        <p:spPr bwMode="auto">
          <a:xfrm>
            <a:off x="1187450" y="4005263"/>
            <a:ext cx="7632700" cy="259238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3579" name="Oval 8"/>
          <p:cNvSpPr>
            <a:spLocks noChangeArrowheads="1"/>
          </p:cNvSpPr>
          <p:nvPr/>
        </p:nvSpPr>
        <p:spPr bwMode="auto">
          <a:xfrm>
            <a:off x="971550" y="4221163"/>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2</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5613"/>
                                        </p:tgtEl>
                                        <p:attrNameLst>
                                          <p:attrName>style.visibility</p:attrName>
                                        </p:attrNameLst>
                                      </p:cBhvr>
                                      <p:to>
                                        <p:strVal val="visible"/>
                                      </p:to>
                                    </p:set>
                                    <p:animEffect transition="in" filter="wipe(up)">
                                      <p:cBhvr>
                                        <p:cTn id="7" dur="1000"/>
                                        <p:tgtEl>
                                          <p:spTgt spid="2561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5614"/>
                                        </p:tgtEl>
                                        <p:attrNameLst>
                                          <p:attrName>style.visibility</p:attrName>
                                        </p:attrNameLst>
                                      </p:cBhvr>
                                      <p:to>
                                        <p:strVal val="visible"/>
                                      </p:to>
                                    </p:set>
                                    <p:animEffect transition="in" filter="wipe(up)">
                                      <p:cBhvr>
                                        <p:cTn id="12" dur="1000"/>
                                        <p:tgtEl>
                                          <p:spTgt spid="25614"/>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25615"/>
                                        </p:tgtEl>
                                        <p:attrNameLst>
                                          <p:attrName>style.visibility</p:attrName>
                                        </p:attrNameLst>
                                      </p:cBhvr>
                                      <p:to>
                                        <p:strVal val="visible"/>
                                      </p:to>
                                    </p:set>
                                    <p:animEffect transition="in" filter="wipe(up)">
                                      <p:cBhvr>
                                        <p:cTn id="15" dur="1000"/>
                                        <p:tgtEl>
                                          <p:spTgt spid="25615"/>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25616"/>
                                        </p:tgtEl>
                                        <p:attrNameLst>
                                          <p:attrName>style.visibility</p:attrName>
                                        </p:attrNameLst>
                                      </p:cBhvr>
                                      <p:to>
                                        <p:strVal val="visible"/>
                                      </p:to>
                                    </p:set>
                                    <p:animEffect transition="in" filter="wipe(up)">
                                      <p:cBhvr>
                                        <p:cTn id="18" dur="1000"/>
                                        <p:tgtEl>
                                          <p:spTgt spid="25616"/>
                                        </p:tgtEl>
                                      </p:cBhvr>
                                    </p:animEffect>
                                  </p:childTnLst>
                                </p:cTn>
                              </p:par>
                            </p:childTnLst>
                          </p:cTn>
                        </p:par>
                        <p:par>
                          <p:cTn id="19" fill="hold" nodeType="afterGroup">
                            <p:stCondLst>
                              <p:cond delay="1000"/>
                            </p:stCondLst>
                            <p:childTnLst>
                              <p:par>
                                <p:cTn id="20" presetID="22" presetClass="entr" presetSubtype="4" fill="hold" grpId="0" nodeType="afterEffect">
                                  <p:stCondLst>
                                    <p:cond delay="0"/>
                                  </p:stCondLst>
                                  <p:childTnLst>
                                    <p:set>
                                      <p:cBhvr>
                                        <p:cTn id="21" dur="1" fill="hold">
                                          <p:stCondLst>
                                            <p:cond delay="0"/>
                                          </p:stCondLst>
                                        </p:cTn>
                                        <p:tgtEl>
                                          <p:spTgt spid="25618"/>
                                        </p:tgtEl>
                                        <p:attrNameLst>
                                          <p:attrName>style.visibility</p:attrName>
                                        </p:attrNameLst>
                                      </p:cBhvr>
                                      <p:to>
                                        <p:strVal val="visible"/>
                                      </p:to>
                                    </p:set>
                                    <p:animEffect transition="in" filter="wipe(down)">
                                      <p:cBhvr>
                                        <p:cTn id="22" dur="500"/>
                                        <p:tgtEl>
                                          <p:spTgt spid="25618"/>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25619"/>
                                        </p:tgtEl>
                                        <p:attrNameLst>
                                          <p:attrName>style.visibility</p:attrName>
                                        </p:attrNameLst>
                                      </p:cBhvr>
                                      <p:to>
                                        <p:strVal val="visible"/>
                                      </p:to>
                                    </p:set>
                                    <p:animEffect transition="in" filter="wipe(down)">
                                      <p:cBhvr>
                                        <p:cTn id="25" dur="500"/>
                                        <p:tgtEl>
                                          <p:spTgt spid="25619"/>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25617"/>
                                        </p:tgtEl>
                                        <p:attrNameLst>
                                          <p:attrName>style.visibility</p:attrName>
                                        </p:attrNameLst>
                                      </p:cBhvr>
                                      <p:to>
                                        <p:strVal val="visible"/>
                                      </p:to>
                                    </p:set>
                                    <p:animEffect transition="in" filter="wipe(up)">
                                      <p:cBhvr>
                                        <p:cTn id="30" dur="1000"/>
                                        <p:tgtEl>
                                          <p:spTgt spid="25617"/>
                                        </p:tgtEl>
                                      </p:cBhvr>
                                    </p:animEffect>
                                  </p:childTnLst>
                                </p:cTn>
                              </p:par>
                            </p:childTnLst>
                          </p:cTn>
                        </p:par>
                        <p:par>
                          <p:cTn id="31" fill="hold" nodeType="afterGroup">
                            <p:stCondLst>
                              <p:cond delay="1000"/>
                            </p:stCondLst>
                            <p:childTnLst>
                              <p:par>
                                <p:cTn id="32" presetID="22" presetClass="entr" presetSubtype="2" fill="hold" grpId="0" nodeType="afterEffect">
                                  <p:stCondLst>
                                    <p:cond delay="0"/>
                                  </p:stCondLst>
                                  <p:childTnLst>
                                    <p:set>
                                      <p:cBhvr>
                                        <p:cTn id="33" dur="1" fill="hold">
                                          <p:stCondLst>
                                            <p:cond delay="0"/>
                                          </p:stCondLst>
                                        </p:cTn>
                                        <p:tgtEl>
                                          <p:spTgt spid="25626"/>
                                        </p:tgtEl>
                                        <p:attrNameLst>
                                          <p:attrName>style.visibility</p:attrName>
                                        </p:attrNameLst>
                                      </p:cBhvr>
                                      <p:to>
                                        <p:strVal val="visible"/>
                                      </p:to>
                                    </p:set>
                                    <p:animEffect transition="in" filter="wipe(right)">
                                      <p:cBhvr>
                                        <p:cTn id="34" dur="1000"/>
                                        <p:tgtEl>
                                          <p:spTgt spid="25626"/>
                                        </p:tgtEl>
                                      </p:cBhvr>
                                    </p:animEffect>
                                  </p:childTnLst>
                                </p:cTn>
                              </p:par>
                            </p:childTnLst>
                          </p:cTn>
                        </p:par>
                        <p:par>
                          <p:cTn id="35" fill="hold" nodeType="afterGroup">
                            <p:stCondLst>
                              <p:cond delay="2000"/>
                            </p:stCondLst>
                            <p:childTnLst>
                              <p:par>
                                <p:cTn id="36" presetID="22" presetClass="entr" presetSubtype="4" fill="hold" grpId="0" nodeType="afterEffect">
                                  <p:stCondLst>
                                    <p:cond delay="0"/>
                                  </p:stCondLst>
                                  <p:childTnLst>
                                    <p:set>
                                      <p:cBhvr>
                                        <p:cTn id="37" dur="1" fill="hold">
                                          <p:stCondLst>
                                            <p:cond delay="0"/>
                                          </p:stCondLst>
                                        </p:cTn>
                                        <p:tgtEl>
                                          <p:spTgt spid="25627"/>
                                        </p:tgtEl>
                                        <p:attrNameLst>
                                          <p:attrName>style.visibility</p:attrName>
                                        </p:attrNameLst>
                                      </p:cBhvr>
                                      <p:to>
                                        <p:strVal val="visible"/>
                                      </p:to>
                                    </p:set>
                                    <p:animEffect transition="in" filter="wipe(down)">
                                      <p:cBhvr>
                                        <p:cTn id="38" dur="500"/>
                                        <p:tgtEl>
                                          <p:spTgt spid="25627"/>
                                        </p:tgtEl>
                                      </p:cBhvr>
                                    </p:animEffect>
                                  </p:childTnLst>
                                </p:cTn>
                              </p:par>
                            </p:childTnLst>
                          </p:cTn>
                        </p:par>
                        <p:par>
                          <p:cTn id="39" fill="hold" nodeType="afterGroup">
                            <p:stCondLst>
                              <p:cond delay="2500"/>
                            </p:stCondLst>
                            <p:childTnLst>
                              <p:par>
                                <p:cTn id="40" presetID="22" presetClass="entr" presetSubtype="1" fill="hold" grpId="0" nodeType="afterEffect">
                                  <p:stCondLst>
                                    <p:cond delay="0"/>
                                  </p:stCondLst>
                                  <p:childTnLst>
                                    <p:set>
                                      <p:cBhvr>
                                        <p:cTn id="41" dur="1" fill="hold">
                                          <p:stCondLst>
                                            <p:cond delay="0"/>
                                          </p:stCondLst>
                                        </p:cTn>
                                        <p:tgtEl>
                                          <p:spTgt spid="25611"/>
                                        </p:tgtEl>
                                        <p:attrNameLst>
                                          <p:attrName>style.visibility</p:attrName>
                                        </p:attrNameLst>
                                      </p:cBhvr>
                                      <p:to>
                                        <p:strVal val="visible"/>
                                      </p:to>
                                    </p:set>
                                    <p:animEffect transition="in" filter="wipe(up)">
                                      <p:cBhvr>
                                        <p:cTn id="42" dur="1000"/>
                                        <p:tgtEl>
                                          <p:spTgt spid="25611"/>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4" presetClass="exit" presetSubtype="10" fill="hold" grpId="0" nodeType="clickEffect">
                                  <p:stCondLst>
                                    <p:cond delay="0"/>
                                  </p:stCondLst>
                                  <p:childTnLst>
                                    <p:animEffect transition="out" filter="randombar(horizontal)">
                                      <p:cBhvr>
                                        <p:cTn id="46" dur="500"/>
                                        <p:tgtEl>
                                          <p:spTgt spid="25630"/>
                                        </p:tgtEl>
                                      </p:cBhvr>
                                    </p:animEffect>
                                    <p:set>
                                      <p:cBhvr>
                                        <p:cTn id="47" dur="1" fill="hold">
                                          <p:stCondLst>
                                            <p:cond delay="499"/>
                                          </p:stCondLst>
                                        </p:cTn>
                                        <p:tgtEl>
                                          <p:spTgt spid="25630"/>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25620"/>
                                        </p:tgtEl>
                                        <p:attrNameLst>
                                          <p:attrName>style.visibility</p:attrName>
                                        </p:attrNameLst>
                                      </p:cBhvr>
                                      <p:to>
                                        <p:strVal val="visible"/>
                                      </p:to>
                                    </p:set>
                                    <p:animEffect transition="in" filter="wipe(up)">
                                      <p:cBhvr>
                                        <p:cTn id="52" dur="1000"/>
                                        <p:tgtEl>
                                          <p:spTgt spid="25620"/>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1" fill="hold" grpId="0" nodeType="clickEffect">
                                  <p:stCondLst>
                                    <p:cond delay="0"/>
                                  </p:stCondLst>
                                  <p:childTnLst>
                                    <p:set>
                                      <p:cBhvr>
                                        <p:cTn id="56" dur="1" fill="hold">
                                          <p:stCondLst>
                                            <p:cond delay="0"/>
                                          </p:stCondLst>
                                        </p:cTn>
                                        <p:tgtEl>
                                          <p:spTgt spid="25621"/>
                                        </p:tgtEl>
                                        <p:attrNameLst>
                                          <p:attrName>style.visibility</p:attrName>
                                        </p:attrNameLst>
                                      </p:cBhvr>
                                      <p:to>
                                        <p:strVal val="visible"/>
                                      </p:to>
                                    </p:set>
                                    <p:animEffect transition="in" filter="wipe(up)">
                                      <p:cBhvr>
                                        <p:cTn id="57" dur="1000"/>
                                        <p:tgtEl>
                                          <p:spTgt spid="25621"/>
                                        </p:tgtEl>
                                      </p:cBhvr>
                                    </p:animEffect>
                                  </p:childTnLst>
                                </p:cTn>
                              </p:par>
                              <p:par>
                                <p:cTn id="58" presetID="22" presetClass="entr" presetSubtype="1" fill="hold" grpId="0" nodeType="withEffect">
                                  <p:stCondLst>
                                    <p:cond delay="0"/>
                                  </p:stCondLst>
                                  <p:childTnLst>
                                    <p:set>
                                      <p:cBhvr>
                                        <p:cTn id="59" dur="1" fill="hold">
                                          <p:stCondLst>
                                            <p:cond delay="0"/>
                                          </p:stCondLst>
                                        </p:cTn>
                                        <p:tgtEl>
                                          <p:spTgt spid="25622"/>
                                        </p:tgtEl>
                                        <p:attrNameLst>
                                          <p:attrName>style.visibility</p:attrName>
                                        </p:attrNameLst>
                                      </p:cBhvr>
                                      <p:to>
                                        <p:strVal val="visible"/>
                                      </p:to>
                                    </p:set>
                                    <p:animEffect transition="in" filter="wipe(up)">
                                      <p:cBhvr>
                                        <p:cTn id="60" dur="1000"/>
                                        <p:tgtEl>
                                          <p:spTgt spid="25622"/>
                                        </p:tgtEl>
                                      </p:cBhvr>
                                    </p:animEffect>
                                  </p:childTnLst>
                                </p:cTn>
                              </p:par>
                              <p:par>
                                <p:cTn id="61" presetID="22" presetClass="entr" presetSubtype="1" fill="hold" grpId="0" nodeType="withEffect">
                                  <p:stCondLst>
                                    <p:cond delay="0"/>
                                  </p:stCondLst>
                                  <p:childTnLst>
                                    <p:set>
                                      <p:cBhvr>
                                        <p:cTn id="62" dur="1" fill="hold">
                                          <p:stCondLst>
                                            <p:cond delay="0"/>
                                          </p:stCondLst>
                                        </p:cTn>
                                        <p:tgtEl>
                                          <p:spTgt spid="25623"/>
                                        </p:tgtEl>
                                        <p:attrNameLst>
                                          <p:attrName>style.visibility</p:attrName>
                                        </p:attrNameLst>
                                      </p:cBhvr>
                                      <p:to>
                                        <p:strVal val="visible"/>
                                      </p:to>
                                    </p:set>
                                    <p:animEffect transition="in" filter="wipe(up)">
                                      <p:cBhvr>
                                        <p:cTn id="63" dur="1000"/>
                                        <p:tgtEl>
                                          <p:spTgt spid="25623"/>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22" presetClass="entr" presetSubtype="1" fill="hold" grpId="0" nodeType="clickEffect">
                                  <p:stCondLst>
                                    <p:cond delay="0"/>
                                  </p:stCondLst>
                                  <p:childTnLst>
                                    <p:set>
                                      <p:cBhvr>
                                        <p:cTn id="67" dur="1" fill="hold">
                                          <p:stCondLst>
                                            <p:cond delay="0"/>
                                          </p:stCondLst>
                                        </p:cTn>
                                        <p:tgtEl>
                                          <p:spTgt spid="25625"/>
                                        </p:tgtEl>
                                        <p:attrNameLst>
                                          <p:attrName>style.visibility</p:attrName>
                                        </p:attrNameLst>
                                      </p:cBhvr>
                                      <p:to>
                                        <p:strVal val="visible"/>
                                      </p:to>
                                    </p:set>
                                    <p:animEffect transition="in" filter="wipe(up)">
                                      <p:cBhvr>
                                        <p:cTn id="68" dur="1000"/>
                                        <p:tgtEl>
                                          <p:spTgt spid="25625"/>
                                        </p:tgtEl>
                                      </p:cBhvr>
                                    </p:animEffect>
                                  </p:childTnLst>
                                </p:cTn>
                              </p:par>
                            </p:childTnLst>
                          </p:cTn>
                        </p:par>
                        <p:par>
                          <p:cTn id="69" fill="hold" nodeType="afterGroup">
                            <p:stCondLst>
                              <p:cond delay="1000"/>
                            </p:stCondLst>
                            <p:childTnLst>
                              <p:par>
                                <p:cTn id="70" presetID="22" presetClass="entr" presetSubtype="2" fill="hold" grpId="0" nodeType="afterEffect">
                                  <p:stCondLst>
                                    <p:cond delay="0"/>
                                  </p:stCondLst>
                                  <p:childTnLst>
                                    <p:set>
                                      <p:cBhvr>
                                        <p:cTn id="71" dur="1" fill="hold">
                                          <p:stCondLst>
                                            <p:cond delay="0"/>
                                          </p:stCondLst>
                                        </p:cTn>
                                        <p:tgtEl>
                                          <p:spTgt spid="25628"/>
                                        </p:tgtEl>
                                        <p:attrNameLst>
                                          <p:attrName>style.visibility</p:attrName>
                                        </p:attrNameLst>
                                      </p:cBhvr>
                                      <p:to>
                                        <p:strVal val="visible"/>
                                      </p:to>
                                    </p:set>
                                    <p:animEffect transition="in" filter="wipe(right)">
                                      <p:cBhvr>
                                        <p:cTn id="72" dur="1000"/>
                                        <p:tgtEl>
                                          <p:spTgt spid="25628"/>
                                        </p:tgtEl>
                                      </p:cBhvr>
                                    </p:animEffect>
                                  </p:childTnLst>
                                </p:cTn>
                              </p:par>
                            </p:childTnLst>
                          </p:cTn>
                        </p:par>
                        <p:par>
                          <p:cTn id="73" fill="hold" nodeType="afterGroup">
                            <p:stCondLst>
                              <p:cond delay="2000"/>
                            </p:stCondLst>
                            <p:childTnLst>
                              <p:par>
                                <p:cTn id="74" presetID="22" presetClass="entr" presetSubtype="4" fill="hold" grpId="0" nodeType="afterEffect">
                                  <p:stCondLst>
                                    <p:cond delay="0"/>
                                  </p:stCondLst>
                                  <p:childTnLst>
                                    <p:set>
                                      <p:cBhvr>
                                        <p:cTn id="75" dur="1" fill="hold">
                                          <p:stCondLst>
                                            <p:cond delay="0"/>
                                          </p:stCondLst>
                                        </p:cTn>
                                        <p:tgtEl>
                                          <p:spTgt spid="25629"/>
                                        </p:tgtEl>
                                        <p:attrNameLst>
                                          <p:attrName>style.visibility</p:attrName>
                                        </p:attrNameLst>
                                      </p:cBhvr>
                                      <p:to>
                                        <p:strVal val="visible"/>
                                      </p:to>
                                    </p:set>
                                    <p:animEffect transition="in" filter="wipe(down)">
                                      <p:cBhvr>
                                        <p:cTn id="76" dur="500"/>
                                        <p:tgtEl>
                                          <p:spTgt spid="25629"/>
                                        </p:tgtEl>
                                      </p:cBhvr>
                                    </p:animEffect>
                                  </p:childTnLst>
                                </p:cTn>
                              </p:par>
                            </p:childTnLst>
                          </p:cTn>
                        </p:par>
                        <p:par>
                          <p:cTn id="77" fill="hold" nodeType="afterGroup">
                            <p:stCondLst>
                              <p:cond delay="2500"/>
                            </p:stCondLst>
                            <p:childTnLst>
                              <p:par>
                                <p:cTn id="78" presetID="22" presetClass="entr" presetSubtype="1" fill="hold" grpId="0" nodeType="afterEffect">
                                  <p:stCondLst>
                                    <p:cond delay="0"/>
                                  </p:stCondLst>
                                  <p:childTnLst>
                                    <p:set>
                                      <p:cBhvr>
                                        <p:cTn id="79" dur="1" fill="hold">
                                          <p:stCondLst>
                                            <p:cond delay="0"/>
                                          </p:stCondLst>
                                        </p:cTn>
                                        <p:tgtEl>
                                          <p:spTgt spid="25612"/>
                                        </p:tgtEl>
                                        <p:attrNameLst>
                                          <p:attrName>style.visibility</p:attrName>
                                        </p:attrNameLst>
                                      </p:cBhvr>
                                      <p:to>
                                        <p:strVal val="visible"/>
                                      </p:to>
                                    </p:set>
                                    <p:animEffect transition="in" filter="wipe(up)">
                                      <p:cBhvr>
                                        <p:cTn id="80" dur="1000"/>
                                        <p:tgtEl>
                                          <p:spTgt spid="256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P spid="25612" grpId="0"/>
      <p:bldP spid="25613" grpId="0"/>
      <p:bldP spid="25614" grpId="0" animBg="1"/>
      <p:bldP spid="25615" grpId="0" animBg="1"/>
      <p:bldP spid="25616" grpId="0" animBg="1"/>
      <p:bldP spid="25617" grpId="0"/>
      <p:bldP spid="25618" grpId="0"/>
      <p:bldP spid="25619" grpId="0"/>
      <p:bldP spid="25620" grpId="0"/>
      <p:bldP spid="25621" grpId="0" animBg="1"/>
      <p:bldP spid="25622" grpId="0" animBg="1"/>
      <p:bldP spid="25623" grpId="0" animBg="1"/>
      <p:bldP spid="25625" grpId="0"/>
      <p:bldP spid="25626" grpId="0" animBg="1"/>
      <p:bldP spid="25627" grpId="0"/>
      <p:bldP spid="25628" grpId="0" animBg="1"/>
      <p:bldP spid="25629" grpId="0"/>
      <p:bldP spid="2563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descr="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1401763"/>
            <a:ext cx="4392613" cy="238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9" name="Picture 5" descr="6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6013" y="4032250"/>
            <a:ext cx="3967162" cy="263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ext Box 6"/>
          <p:cNvSpPr txBox="1">
            <a:spLocks noChangeArrowheads="1"/>
          </p:cNvSpPr>
          <p:nvPr/>
        </p:nvSpPr>
        <p:spPr bwMode="auto">
          <a:xfrm>
            <a:off x="1187450" y="333375"/>
            <a:ext cx="7705725"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800" b="1" u="sng">
                <a:solidFill>
                  <a:srgbClr val="008080"/>
                </a:solidFill>
                <a:latin typeface="Times New Roman" panose="02020603050405020304" pitchFamily="18" charset="0"/>
              </a:rPr>
              <a:t>Задача 8.3.</a:t>
            </a:r>
            <a:r>
              <a:rPr lang="ru-RU" altLang="ru-RU" sz="1800" b="1">
                <a:latin typeface="Times New Roman" panose="02020603050405020304" pitchFamily="18" charset="0"/>
              </a:rPr>
              <a:t> На рисунке изображен график производной функции </a:t>
            </a:r>
            <a:r>
              <a:rPr lang="en-US" altLang="ru-RU" sz="1800" b="1" i="1">
                <a:latin typeface="Times New Roman" panose="02020603050405020304" pitchFamily="18" charset="0"/>
              </a:rPr>
              <a:t>f</a:t>
            </a:r>
            <a:r>
              <a:rPr lang="ru-RU" altLang="ru-RU" sz="1800" b="1">
                <a:latin typeface="Times New Roman" panose="02020603050405020304" pitchFamily="18" charset="0"/>
              </a:rPr>
              <a:t>(</a:t>
            </a:r>
            <a:r>
              <a:rPr lang="ru-RU" altLang="ru-RU" sz="1800" b="1" i="1">
                <a:latin typeface="Times New Roman" panose="02020603050405020304" pitchFamily="18" charset="0"/>
              </a:rPr>
              <a:t>x</a:t>
            </a:r>
            <a:r>
              <a:rPr lang="ru-RU" altLang="ru-RU" sz="1800" b="1">
                <a:latin typeface="Times New Roman" panose="02020603050405020304" pitchFamily="18" charset="0"/>
              </a:rPr>
              <a:t>), определенной на интервале (</a:t>
            </a:r>
            <a:r>
              <a:rPr lang="en-US" altLang="ru-RU" sz="1800" b="1" i="1">
                <a:latin typeface="Times New Roman" panose="02020603050405020304" pitchFamily="18" charset="0"/>
              </a:rPr>
              <a:t>x</a:t>
            </a:r>
            <a:r>
              <a:rPr lang="ru-RU" altLang="ru-RU" sz="1800" b="1" baseline="-25000">
                <a:latin typeface="Times New Roman" panose="02020603050405020304" pitchFamily="18" charset="0"/>
              </a:rPr>
              <a:t>1</a:t>
            </a:r>
            <a:r>
              <a:rPr lang="ru-RU" altLang="ru-RU" sz="1800" b="1">
                <a:latin typeface="Times New Roman" panose="02020603050405020304" pitchFamily="18" charset="0"/>
              </a:rPr>
              <a:t>;</a:t>
            </a:r>
            <a:r>
              <a:rPr lang="en-US" altLang="ru-RU" sz="1800" b="1">
                <a:latin typeface="Times New Roman" panose="02020603050405020304" pitchFamily="18" charset="0"/>
              </a:rPr>
              <a:t> </a:t>
            </a:r>
            <a:r>
              <a:rPr lang="en-US" altLang="ru-RU" sz="1800" b="1" i="1">
                <a:latin typeface="Times New Roman" panose="02020603050405020304" pitchFamily="18" charset="0"/>
              </a:rPr>
              <a:t>x</a:t>
            </a:r>
            <a:r>
              <a:rPr lang="ru-RU" altLang="ru-RU" sz="1800" b="1" baseline="-25000">
                <a:latin typeface="Times New Roman" panose="02020603050405020304" pitchFamily="18" charset="0"/>
              </a:rPr>
              <a:t>2</a:t>
            </a:r>
            <a:r>
              <a:rPr lang="ru-RU" altLang="ru-RU" sz="1800" b="1">
                <a:latin typeface="Times New Roman" panose="02020603050405020304" pitchFamily="18" charset="0"/>
              </a:rPr>
              <a:t>). Найдите  промежутки возрастания функции </a:t>
            </a:r>
            <a:r>
              <a:rPr lang="ru-RU" altLang="ru-RU" sz="1800" b="1" i="1">
                <a:latin typeface="Times New Roman" panose="02020603050405020304" pitchFamily="18" charset="0"/>
              </a:rPr>
              <a:t>f</a:t>
            </a:r>
            <a:r>
              <a:rPr lang="en-US" altLang="ru-RU" sz="1800" b="1">
                <a:latin typeface="Times New Roman" panose="02020603050405020304" pitchFamily="18" charset="0"/>
              </a:rPr>
              <a:t>(</a:t>
            </a:r>
            <a:r>
              <a:rPr lang="ru-RU" altLang="ru-RU" sz="1800" b="1" i="1">
                <a:latin typeface="Times New Roman" panose="02020603050405020304" pitchFamily="18" charset="0"/>
              </a:rPr>
              <a:t>x</a:t>
            </a:r>
            <a:r>
              <a:rPr lang="ru-RU" altLang="ru-RU" sz="1800" b="1">
                <a:latin typeface="Times New Roman" panose="02020603050405020304" pitchFamily="18" charset="0"/>
              </a:rPr>
              <a:t>). В ответе укажите длину  наименьшего из них. </a:t>
            </a:r>
          </a:p>
        </p:txBody>
      </p:sp>
      <p:sp>
        <p:nvSpPr>
          <p:cNvPr id="24581" name="Oval 7"/>
          <p:cNvSpPr>
            <a:spLocks noChangeArrowheads="1"/>
          </p:cNvSpPr>
          <p:nvPr/>
        </p:nvSpPr>
        <p:spPr bwMode="auto">
          <a:xfrm>
            <a:off x="1042988" y="1628775"/>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ru-RU" sz="1800" b="1">
                <a:solidFill>
                  <a:srgbClr val="005250"/>
                </a:solidFill>
                <a:latin typeface="Times New Roman" panose="02020603050405020304" pitchFamily="18" charset="0"/>
              </a:rPr>
              <a:t>3</a:t>
            </a:r>
            <a:endParaRPr lang="ru-RU" altLang="ru-RU" sz="1800" b="1">
              <a:solidFill>
                <a:srgbClr val="005250"/>
              </a:solidFill>
              <a:latin typeface="Times New Roman" panose="02020603050405020304" pitchFamily="18" charset="0"/>
            </a:endParaRPr>
          </a:p>
        </p:txBody>
      </p:sp>
      <p:sp>
        <p:nvSpPr>
          <p:cNvPr id="24582" name="Rectangle 9"/>
          <p:cNvSpPr>
            <a:spLocks noChangeArrowheads="1"/>
          </p:cNvSpPr>
          <p:nvPr/>
        </p:nvSpPr>
        <p:spPr bwMode="auto">
          <a:xfrm>
            <a:off x="5795963" y="1412875"/>
            <a:ext cx="1244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latin typeface="Times New Roman" panose="02020603050405020304" pitchFamily="18" charset="0"/>
              </a:rPr>
              <a:t>Решение.</a:t>
            </a:r>
          </a:p>
        </p:txBody>
      </p:sp>
      <p:sp>
        <p:nvSpPr>
          <p:cNvPr id="24583" name="Rectangle 10"/>
          <p:cNvSpPr>
            <a:spLocks noChangeArrowheads="1"/>
          </p:cNvSpPr>
          <p:nvPr/>
        </p:nvSpPr>
        <p:spPr bwMode="auto">
          <a:xfrm>
            <a:off x="5775325" y="4292600"/>
            <a:ext cx="1244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latin typeface="Times New Roman" panose="02020603050405020304" pitchFamily="18" charset="0"/>
              </a:rPr>
              <a:t>Решение.</a:t>
            </a:r>
          </a:p>
        </p:txBody>
      </p:sp>
      <p:sp>
        <p:nvSpPr>
          <p:cNvPr id="26635" name="Text Box 11"/>
          <p:cNvSpPr txBox="1">
            <a:spLocks noChangeArrowheads="1"/>
          </p:cNvSpPr>
          <p:nvPr/>
        </p:nvSpPr>
        <p:spPr bwMode="auto">
          <a:xfrm>
            <a:off x="5795963" y="3500438"/>
            <a:ext cx="1944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1 .</a:t>
            </a:r>
          </a:p>
        </p:txBody>
      </p:sp>
      <p:sp>
        <p:nvSpPr>
          <p:cNvPr id="26636" name="Text Box 12"/>
          <p:cNvSpPr txBox="1">
            <a:spLocks noChangeArrowheads="1"/>
          </p:cNvSpPr>
          <p:nvPr/>
        </p:nvSpPr>
        <p:spPr bwMode="auto">
          <a:xfrm>
            <a:off x="5795963" y="6165850"/>
            <a:ext cx="1944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2 .</a:t>
            </a:r>
          </a:p>
        </p:txBody>
      </p:sp>
      <p:sp>
        <p:nvSpPr>
          <p:cNvPr id="26637" name="Text Box 13"/>
          <p:cNvSpPr txBox="1">
            <a:spLocks noChangeArrowheads="1"/>
          </p:cNvSpPr>
          <p:nvPr/>
        </p:nvSpPr>
        <p:spPr bwMode="auto">
          <a:xfrm>
            <a:off x="5795963" y="1700213"/>
            <a:ext cx="27368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a:latin typeface="Times New Roman" panose="02020603050405020304" pitchFamily="18" charset="0"/>
              </a:rPr>
              <a:t>Найдем промежутки возрастания функции, т.е. промежутки на которых </a:t>
            </a:r>
            <a:r>
              <a:rPr lang="en-US" altLang="ru-RU" sz="1800" i="1">
                <a:latin typeface="Times New Roman" panose="02020603050405020304" pitchFamily="18" charset="0"/>
              </a:rPr>
              <a:t>f´</a:t>
            </a:r>
            <a:r>
              <a:rPr lang="en-US" altLang="ru-RU" sz="1800">
                <a:latin typeface="Times New Roman" panose="02020603050405020304" pitchFamily="18" charset="0"/>
              </a:rPr>
              <a:t>(</a:t>
            </a:r>
            <a:r>
              <a:rPr lang="en-US" altLang="ru-RU" sz="1800" i="1">
                <a:latin typeface="Times New Roman" panose="02020603050405020304" pitchFamily="18" charset="0"/>
              </a:rPr>
              <a:t>x</a:t>
            </a:r>
            <a:r>
              <a:rPr lang="en-US" altLang="ru-RU" sz="1800">
                <a:latin typeface="Times New Roman" panose="02020603050405020304" pitchFamily="18" charset="0"/>
              </a:rPr>
              <a:t>) &gt; 0.</a:t>
            </a:r>
            <a:endParaRPr lang="ru-RU" altLang="ru-RU" sz="1800">
              <a:latin typeface="Times New Roman" panose="02020603050405020304" pitchFamily="18" charset="0"/>
            </a:endParaRPr>
          </a:p>
        </p:txBody>
      </p:sp>
      <p:sp>
        <p:nvSpPr>
          <p:cNvPr id="26638" name="Text Box 14"/>
          <p:cNvSpPr txBox="1">
            <a:spLocks noChangeArrowheads="1"/>
          </p:cNvSpPr>
          <p:nvPr/>
        </p:nvSpPr>
        <p:spPr bwMode="auto">
          <a:xfrm>
            <a:off x="5795963" y="2924175"/>
            <a:ext cx="31686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a:latin typeface="Times New Roman" panose="02020603050405020304" pitchFamily="18" charset="0"/>
              </a:rPr>
              <a:t>Наименьшую  длину из них имеет промежуток (-2; -1).</a:t>
            </a:r>
          </a:p>
        </p:txBody>
      </p:sp>
      <p:sp>
        <p:nvSpPr>
          <p:cNvPr id="26639" name="Rectangle 15"/>
          <p:cNvSpPr>
            <a:spLocks noChangeArrowheads="1"/>
          </p:cNvSpPr>
          <p:nvPr/>
        </p:nvSpPr>
        <p:spPr bwMode="auto">
          <a:xfrm>
            <a:off x="5795963" y="4581525"/>
            <a:ext cx="3097212"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a:latin typeface="Times New Roman" panose="02020603050405020304" pitchFamily="18" charset="0"/>
              </a:rPr>
              <a:t>Решение аналогично: ищем промежутки на которых </a:t>
            </a:r>
            <a:r>
              <a:rPr lang="en-US" altLang="ru-RU" sz="1800" i="1">
                <a:latin typeface="Times New Roman" panose="02020603050405020304" pitchFamily="18" charset="0"/>
              </a:rPr>
              <a:t>f´</a:t>
            </a:r>
            <a:r>
              <a:rPr lang="en-US" altLang="ru-RU" sz="1800">
                <a:latin typeface="Times New Roman" panose="02020603050405020304" pitchFamily="18" charset="0"/>
              </a:rPr>
              <a:t>(</a:t>
            </a:r>
            <a:r>
              <a:rPr lang="en-US" altLang="ru-RU" sz="1800" i="1">
                <a:latin typeface="Times New Roman" panose="02020603050405020304" pitchFamily="18" charset="0"/>
              </a:rPr>
              <a:t>x</a:t>
            </a:r>
            <a:r>
              <a:rPr lang="en-US" altLang="ru-RU" sz="1800">
                <a:latin typeface="Times New Roman" panose="02020603050405020304" pitchFamily="18" charset="0"/>
              </a:rPr>
              <a:t>) &gt; 0.</a:t>
            </a:r>
            <a:r>
              <a:rPr lang="ru-RU" altLang="ru-RU" sz="1800">
                <a:latin typeface="Times New Roman" panose="02020603050405020304" pitchFamily="18" charset="0"/>
              </a:rPr>
              <a:t> </a:t>
            </a:r>
          </a:p>
        </p:txBody>
      </p:sp>
      <p:sp>
        <p:nvSpPr>
          <p:cNvPr id="26640" name="Text Box 16"/>
          <p:cNvSpPr txBox="1">
            <a:spLocks noChangeArrowheads="1"/>
          </p:cNvSpPr>
          <p:nvPr/>
        </p:nvSpPr>
        <p:spPr bwMode="auto">
          <a:xfrm>
            <a:off x="5795963" y="5445125"/>
            <a:ext cx="31686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1800">
                <a:latin typeface="Times New Roman" panose="02020603050405020304" pitchFamily="18" charset="0"/>
              </a:rPr>
              <a:t>Наименьший из них имеет длину равную 2.</a:t>
            </a:r>
          </a:p>
        </p:txBody>
      </p:sp>
      <p:sp>
        <p:nvSpPr>
          <p:cNvPr id="26641" name="Rectangle 17"/>
          <p:cNvSpPr>
            <a:spLocks noChangeArrowheads="1"/>
          </p:cNvSpPr>
          <p:nvPr/>
        </p:nvSpPr>
        <p:spPr bwMode="auto">
          <a:xfrm>
            <a:off x="1547813" y="1700213"/>
            <a:ext cx="215900" cy="1008062"/>
          </a:xfrm>
          <a:prstGeom prst="rect">
            <a:avLst/>
          </a:prstGeom>
          <a:solidFill>
            <a:srgbClr val="FF9933">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6642" name="Rectangle 18"/>
          <p:cNvSpPr>
            <a:spLocks noChangeArrowheads="1"/>
          </p:cNvSpPr>
          <p:nvPr/>
        </p:nvSpPr>
        <p:spPr bwMode="auto">
          <a:xfrm>
            <a:off x="2339975" y="1700213"/>
            <a:ext cx="792163" cy="1008062"/>
          </a:xfrm>
          <a:prstGeom prst="rect">
            <a:avLst/>
          </a:prstGeom>
          <a:solidFill>
            <a:srgbClr val="FF9933">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6643" name="Rectangle 19"/>
          <p:cNvSpPr>
            <a:spLocks noChangeArrowheads="1"/>
          </p:cNvSpPr>
          <p:nvPr/>
        </p:nvSpPr>
        <p:spPr bwMode="auto">
          <a:xfrm>
            <a:off x="1763713" y="4221163"/>
            <a:ext cx="431800" cy="1008062"/>
          </a:xfrm>
          <a:prstGeom prst="rect">
            <a:avLst/>
          </a:prstGeom>
          <a:solidFill>
            <a:srgbClr val="FF9933">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6644" name="Rectangle 20"/>
          <p:cNvSpPr>
            <a:spLocks noChangeArrowheads="1"/>
          </p:cNvSpPr>
          <p:nvPr/>
        </p:nvSpPr>
        <p:spPr bwMode="auto">
          <a:xfrm>
            <a:off x="3490913" y="4221163"/>
            <a:ext cx="865187" cy="1008062"/>
          </a:xfrm>
          <a:prstGeom prst="rect">
            <a:avLst/>
          </a:prstGeom>
          <a:solidFill>
            <a:srgbClr val="FF9933">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6645" name="Rectangle 21"/>
          <p:cNvSpPr>
            <a:spLocks noChangeArrowheads="1"/>
          </p:cNvSpPr>
          <p:nvPr/>
        </p:nvSpPr>
        <p:spPr bwMode="auto">
          <a:xfrm>
            <a:off x="4427538" y="1700213"/>
            <a:ext cx="431800" cy="1008062"/>
          </a:xfrm>
          <a:prstGeom prst="rect">
            <a:avLst/>
          </a:prstGeom>
          <a:solidFill>
            <a:srgbClr val="FF9933">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6646" name="Rectangle 22"/>
          <p:cNvSpPr>
            <a:spLocks noChangeArrowheads="1"/>
          </p:cNvSpPr>
          <p:nvPr/>
        </p:nvSpPr>
        <p:spPr bwMode="auto">
          <a:xfrm>
            <a:off x="1116013" y="4005263"/>
            <a:ext cx="7704137" cy="26638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4596" name="Oval 8"/>
          <p:cNvSpPr>
            <a:spLocks noChangeArrowheads="1"/>
          </p:cNvSpPr>
          <p:nvPr/>
        </p:nvSpPr>
        <p:spPr bwMode="auto">
          <a:xfrm>
            <a:off x="971550" y="4221163"/>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ru-RU" sz="1800" b="1">
                <a:solidFill>
                  <a:srgbClr val="005250"/>
                </a:solidFill>
                <a:latin typeface="Times New Roman" panose="02020603050405020304" pitchFamily="18" charset="0"/>
              </a:rPr>
              <a:t>4</a:t>
            </a:r>
            <a:endParaRPr lang="ru-RU" altLang="ru-RU" sz="1800" b="1">
              <a:solidFill>
                <a:srgbClr val="005250"/>
              </a:solidFill>
              <a:latin typeface="Times New Roman" panose="02020603050405020304" pitchFamily="18" charset="0"/>
            </a:endParaRPr>
          </a:p>
        </p:txBody>
      </p:sp>
      <p:sp>
        <p:nvSpPr>
          <p:cNvPr id="24597" name="AutoShape 24">
            <a:hlinkClick r:id="rId4" action="ppaction://hlinksldjump" highlightClick="1"/>
          </p:cNvPr>
          <p:cNvSpPr>
            <a:spLocks noChangeArrowheads="1"/>
          </p:cNvSpPr>
          <p:nvPr/>
        </p:nvSpPr>
        <p:spPr bwMode="auto">
          <a:xfrm>
            <a:off x="8459788" y="6237288"/>
            <a:ext cx="360362" cy="360362"/>
          </a:xfrm>
          <a:prstGeom prst="actionButtonHome">
            <a:avLst/>
          </a:prstGeom>
          <a:solidFill>
            <a:srgbClr val="97FFFF"/>
          </a:solidFill>
          <a:ln w="9525">
            <a:solidFill>
              <a:srgbClr val="00525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6637"/>
                                        </p:tgtEl>
                                        <p:attrNameLst>
                                          <p:attrName>style.visibility</p:attrName>
                                        </p:attrNameLst>
                                      </p:cBhvr>
                                      <p:to>
                                        <p:strVal val="visible"/>
                                      </p:to>
                                    </p:set>
                                    <p:animEffect transition="in" filter="wipe(up)">
                                      <p:cBhvr>
                                        <p:cTn id="7" dur="1000"/>
                                        <p:tgtEl>
                                          <p:spTgt spid="2663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6645"/>
                                        </p:tgtEl>
                                        <p:attrNameLst>
                                          <p:attrName>style.visibility</p:attrName>
                                        </p:attrNameLst>
                                      </p:cBhvr>
                                      <p:to>
                                        <p:strVal val="visible"/>
                                      </p:to>
                                    </p:set>
                                    <p:animEffect transition="in" filter="wipe(down)">
                                      <p:cBhvr>
                                        <p:cTn id="12" dur="500"/>
                                        <p:tgtEl>
                                          <p:spTgt spid="26645"/>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26642"/>
                                        </p:tgtEl>
                                        <p:attrNameLst>
                                          <p:attrName>style.visibility</p:attrName>
                                        </p:attrNameLst>
                                      </p:cBhvr>
                                      <p:to>
                                        <p:strVal val="visible"/>
                                      </p:to>
                                    </p:set>
                                    <p:animEffect transition="in" filter="wipe(down)">
                                      <p:cBhvr>
                                        <p:cTn id="15" dur="500"/>
                                        <p:tgtEl>
                                          <p:spTgt spid="26642"/>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26641"/>
                                        </p:tgtEl>
                                        <p:attrNameLst>
                                          <p:attrName>style.visibility</p:attrName>
                                        </p:attrNameLst>
                                      </p:cBhvr>
                                      <p:to>
                                        <p:strVal val="visible"/>
                                      </p:to>
                                    </p:set>
                                    <p:animEffect transition="in" filter="wipe(down)">
                                      <p:cBhvr>
                                        <p:cTn id="18" dur="500"/>
                                        <p:tgtEl>
                                          <p:spTgt spid="26641"/>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26638"/>
                                        </p:tgtEl>
                                        <p:attrNameLst>
                                          <p:attrName>style.visibility</p:attrName>
                                        </p:attrNameLst>
                                      </p:cBhvr>
                                      <p:to>
                                        <p:strVal val="visible"/>
                                      </p:to>
                                    </p:set>
                                    <p:animEffect transition="in" filter="wipe(up)">
                                      <p:cBhvr>
                                        <p:cTn id="23" dur="1000"/>
                                        <p:tgtEl>
                                          <p:spTgt spid="26638"/>
                                        </p:tgtEl>
                                      </p:cBhvr>
                                    </p:animEffect>
                                  </p:childTnLst>
                                </p:cTn>
                              </p:par>
                            </p:childTnLst>
                          </p:cTn>
                        </p:par>
                        <p:par>
                          <p:cTn id="24" fill="hold" nodeType="afterGroup">
                            <p:stCondLst>
                              <p:cond delay="1000"/>
                            </p:stCondLst>
                            <p:childTnLst>
                              <p:par>
                                <p:cTn id="25" presetID="27" presetClass="emph" presetSubtype="0" fill="hold" grpId="1" nodeType="afterEffect">
                                  <p:stCondLst>
                                    <p:cond delay="0"/>
                                  </p:stCondLst>
                                  <p:childTnLst>
                                    <p:animClr clrSpc="rgb" dir="cw">
                                      <p:cBhvr override="childStyle">
                                        <p:cTn id="26" dur="500" autoRev="1" fill="hold"/>
                                        <p:tgtEl>
                                          <p:spTgt spid="26641"/>
                                        </p:tgtEl>
                                        <p:attrNameLst>
                                          <p:attrName>style.color</p:attrName>
                                        </p:attrNameLst>
                                      </p:cBhvr>
                                      <p:to>
                                        <a:schemeClr val="bg1"/>
                                      </p:to>
                                    </p:animClr>
                                    <p:animClr clrSpc="rgb" dir="cw">
                                      <p:cBhvr>
                                        <p:cTn id="27" dur="500" autoRev="1" fill="hold"/>
                                        <p:tgtEl>
                                          <p:spTgt spid="26641"/>
                                        </p:tgtEl>
                                        <p:attrNameLst>
                                          <p:attrName>fillcolor</p:attrName>
                                        </p:attrNameLst>
                                      </p:cBhvr>
                                      <p:to>
                                        <a:schemeClr val="bg1"/>
                                      </p:to>
                                    </p:animClr>
                                    <p:set>
                                      <p:cBhvr>
                                        <p:cTn id="28" dur="500" autoRev="1" fill="hold"/>
                                        <p:tgtEl>
                                          <p:spTgt spid="26641"/>
                                        </p:tgtEl>
                                        <p:attrNameLst>
                                          <p:attrName>fill.type</p:attrName>
                                        </p:attrNameLst>
                                      </p:cBhvr>
                                      <p:to>
                                        <p:strVal val="solid"/>
                                      </p:to>
                                    </p:set>
                                    <p:set>
                                      <p:cBhvr>
                                        <p:cTn id="29" dur="500" autoRev="1" fill="hold"/>
                                        <p:tgtEl>
                                          <p:spTgt spid="26641"/>
                                        </p:tgtEl>
                                        <p:attrNameLst>
                                          <p:attrName>fill.on</p:attrName>
                                        </p:attrNameLst>
                                      </p:cBhvr>
                                      <p:to>
                                        <p:strVal val="true"/>
                                      </p:to>
                                    </p:set>
                                  </p:childTnLst>
                                </p:cTn>
                              </p:par>
                            </p:childTnLst>
                          </p:cTn>
                        </p:par>
                        <p:par>
                          <p:cTn id="30" fill="hold" nodeType="afterGroup">
                            <p:stCondLst>
                              <p:cond delay="2000"/>
                            </p:stCondLst>
                            <p:childTnLst>
                              <p:par>
                                <p:cTn id="31" presetID="22" presetClass="entr" presetSubtype="1" fill="hold" grpId="0" nodeType="afterEffect">
                                  <p:stCondLst>
                                    <p:cond delay="0"/>
                                  </p:stCondLst>
                                  <p:childTnLst>
                                    <p:set>
                                      <p:cBhvr>
                                        <p:cTn id="32" dur="1" fill="hold">
                                          <p:stCondLst>
                                            <p:cond delay="0"/>
                                          </p:stCondLst>
                                        </p:cTn>
                                        <p:tgtEl>
                                          <p:spTgt spid="26635"/>
                                        </p:tgtEl>
                                        <p:attrNameLst>
                                          <p:attrName>style.visibility</p:attrName>
                                        </p:attrNameLst>
                                      </p:cBhvr>
                                      <p:to>
                                        <p:strVal val="visible"/>
                                      </p:to>
                                    </p:set>
                                    <p:animEffect transition="in" filter="wipe(up)">
                                      <p:cBhvr>
                                        <p:cTn id="33" dur="1000"/>
                                        <p:tgtEl>
                                          <p:spTgt spid="26635"/>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4" presetClass="exit" presetSubtype="10" fill="hold" grpId="0" nodeType="clickEffect">
                                  <p:stCondLst>
                                    <p:cond delay="0"/>
                                  </p:stCondLst>
                                  <p:childTnLst>
                                    <p:animEffect transition="out" filter="randombar(horizontal)">
                                      <p:cBhvr>
                                        <p:cTn id="37" dur="500"/>
                                        <p:tgtEl>
                                          <p:spTgt spid="26646"/>
                                        </p:tgtEl>
                                      </p:cBhvr>
                                    </p:animEffect>
                                    <p:set>
                                      <p:cBhvr>
                                        <p:cTn id="38" dur="1" fill="hold">
                                          <p:stCondLst>
                                            <p:cond delay="499"/>
                                          </p:stCondLst>
                                        </p:cTn>
                                        <p:tgtEl>
                                          <p:spTgt spid="26646"/>
                                        </p:tgtEl>
                                        <p:attrNameLst>
                                          <p:attrName>style.visibility</p:attrName>
                                        </p:attrNameLst>
                                      </p:cBhvr>
                                      <p:to>
                                        <p:strVal val="hidden"/>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1" fill="hold" grpId="0" nodeType="clickEffect">
                                  <p:stCondLst>
                                    <p:cond delay="0"/>
                                  </p:stCondLst>
                                  <p:childTnLst>
                                    <p:set>
                                      <p:cBhvr>
                                        <p:cTn id="42" dur="1" fill="hold">
                                          <p:stCondLst>
                                            <p:cond delay="0"/>
                                          </p:stCondLst>
                                        </p:cTn>
                                        <p:tgtEl>
                                          <p:spTgt spid="26639"/>
                                        </p:tgtEl>
                                        <p:attrNameLst>
                                          <p:attrName>style.visibility</p:attrName>
                                        </p:attrNameLst>
                                      </p:cBhvr>
                                      <p:to>
                                        <p:strVal val="visible"/>
                                      </p:to>
                                    </p:set>
                                    <p:animEffect transition="in" filter="wipe(up)">
                                      <p:cBhvr>
                                        <p:cTn id="43" dur="1000"/>
                                        <p:tgtEl>
                                          <p:spTgt spid="26639"/>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26643"/>
                                        </p:tgtEl>
                                        <p:attrNameLst>
                                          <p:attrName>style.visibility</p:attrName>
                                        </p:attrNameLst>
                                      </p:cBhvr>
                                      <p:to>
                                        <p:strVal val="visible"/>
                                      </p:to>
                                    </p:set>
                                    <p:animEffect transition="in" filter="wipe(down)">
                                      <p:cBhvr>
                                        <p:cTn id="48" dur="1000"/>
                                        <p:tgtEl>
                                          <p:spTgt spid="26643"/>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26644"/>
                                        </p:tgtEl>
                                        <p:attrNameLst>
                                          <p:attrName>style.visibility</p:attrName>
                                        </p:attrNameLst>
                                      </p:cBhvr>
                                      <p:to>
                                        <p:strVal val="visible"/>
                                      </p:to>
                                    </p:set>
                                    <p:animEffect transition="in" filter="wipe(down)">
                                      <p:cBhvr>
                                        <p:cTn id="51" dur="1000"/>
                                        <p:tgtEl>
                                          <p:spTgt spid="26644"/>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22" presetClass="entr" presetSubtype="1" fill="hold" grpId="0" nodeType="clickEffect">
                                  <p:stCondLst>
                                    <p:cond delay="0"/>
                                  </p:stCondLst>
                                  <p:childTnLst>
                                    <p:set>
                                      <p:cBhvr>
                                        <p:cTn id="55" dur="1" fill="hold">
                                          <p:stCondLst>
                                            <p:cond delay="0"/>
                                          </p:stCondLst>
                                        </p:cTn>
                                        <p:tgtEl>
                                          <p:spTgt spid="26640"/>
                                        </p:tgtEl>
                                        <p:attrNameLst>
                                          <p:attrName>style.visibility</p:attrName>
                                        </p:attrNameLst>
                                      </p:cBhvr>
                                      <p:to>
                                        <p:strVal val="visible"/>
                                      </p:to>
                                    </p:set>
                                    <p:animEffect transition="in" filter="wipe(up)">
                                      <p:cBhvr>
                                        <p:cTn id="56" dur="1000"/>
                                        <p:tgtEl>
                                          <p:spTgt spid="26640"/>
                                        </p:tgtEl>
                                      </p:cBhvr>
                                    </p:animEffect>
                                  </p:childTnLst>
                                </p:cTn>
                              </p:par>
                            </p:childTnLst>
                          </p:cTn>
                        </p:par>
                        <p:par>
                          <p:cTn id="57" fill="hold" nodeType="afterGroup">
                            <p:stCondLst>
                              <p:cond delay="1000"/>
                            </p:stCondLst>
                            <p:childTnLst>
                              <p:par>
                                <p:cTn id="58" presetID="27" presetClass="emph" presetSubtype="0" fill="hold" grpId="1" nodeType="afterEffect">
                                  <p:stCondLst>
                                    <p:cond delay="0"/>
                                  </p:stCondLst>
                                  <p:childTnLst>
                                    <p:animClr clrSpc="rgb" dir="cw">
                                      <p:cBhvr override="childStyle">
                                        <p:cTn id="59" dur="500" autoRev="1" fill="hold"/>
                                        <p:tgtEl>
                                          <p:spTgt spid="26643"/>
                                        </p:tgtEl>
                                        <p:attrNameLst>
                                          <p:attrName>style.color</p:attrName>
                                        </p:attrNameLst>
                                      </p:cBhvr>
                                      <p:to>
                                        <a:schemeClr val="bg1"/>
                                      </p:to>
                                    </p:animClr>
                                    <p:animClr clrSpc="rgb" dir="cw">
                                      <p:cBhvr>
                                        <p:cTn id="60" dur="500" autoRev="1" fill="hold"/>
                                        <p:tgtEl>
                                          <p:spTgt spid="26643"/>
                                        </p:tgtEl>
                                        <p:attrNameLst>
                                          <p:attrName>fillcolor</p:attrName>
                                        </p:attrNameLst>
                                      </p:cBhvr>
                                      <p:to>
                                        <a:schemeClr val="bg1"/>
                                      </p:to>
                                    </p:animClr>
                                    <p:set>
                                      <p:cBhvr>
                                        <p:cTn id="61" dur="500" autoRev="1" fill="hold"/>
                                        <p:tgtEl>
                                          <p:spTgt spid="26643"/>
                                        </p:tgtEl>
                                        <p:attrNameLst>
                                          <p:attrName>fill.type</p:attrName>
                                        </p:attrNameLst>
                                      </p:cBhvr>
                                      <p:to>
                                        <p:strVal val="solid"/>
                                      </p:to>
                                    </p:set>
                                    <p:set>
                                      <p:cBhvr>
                                        <p:cTn id="62" dur="500" autoRev="1" fill="hold"/>
                                        <p:tgtEl>
                                          <p:spTgt spid="26643"/>
                                        </p:tgtEl>
                                        <p:attrNameLst>
                                          <p:attrName>fill.on</p:attrName>
                                        </p:attrNameLst>
                                      </p:cBhvr>
                                      <p:to>
                                        <p:strVal val="true"/>
                                      </p:to>
                                    </p:set>
                                  </p:childTnLst>
                                </p:cTn>
                              </p:par>
                            </p:childTnLst>
                          </p:cTn>
                        </p:par>
                        <p:par>
                          <p:cTn id="63" fill="hold" nodeType="afterGroup">
                            <p:stCondLst>
                              <p:cond delay="2000"/>
                            </p:stCondLst>
                            <p:childTnLst>
                              <p:par>
                                <p:cTn id="64" presetID="22" presetClass="entr" presetSubtype="1" fill="hold" grpId="0" nodeType="afterEffect">
                                  <p:stCondLst>
                                    <p:cond delay="0"/>
                                  </p:stCondLst>
                                  <p:childTnLst>
                                    <p:set>
                                      <p:cBhvr>
                                        <p:cTn id="65" dur="1" fill="hold">
                                          <p:stCondLst>
                                            <p:cond delay="0"/>
                                          </p:stCondLst>
                                        </p:cTn>
                                        <p:tgtEl>
                                          <p:spTgt spid="26636"/>
                                        </p:tgtEl>
                                        <p:attrNameLst>
                                          <p:attrName>style.visibility</p:attrName>
                                        </p:attrNameLst>
                                      </p:cBhvr>
                                      <p:to>
                                        <p:strVal val="visible"/>
                                      </p:to>
                                    </p:set>
                                    <p:animEffect transition="in" filter="wipe(up)">
                                      <p:cBhvr>
                                        <p:cTn id="66" dur="1000"/>
                                        <p:tgtEl>
                                          <p:spTgt spid="266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5" grpId="0"/>
      <p:bldP spid="26636" grpId="0"/>
      <p:bldP spid="26637" grpId="0"/>
      <p:bldP spid="26638" grpId="0"/>
      <p:bldP spid="26639" grpId="0"/>
      <p:bldP spid="26640" grpId="0"/>
      <p:bldP spid="26641" grpId="0" animBg="1"/>
      <p:bldP spid="26641" grpId="1" animBg="1"/>
      <p:bldP spid="26642" grpId="0" animBg="1"/>
      <p:bldP spid="26643" grpId="0" animBg="1"/>
      <p:bldP spid="26643" grpId="1" animBg="1"/>
      <p:bldP spid="26644" grpId="0" animBg="1"/>
      <p:bldP spid="26645" grpId="0" animBg="1"/>
      <p:bldP spid="2664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4"/>
          <p:cNvSpPr txBox="1">
            <a:spLocks noChangeArrowheads="1"/>
          </p:cNvSpPr>
          <p:nvPr/>
        </p:nvSpPr>
        <p:spPr bwMode="auto">
          <a:xfrm>
            <a:off x="1042988" y="333375"/>
            <a:ext cx="7777162"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u="sng" dirty="0">
                <a:solidFill>
                  <a:srgbClr val="008080"/>
                </a:solidFill>
                <a:latin typeface="Times New Roman" panose="02020603050405020304" pitchFamily="18" charset="0"/>
              </a:rPr>
              <a:t>Задача 9.1.</a:t>
            </a:r>
            <a:r>
              <a:rPr lang="ru-RU" altLang="ru-RU" sz="1800" b="1" dirty="0">
                <a:latin typeface="Times New Roman" panose="02020603050405020304" pitchFamily="18" charset="0"/>
              </a:rPr>
              <a:t> На рисунке изображен график производной функции </a:t>
            </a:r>
            <a:r>
              <a:rPr lang="en-US" altLang="ru-RU" sz="1800" b="1" dirty="0">
                <a:latin typeface="Times New Roman" panose="02020603050405020304" pitchFamily="18" charset="0"/>
              </a:rPr>
              <a:t> </a:t>
            </a:r>
            <a:r>
              <a:rPr lang="ru-RU" altLang="ru-RU" sz="1800" b="1" i="1" dirty="0">
                <a:latin typeface="Times New Roman" panose="02020603050405020304" pitchFamily="18" charset="0"/>
              </a:rPr>
              <a:t>f(x)</a:t>
            </a:r>
            <a:r>
              <a:rPr lang="ru-RU" altLang="ru-RU" sz="1800" b="1" dirty="0">
                <a:latin typeface="Times New Roman" panose="02020603050405020304" pitchFamily="18" charset="0"/>
              </a:rPr>
              <a:t>, определенной на интервале (-11; 3). Найдите  количество точек, в которых касательная к графику функции </a:t>
            </a:r>
            <a:r>
              <a:rPr lang="en-US" altLang="ru-RU" sz="1800" b="1" i="1" dirty="0">
                <a:latin typeface="Times New Roman" panose="02020603050405020304" pitchFamily="18" charset="0"/>
              </a:rPr>
              <a:t>f</a:t>
            </a:r>
            <a:r>
              <a:rPr lang="ru-RU" altLang="ru-RU" sz="1800" b="1" i="1" dirty="0">
                <a:latin typeface="Times New Roman" panose="02020603050405020304" pitchFamily="18" charset="0"/>
              </a:rPr>
              <a:t>(</a:t>
            </a:r>
            <a:r>
              <a:rPr lang="en-US" altLang="ru-RU" sz="1800" b="1" i="1" dirty="0">
                <a:latin typeface="Times New Roman" panose="02020603050405020304" pitchFamily="18" charset="0"/>
              </a:rPr>
              <a:t>x</a:t>
            </a:r>
            <a:r>
              <a:rPr lang="ru-RU" altLang="ru-RU" sz="1800" b="1" i="1" dirty="0">
                <a:latin typeface="Times New Roman" panose="02020603050405020304" pitchFamily="18" charset="0"/>
              </a:rPr>
              <a:t>)</a:t>
            </a:r>
            <a:r>
              <a:rPr lang="ru-RU" altLang="ru-RU" sz="1800" b="1" dirty="0">
                <a:latin typeface="Times New Roman" panose="02020603050405020304" pitchFamily="18" charset="0"/>
              </a:rPr>
              <a:t> параллельна прямой </a:t>
            </a:r>
            <a:r>
              <a:rPr lang="ru-RU" altLang="ru-RU" sz="1800" b="1" dirty="0" smtClean="0">
                <a:latin typeface="Times New Roman" panose="02020603050405020304" pitchFamily="18" charset="0"/>
              </a:rPr>
              <a:t>         </a:t>
            </a:r>
            <a:r>
              <a:rPr lang="en-US" altLang="ru-RU" sz="1800" b="1" i="1" dirty="0" smtClean="0">
                <a:latin typeface="Times New Roman" panose="02020603050405020304" pitchFamily="18" charset="0"/>
              </a:rPr>
              <a:t>y </a:t>
            </a:r>
            <a:r>
              <a:rPr lang="ru-RU" altLang="ru-RU" sz="1800" b="1" dirty="0">
                <a:latin typeface="Times New Roman" panose="02020603050405020304" pitchFamily="18" charset="0"/>
              </a:rPr>
              <a:t>= </a:t>
            </a:r>
            <a:r>
              <a:rPr lang="en-US" altLang="ru-RU" sz="1800" b="1" dirty="0">
                <a:latin typeface="Times New Roman" panose="02020603050405020304" pitchFamily="18" charset="0"/>
              </a:rPr>
              <a:t>2</a:t>
            </a:r>
            <a:r>
              <a:rPr lang="en-US" altLang="ru-RU" sz="1800" b="1" i="1" dirty="0">
                <a:latin typeface="Times New Roman" panose="02020603050405020304" pitchFamily="18" charset="0"/>
              </a:rPr>
              <a:t>x</a:t>
            </a:r>
            <a:r>
              <a:rPr lang="ru-RU" altLang="ru-RU" sz="1800" b="1" dirty="0">
                <a:latin typeface="Times New Roman" panose="02020603050405020304" pitchFamily="18" charset="0"/>
              </a:rPr>
              <a:t> </a:t>
            </a:r>
            <a:r>
              <a:rPr lang="en-US" altLang="ru-RU" sz="1800" b="1" dirty="0">
                <a:latin typeface="Times New Roman" panose="02020603050405020304" pitchFamily="18" charset="0"/>
              </a:rPr>
              <a:t>-5 </a:t>
            </a:r>
            <a:r>
              <a:rPr lang="ru-RU" altLang="ru-RU" sz="1800" b="1" dirty="0">
                <a:latin typeface="Times New Roman" panose="02020603050405020304" pitchFamily="18" charset="0"/>
              </a:rPr>
              <a:t> или совпадает с ней. </a:t>
            </a:r>
          </a:p>
        </p:txBody>
      </p:sp>
      <p:pic>
        <p:nvPicPr>
          <p:cNvPr id="25603" name="Picture 5" descr="68"/>
          <p:cNvPicPr>
            <a:picLocks noChangeAspect="1" noChangeArrowheads="1"/>
          </p:cNvPicPr>
          <p:nvPr/>
        </p:nvPicPr>
        <p:blipFill>
          <a:blip r:embed="rId2">
            <a:extLst>
              <a:ext uri="{28A0092B-C50C-407E-A947-70E740481C1C}">
                <a14:useLocalDpi xmlns:a14="http://schemas.microsoft.com/office/drawing/2010/main" val="0"/>
              </a:ext>
            </a:extLst>
          </a:blip>
          <a:srcRect b="9314"/>
          <a:stretch>
            <a:fillRect/>
          </a:stretch>
        </p:blipFill>
        <p:spPr bwMode="auto">
          <a:xfrm>
            <a:off x="3348038" y="1557338"/>
            <a:ext cx="5111750"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4" name="Text Box 6"/>
          <p:cNvSpPr txBox="1">
            <a:spLocks noChangeArrowheads="1"/>
          </p:cNvSpPr>
          <p:nvPr/>
        </p:nvSpPr>
        <p:spPr bwMode="auto">
          <a:xfrm>
            <a:off x="1042988" y="4292600"/>
            <a:ext cx="7850187" cy="1797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110000"/>
              </a:lnSpc>
              <a:spcBef>
                <a:spcPct val="0"/>
              </a:spcBef>
              <a:buFontTx/>
              <a:buNone/>
            </a:pPr>
            <a:r>
              <a:rPr lang="ru-RU" altLang="ru-RU" sz="1700">
                <a:latin typeface="Times New Roman" panose="02020603050405020304" pitchFamily="18" charset="0"/>
              </a:rPr>
              <a:t>Если касательная к графику функции </a:t>
            </a:r>
            <a:r>
              <a:rPr lang="ru-RU" altLang="ru-RU" sz="1700" i="1">
                <a:latin typeface="Times New Roman" panose="02020603050405020304" pitchFamily="18" charset="0"/>
              </a:rPr>
              <a:t>f(x)</a:t>
            </a:r>
            <a:r>
              <a:rPr lang="ru-RU" altLang="ru-RU" sz="1700">
                <a:latin typeface="Times New Roman" panose="02020603050405020304" pitchFamily="18" charset="0"/>
              </a:rPr>
              <a:t>  параллельна прямой </a:t>
            </a:r>
            <a:r>
              <a:rPr lang="en-US" altLang="ru-RU" sz="1700" i="1">
                <a:latin typeface="Times New Roman" panose="02020603050405020304" pitchFamily="18" charset="0"/>
              </a:rPr>
              <a:t>y</a:t>
            </a:r>
            <a:r>
              <a:rPr lang="ru-RU" altLang="ru-RU" sz="1700">
                <a:latin typeface="Times New Roman" panose="02020603050405020304" pitchFamily="18" charset="0"/>
              </a:rPr>
              <a:t> = </a:t>
            </a:r>
            <a:r>
              <a:rPr lang="en-US" altLang="ru-RU" sz="1700">
                <a:latin typeface="Times New Roman" panose="02020603050405020304" pitchFamily="18" charset="0"/>
              </a:rPr>
              <a:t>2</a:t>
            </a:r>
            <a:r>
              <a:rPr lang="en-US" altLang="ru-RU" sz="1700" i="1">
                <a:latin typeface="Times New Roman" panose="02020603050405020304" pitchFamily="18" charset="0"/>
              </a:rPr>
              <a:t>x</a:t>
            </a:r>
            <a:r>
              <a:rPr lang="en-US" altLang="ru-RU" sz="1700">
                <a:latin typeface="Times New Roman" panose="02020603050405020304" pitchFamily="18" charset="0"/>
              </a:rPr>
              <a:t>-5</a:t>
            </a:r>
            <a:r>
              <a:rPr lang="ru-RU" altLang="ru-RU" sz="1700">
                <a:latin typeface="Times New Roman" panose="02020603050405020304" pitchFamily="18" charset="0"/>
              </a:rPr>
              <a:t> или совпадает с ней, то ее  угловой коэффициент равен </a:t>
            </a:r>
            <a:r>
              <a:rPr lang="en-US" altLang="ru-RU" sz="1700">
                <a:latin typeface="Times New Roman" panose="02020603050405020304" pitchFamily="18" charset="0"/>
              </a:rPr>
              <a:t>2</a:t>
            </a:r>
            <a:r>
              <a:rPr lang="ru-RU" altLang="ru-RU" sz="1700">
                <a:latin typeface="Times New Roman" panose="02020603050405020304" pitchFamily="18" charset="0"/>
              </a:rPr>
              <a:t>, а значит нам нужно найти  количество точек, в которых производная функции </a:t>
            </a:r>
            <a:r>
              <a:rPr lang="ru-RU" altLang="ru-RU" sz="1700" i="1">
                <a:latin typeface="Times New Roman" panose="02020603050405020304" pitchFamily="18" charset="0"/>
              </a:rPr>
              <a:t>f(x)</a:t>
            </a:r>
            <a:r>
              <a:rPr lang="ru-RU" altLang="ru-RU" sz="1700">
                <a:latin typeface="Times New Roman" panose="02020603050405020304" pitchFamily="18" charset="0"/>
              </a:rPr>
              <a:t> равна </a:t>
            </a:r>
            <a:r>
              <a:rPr lang="en-US" altLang="ru-RU" sz="1700">
                <a:latin typeface="Times New Roman" panose="02020603050405020304" pitchFamily="18" charset="0"/>
              </a:rPr>
              <a:t>2</a:t>
            </a:r>
            <a:r>
              <a:rPr lang="ru-RU" altLang="ru-RU" sz="1700">
                <a:latin typeface="Times New Roman" panose="02020603050405020304" pitchFamily="18" charset="0"/>
              </a:rPr>
              <a:t>. </a:t>
            </a:r>
          </a:p>
          <a:p>
            <a:pPr algn="just" eaLnBrk="1" hangingPunct="1">
              <a:lnSpc>
                <a:spcPct val="110000"/>
              </a:lnSpc>
              <a:spcBef>
                <a:spcPct val="0"/>
              </a:spcBef>
              <a:buFontTx/>
              <a:buNone/>
            </a:pPr>
            <a:r>
              <a:rPr lang="ru-RU" altLang="ru-RU" sz="1700">
                <a:latin typeface="Times New Roman" panose="02020603050405020304" pitchFamily="18" charset="0"/>
              </a:rPr>
              <a:t>Для этого на графике производной проведем горизонтальную черту, соответствующую значению </a:t>
            </a:r>
            <a:r>
              <a:rPr lang="en-US" altLang="ru-RU" sz="1700" i="1">
                <a:latin typeface="Times New Roman" panose="02020603050405020304" pitchFamily="18" charset="0"/>
              </a:rPr>
              <a:t>y</a:t>
            </a:r>
            <a:r>
              <a:rPr lang="en-US" altLang="ru-RU" sz="1700">
                <a:latin typeface="Times New Roman" panose="02020603050405020304" pitchFamily="18" charset="0"/>
              </a:rPr>
              <a:t> </a:t>
            </a:r>
            <a:r>
              <a:rPr lang="ru-RU" altLang="ru-RU" sz="1700">
                <a:latin typeface="Times New Roman" panose="02020603050405020304" pitchFamily="18" charset="0"/>
              </a:rPr>
              <a:t>= </a:t>
            </a:r>
            <a:r>
              <a:rPr lang="en-US" altLang="ru-RU" sz="1700">
                <a:latin typeface="Times New Roman" panose="02020603050405020304" pitchFamily="18" charset="0"/>
              </a:rPr>
              <a:t>2</a:t>
            </a:r>
            <a:r>
              <a:rPr lang="ru-RU" altLang="ru-RU" sz="1700">
                <a:latin typeface="Times New Roman" panose="02020603050405020304" pitchFamily="18" charset="0"/>
              </a:rPr>
              <a:t>, и посчитаем  количество точек графика производной, лежащих на этой линии. </a:t>
            </a:r>
            <a:r>
              <a:rPr lang="en-US" altLang="ru-RU" sz="1700">
                <a:latin typeface="Times New Roman" panose="02020603050405020304" pitchFamily="18" charset="0"/>
              </a:rPr>
              <a:t> </a:t>
            </a:r>
            <a:r>
              <a:rPr lang="ru-RU" altLang="ru-RU" sz="1700">
                <a:latin typeface="Times New Roman" panose="02020603050405020304" pitchFamily="18" charset="0"/>
              </a:rPr>
              <a:t>В нашем случае таких точек </a:t>
            </a:r>
            <a:r>
              <a:rPr lang="en-US" altLang="ru-RU" sz="1700">
                <a:latin typeface="Times New Roman" panose="02020603050405020304" pitchFamily="18" charset="0"/>
              </a:rPr>
              <a:t>5</a:t>
            </a:r>
            <a:r>
              <a:rPr lang="ru-RU" altLang="ru-RU" sz="1700">
                <a:latin typeface="Times New Roman" panose="02020603050405020304" pitchFamily="18" charset="0"/>
              </a:rPr>
              <a:t>. </a:t>
            </a:r>
          </a:p>
        </p:txBody>
      </p:sp>
      <p:sp>
        <p:nvSpPr>
          <p:cNvPr id="25605" name="Rectangle 7"/>
          <p:cNvSpPr>
            <a:spLocks noChangeArrowheads="1"/>
          </p:cNvSpPr>
          <p:nvPr/>
        </p:nvSpPr>
        <p:spPr bwMode="auto">
          <a:xfrm>
            <a:off x="1116013" y="3789363"/>
            <a:ext cx="1244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latin typeface="Times New Roman" panose="02020603050405020304" pitchFamily="18" charset="0"/>
              </a:rPr>
              <a:t>Решение.</a:t>
            </a:r>
          </a:p>
        </p:txBody>
      </p:sp>
      <p:sp>
        <p:nvSpPr>
          <p:cNvPr id="27656" name="Line 8"/>
          <p:cNvSpPr>
            <a:spLocks noChangeShapeType="1"/>
          </p:cNvSpPr>
          <p:nvPr/>
        </p:nvSpPr>
        <p:spPr bwMode="auto">
          <a:xfrm>
            <a:off x="2987675" y="2636838"/>
            <a:ext cx="5256213" cy="0"/>
          </a:xfrm>
          <a:prstGeom prst="line">
            <a:avLst/>
          </a:prstGeom>
          <a:noFill/>
          <a:ln w="28575">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27657" name="Oval 9"/>
          <p:cNvSpPr>
            <a:spLocks noChangeArrowheads="1"/>
          </p:cNvSpPr>
          <p:nvPr/>
        </p:nvSpPr>
        <p:spPr bwMode="auto">
          <a:xfrm>
            <a:off x="3851275" y="2565400"/>
            <a:ext cx="144463" cy="144463"/>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7658" name="Oval 10"/>
          <p:cNvSpPr>
            <a:spLocks noChangeArrowheads="1"/>
          </p:cNvSpPr>
          <p:nvPr/>
        </p:nvSpPr>
        <p:spPr bwMode="auto">
          <a:xfrm>
            <a:off x="4716463" y="2565400"/>
            <a:ext cx="144462" cy="144463"/>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7659" name="Oval 11"/>
          <p:cNvSpPr>
            <a:spLocks noChangeArrowheads="1"/>
          </p:cNvSpPr>
          <p:nvPr/>
        </p:nvSpPr>
        <p:spPr bwMode="auto">
          <a:xfrm>
            <a:off x="7164388" y="2565400"/>
            <a:ext cx="144462" cy="144463"/>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7660" name="Oval 12"/>
          <p:cNvSpPr>
            <a:spLocks noChangeArrowheads="1"/>
          </p:cNvSpPr>
          <p:nvPr/>
        </p:nvSpPr>
        <p:spPr bwMode="auto">
          <a:xfrm>
            <a:off x="7451725" y="2565400"/>
            <a:ext cx="144463" cy="144463"/>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7661" name="Oval 13"/>
          <p:cNvSpPr>
            <a:spLocks noChangeArrowheads="1"/>
          </p:cNvSpPr>
          <p:nvPr/>
        </p:nvSpPr>
        <p:spPr bwMode="auto">
          <a:xfrm>
            <a:off x="5364163" y="2565400"/>
            <a:ext cx="144462" cy="144463"/>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7662" name="Text Box 14"/>
          <p:cNvSpPr txBox="1">
            <a:spLocks noChangeArrowheads="1"/>
          </p:cNvSpPr>
          <p:nvPr/>
        </p:nvSpPr>
        <p:spPr bwMode="auto">
          <a:xfrm>
            <a:off x="2843213" y="2341563"/>
            <a:ext cx="79216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ru-RU" sz="1800" b="1" i="1">
                <a:solidFill>
                  <a:srgbClr val="CC0000"/>
                </a:solidFill>
                <a:latin typeface="Times New Roman" panose="02020603050405020304" pitchFamily="18" charset="0"/>
              </a:rPr>
              <a:t>y = 2</a:t>
            </a:r>
            <a:r>
              <a:rPr lang="en-US" altLang="ru-RU" sz="1800">
                <a:latin typeface="Times New Roman" panose="02020603050405020304" pitchFamily="18" charset="0"/>
              </a:rPr>
              <a:t> </a:t>
            </a:r>
            <a:endParaRPr lang="ru-RU" altLang="ru-RU" sz="1800">
              <a:latin typeface="Times New Roman" panose="02020603050405020304" pitchFamily="18" charset="0"/>
            </a:endParaRPr>
          </a:p>
        </p:txBody>
      </p:sp>
      <p:sp>
        <p:nvSpPr>
          <p:cNvPr id="27663" name="Text Box 15"/>
          <p:cNvSpPr txBox="1">
            <a:spLocks noChangeArrowheads="1"/>
          </p:cNvSpPr>
          <p:nvPr/>
        </p:nvSpPr>
        <p:spPr bwMode="auto">
          <a:xfrm>
            <a:off x="1042988" y="6237288"/>
            <a:ext cx="1944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a:t>
            </a:r>
            <a:r>
              <a:rPr lang="en-US" altLang="ru-RU" sz="2000" b="1">
                <a:solidFill>
                  <a:srgbClr val="005250"/>
                </a:solidFill>
              </a:rPr>
              <a:t>5</a:t>
            </a:r>
            <a:r>
              <a:rPr lang="ru-RU" altLang="ru-RU" sz="2000" b="1">
                <a:solidFill>
                  <a:srgbClr val="005250"/>
                </a:solidFill>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7654"/>
                                        </p:tgtEl>
                                        <p:attrNameLst>
                                          <p:attrName>style.visibility</p:attrName>
                                        </p:attrNameLst>
                                      </p:cBhvr>
                                      <p:to>
                                        <p:strVal val="visible"/>
                                      </p:to>
                                    </p:set>
                                    <p:animEffect transition="in" filter="wipe(up)">
                                      <p:cBhvr>
                                        <p:cTn id="7" dur="2000"/>
                                        <p:tgtEl>
                                          <p:spTgt spid="276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7656"/>
                                        </p:tgtEl>
                                        <p:attrNameLst>
                                          <p:attrName>style.visibility</p:attrName>
                                        </p:attrNameLst>
                                      </p:cBhvr>
                                      <p:to>
                                        <p:strVal val="visible"/>
                                      </p:to>
                                    </p:set>
                                    <p:animEffect transition="in" filter="wipe(left)">
                                      <p:cBhvr>
                                        <p:cTn id="12" dur="2000"/>
                                        <p:tgtEl>
                                          <p:spTgt spid="27656"/>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27662"/>
                                        </p:tgtEl>
                                        <p:attrNameLst>
                                          <p:attrName>style.visibility</p:attrName>
                                        </p:attrNameLst>
                                      </p:cBhvr>
                                      <p:to>
                                        <p:strVal val="visible"/>
                                      </p:to>
                                    </p:set>
                                    <p:animEffect transition="in" filter="wipe(left)">
                                      <p:cBhvr>
                                        <p:cTn id="15" dur="1000"/>
                                        <p:tgtEl>
                                          <p:spTgt spid="27662"/>
                                        </p:tgtEl>
                                      </p:cBhvr>
                                    </p:animEffect>
                                  </p:childTnLst>
                                </p:cTn>
                              </p:par>
                            </p:childTnLst>
                          </p:cTn>
                        </p:par>
                        <p:par>
                          <p:cTn id="16" fill="hold" nodeType="afterGroup">
                            <p:stCondLst>
                              <p:cond delay="2000"/>
                            </p:stCondLst>
                            <p:childTnLst>
                              <p:par>
                                <p:cTn id="17" presetID="3" presetClass="entr" presetSubtype="10" fill="hold" grpId="0" nodeType="afterEffect">
                                  <p:stCondLst>
                                    <p:cond delay="0"/>
                                  </p:stCondLst>
                                  <p:childTnLst>
                                    <p:set>
                                      <p:cBhvr>
                                        <p:cTn id="18" dur="1" fill="hold">
                                          <p:stCondLst>
                                            <p:cond delay="0"/>
                                          </p:stCondLst>
                                        </p:cTn>
                                        <p:tgtEl>
                                          <p:spTgt spid="27657"/>
                                        </p:tgtEl>
                                        <p:attrNameLst>
                                          <p:attrName>style.visibility</p:attrName>
                                        </p:attrNameLst>
                                      </p:cBhvr>
                                      <p:to>
                                        <p:strVal val="visible"/>
                                      </p:to>
                                    </p:set>
                                    <p:animEffect transition="in" filter="blinds(horizontal)">
                                      <p:cBhvr>
                                        <p:cTn id="19" dur="1000"/>
                                        <p:tgtEl>
                                          <p:spTgt spid="27657"/>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27659"/>
                                        </p:tgtEl>
                                        <p:attrNameLst>
                                          <p:attrName>style.visibility</p:attrName>
                                        </p:attrNameLst>
                                      </p:cBhvr>
                                      <p:to>
                                        <p:strVal val="visible"/>
                                      </p:to>
                                    </p:set>
                                    <p:animEffect transition="in" filter="blinds(horizontal)">
                                      <p:cBhvr>
                                        <p:cTn id="22" dur="1000"/>
                                        <p:tgtEl>
                                          <p:spTgt spid="27659"/>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27658"/>
                                        </p:tgtEl>
                                        <p:attrNameLst>
                                          <p:attrName>style.visibility</p:attrName>
                                        </p:attrNameLst>
                                      </p:cBhvr>
                                      <p:to>
                                        <p:strVal val="visible"/>
                                      </p:to>
                                    </p:set>
                                    <p:animEffect transition="in" filter="blinds(horizontal)">
                                      <p:cBhvr>
                                        <p:cTn id="25" dur="1000"/>
                                        <p:tgtEl>
                                          <p:spTgt spid="27658"/>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27660"/>
                                        </p:tgtEl>
                                        <p:attrNameLst>
                                          <p:attrName>style.visibility</p:attrName>
                                        </p:attrNameLst>
                                      </p:cBhvr>
                                      <p:to>
                                        <p:strVal val="visible"/>
                                      </p:to>
                                    </p:set>
                                    <p:animEffect transition="in" filter="blinds(horizontal)">
                                      <p:cBhvr>
                                        <p:cTn id="28" dur="1000"/>
                                        <p:tgtEl>
                                          <p:spTgt spid="27660"/>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27661"/>
                                        </p:tgtEl>
                                        <p:attrNameLst>
                                          <p:attrName>style.visibility</p:attrName>
                                        </p:attrNameLst>
                                      </p:cBhvr>
                                      <p:to>
                                        <p:strVal val="visible"/>
                                      </p:to>
                                    </p:set>
                                    <p:animEffect transition="in" filter="blinds(horizontal)">
                                      <p:cBhvr>
                                        <p:cTn id="31" dur="1000"/>
                                        <p:tgtEl>
                                          <p:spTgt spid="27661"/>
                                        </p:tgtEl>
                                      </p:cBhvr>
                                    </p:animEffect>
                                  </p:childTnLst>
                                </p:cTn>
                              </p:par>
                            </p:childTnLst>
                          </p:cTn>
                        </p:par>
                        <p:par>
                          <p:cTn id="32" fill="hold" nodeType="afterGroup">
                            <p:stCondLst>
                              <p:cond delay="3000"/>
                            </p:stCondLst>
                            <p:childTnLst>
                              <p:par>
                                <p:cTn id="33" presetID="3" presetClass="entr" presetSubtype="10" fill="hold" grpId="0" nodeType="afterEffect">
                                  <p:stCondLst>
                                    <p:cond delay="0"/>
                                  </p:stCondLst>
                                  <p:childTnLst>
                                    <p:set>
                                      <p:cBhvr>
                                        <p:cTn id="34" dur="1" fill="hold">
                                          <p:stCondLst>
                                            <p:cond delay="0"/>
                                          </p:stCondLst>
                                        </p:cTn>
                                        <p:tgtEl>
                                          <p:spTgt spid="27663"/>
                                        </p:tgtEl>
                                        <p:attrNameLst>
                                          <p:attrName>style.visibility</p:attrName>
                                        </p:attrNameLst>
                                      </p:cBhvr>
                                      <p:to>
                                        <p:strVal val="visible"/>
                                      </p:to>
                                    </p:set>
                                    <p:animEffect transition="in" filter="blinds(horizontal)">
                                      <p:cBhvr>
                                        <p:cTn id="35" dur="500"/>
                                        <p:tgtEl>
                                          <p:spTgt spid="276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4" grpId="0"/>
      <p:bldP spid="27657" grpId="0" animBg="1"/>
      <p:bldP spid="27658" grpId="0" animBg="1"/>
      <p:bldP spid="27659" grpId="0" animBg="1"/>
      <p:bldP spid="27660" grpId="0" animBg="1"/>
      <p:bldP spid="27661" grpId="0" animBg="1"/>
      <p:bldP spid="27662" grpId="0"/>
      <p:bldP spid="2766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5"/>
          <p:cNvSpPr txBox="1">
            <a:spLocks noChangeArrowheads="1"/>
          </p:cNvSpPr>
          <p:nvPr/>
        </p:nvSpPr>
        <p:spPr bwMode="auto">
          <a:xfrm>
            <a:off x="1042988" y="188913"/>
            <a:ext cx="7777162"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800" b="1" u="sng" dirty="0">
                <a:solidFill>
                  <a:srgbClr val="008080"/>
                </a:solidFill>
                <a:latin typeface="Times New Roman" panose="02020603050405020304" pitchFamily="18" charset="0"/>
              </a:rPr>
              <a:t>Задача 9.2.</a:t>
            </a:r>
            <a:r>
              <a:rPr lang="ru-RU" altLang="ru-RU" sz="1800" b="1" dirty="0">
                <a:latin typeface="Times New Roman" panose="02020603050405020304" pitchFamily="18" charset="0"/>
              </a:rPr>
              <a:t> На рисунке изображен график производной функции </a:t>
            </a:r>
            <a:r>
              <a:rPr lang="en-US" altLang="ru-RU" sz="1800" b="1" dirty="0">
                <a:latin typeface="Times New Roman" panose="02020603050405020304" pitchFamily="18" charset="0"/>
              </a:rPr>
              <a:t> </a:t>
            </a:r>
            <a:r>
              <a:rPr lang="ru-RU" altLang="ru-RU" sz="1800" b="1" i="1" dirty="0">
                <a:latin typeface="Times New Roman" panose="02020603050405020304" pitchFamily="18" charset="0"/>
              </a:rPr>
              <a:t>f(x)</a:t>
            </a:r>
            <a:r>
              <a:rPr lang="ru-RU" altLang="ru-RU" sz="1800" b="1" dirty="0">
                <a:latin typeface="Times New Roman" panose="02020603050405020304" pitchFamily="18" charset="0"/>
              </a:rPr>
              <a:t>, определенной на интервале (</a:t>
            </a:r>
            <a:r>
              <a:rPr lang="en-US" altLang="ru-RU" sz="1800" b="1" i="1" dirty="0">
                <a:latin typeface="Times New Roman" panose="02020603050405020304" pitchFamily="18" charset="0"/>
              </a:rPr>
              <a:t>x</a:t>
            </a:r>
            <a:r>
              <a:rPr lang="ru-RU" altLang="ru-RU" sz="1800" b="1" baseline="-25000" dirty="0">
                <a:latin typeface="Times New Roman" panose="02020603050405020304" pitchFamily="18" charset="0"/>
              </a:rPr>
              <a:t>1</a:t>
            </a:r>
            <a:r>
              <a:rPr lang="ru-RU" altLang="ru-RU" sz="1800" b="1" dirty="0">
                <a:latin typeface="Times New Roman" panose="02020603050405020304" pitchFamily="18" charset="0"/>
              </a:rPr>
              <a:t>;</a:t>
            </a:r>
            <a:r>
              <a:rPr lang="en-US" altLang="ru-RU" sz="1800" b="1" dirty="0">
                <a:latin typeface="Times New Roman" panose="02020603050405020304" pitchFamily="18" charset="0"/>
              </a:rPr>
              <a:t> </a:t>
            </a:r>
            <a:r>
              <a:rPr lang="en-US" altLang="ru-RU" sz="1800" b="1" i="1" dirty="0">
                <a:latin typeface="Times New Roman" panose="02020603050405020304" pitchFamily="18" charset="0"/>
              </a:rPr>
              <a:t>x</a:t>
            </a:r>
            <a:r>
              <a:rPr lang="ru-RU" altLang="ru-RU" sz="1800" b="1" baseline="-25000" dirty="0">
                <a:latin typeface="Times New Roman" panose="02020603050405020304" pitchFamily="18" charset="0"/>
              </a:rPr>
              <a:t>2</a:t>
            </a:r>
            <a:r>
              <a:rPr lang="ru-RU" altLang="ru-RU" sz="1800" b="1" dirty="0">
                <a:latin typeface="Times New Roman" panose="02020603050405020304" pitchFamily="18" charset="0"/>
              </a:rPr>
              <a:t>).</a:t>
            </a:r>
            <a:r>
              <a:rPr lang="ru-RU" altLang="ru-RU" sz="1800" dirty="0">
                <a:latin typeface="Times New Roman" panose="02020603050405020304" pitchFamily="18" charset="0"/>
              </a:rPr>
              <a:t> </a:t>
            </a:r>
            <a:r>
              <a:rPr lang="ru-RU" altLang="ru-RU" sz="1800" b="1" dirty="0">
                <a:latin typeface="Times New Roman" panose="02020603050405020304" pitchFamily="18" charset="0"/>
              </a:rPr>
              <a:t>Найдите  количество точек, в которых касательная к графику функции </a:t>
            </a:r>
            <a:r>
              <a:rPr lang="en-US" altLang="ru-RU" sz="1800" b="1" i="1" dirty="0">
                <a:latin typeface="Times New Roman" panose="02020603050405020304" pitchFamily="18" charset="0"/>
              </a:rPr>
              <a:t>f</a:t>
            </a:r>
            <a:r>
              <a:rPr lang="ru-RU" altLang="ru-RU" sz="1800" b="1" i="1" dirty="0">
                <a:latin typeface="Times New Roman" panose="02020603050405020304" pitchFamily="18" charset="0"/>
              </a:rPr>
              <a:t>(</a:t>
            </a:r>
            <a:r>
              <a:rPr lang="en-US" altLang="ru-RU" sz="1800" b="1" i="1" dirty="0">
                <a:latin typeface="Times New Roman" panose="02020603050405020304" pitchFamily="18" charset="0"/>
              </a:rPr>
              <a:t>x</a:t>
            </a:r>
            <a:r>
              <a:rPr lang="ru-RU" altLang="ru-RU" sz="1800" b="1" i="1" dirty="0">
                <a:latin typeface="Times New Roman" panose="02020603050405020304" pitchFamily="18" charset="0"/>
              </a:rPr>
              <a:t>)</a:t>
            </a:r>
            <a:r>
              <a:rPr lang="ru-RU" altLang="ru-RU" sz="1800" b="1" dirty="0">
                <a:latin typeface="Times New Roman" panose="02020603050405020304" pitchFamily="18" charset="0"/>
              </a:rPr>
              <a:t> параллельна прямой </a:t>
            </a:r>
            <a:r>
              <a:rPr lang="ru-RU" altLang="ru-RU" sz="1800" b="1" dirty="0" smtClean="0">
                <a:latin typeface="Times New Roman" panose="02020603050405020304" pitchFamily="18" charset="0"/>
              </a:rPr>
              <a:t>         </a:t>
            </a:r>
            <a:r>
              <a:rPr lang="en-US" altLang="ru-RU" sz="1800" b="1" i="1" dirty="0" smtClean="0">
                <a:latin typeface="Times New Roman" panose="02020603050405020304" pitchFamily="18" charset="0"/>
              </a:rPr>
              <a:t>y </a:t>
            </a:r>
            <a:r>
              <a:rPr lang="ru-RU" altLang="ru-RU" sz="1800" b="1" dirty="0">
                <a:latin typeface="Times New Roman" panose="02020603050405020304" pitchFamily="18" charset="0"/>
              </a:rPr>
              <a:t>= </a:t>
            </a:r>
            <a:r>
              <a:rPr lang="en-US" altLang="ru-RU" sz="1800" b="1" i="1" dirty="0">
                <a:latin typeface="Times New Roman" panose="02020603050405020304" pitchFamily="18" charset="0"/>
              </a:rPr>
              <a:t>-</a:t>
            </a:r>
            <a:r>
              <a:rPr lang="ru-RU" altLang="ru-RU" sz="1800" b="1" i="1" dirty="0">
                <a:latin typeface="Times New Roman" panose="02020603050405020304" pitchFamily="18" charset="0"/>
              </a:rPr>
              <a:t>2</a:t>
            </a:r>
            <a:r>
              <a:rPr lang="en-US" altLang="ru-RU" sz="1800" b="1" i="1" dirty="0">
                <a:latin typeface="Times New Roman" panose="02020603050405020304" pitchFamily="18" charset="0"/>
              </a:rPr>
              <a:t>x</a:t>
            </a:r>
            <a:r>
              <a:rPr lang="ru-RU" altLang="ru-RU" sz="1800" b="1" dirty="0">
                <a:latin typeface="Times New Roman" panose="02020603050405020304" pitchFamily="18" charset="0"/>
              </a:rPr>
              <a:t> </a:t>
            </a:r>
            <a:r>
              <a:rPr lang="en-US" altLang="ru-RU" sz="1800" b="1" dirty="0">
                <a:latin typeface="Times New Roman" panose="02020603050405020304" pitchFamily="18" charset="0"/>
              </a:rPr>
              <a:t>+ </a:t>
            </a:r>
            <a:r>
              <a:rPr lang="en-US" altLang="ru-RU" sz="1800" b="1" i="1" dirty="0">
                <a:latin typeface="Times New Roman" panose="02020603050405020304" pitchFamily="18" charset="0"/>
              </a:rPr>
              <a:t>7</a:t>
            </a:r>
            <a:r>
              <a:rPr lang="en-US" altLang="ru-RU" sz="1800" b="1" dirty="0">
                <a:latin typeface="Times New Roman" panose="02020603050405020304" pitchFamily="18" charset="0"/>
              </a:rPr>
              <a:t> </a:t>
            </a:r>
            <a:r>
              <a:rPr lang="ru-RU" altLang="ru-RU" sz="1800" b="1" dirty="0">
                <a:latin typeface="Times New Roman" panose="02020603050405020304" pitchFamily="18" charset="0"/>
              </a:rPr>
              <a:t> или совпадает с ней. </a:t>
            </a:r>
          </a:p>
        </p:txBody>
      </p:sp>
      <p:pic>
        <p:nvPicPr>
          <p:cNvPr id="26627"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8413" y="1412875"/>
            <a:ext cx="3951287" cy="242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8" name="Picture 7"/>
          <p:cNvPicPr>
            <a:picLocks noChangeAspect="1" noChangeArrowheads="1"/>
          </p:cNvPicPr>
          <p:nvPr/>
        </p:nvPicPr>
        <p:blipFill>
          <a:blip r:embed="rId3">
            <a:extLst>
              <a:ext uri="{28A0092B-C50C-407E-A947-70E740481C1C}">
                <a14:useLocalDpi xmlns:a14="http://schemas.microsoft.com/office/drawing/2010/main" val="0"/>
              </a:ext>
            </a:extLst>
          </a:blip>
          <a:srcRect l="7295" b="10689"/>
          <a:stretch>
            <a:fillRect/>
          </a:stretch>
        </p:blipFill>
        <p:spPr bwMode="auto">
          <a:xfrm>
            <a:off x="1484313" y="4098925"/>
            <a:ext cx="3671887" cy="235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Oval 10"/>
          <p:cNvSpPr>
            <a:spLocks noChangeArrowheads="1"/>
          </p:cNvSpPr>
          <p:nvPr/>
        </p:nvSpPr>
        <p:spPr bwMode="auto">
          <a:xfrm>
            <a:off x="1042988" y="1628775"/>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1</a:t>
            </a:r>
          </a:p>
        </p:txBody>
      </p:sp>
      <p:sp>
        <p:nvSpPr>
          <p:cNvPr id="26630" name="Rectangle 13"/>
          <p:cNvSpPr>
            <a:spLocks noChangeArrowheads="1"/>
          </p:cNvSpPr>
          <p:nvPr/>
        </p:nvSpPr>
        <p:spPr bwMode="auto">
          <a:xfrm>
            <a:off x="5219700" y="1484313"/>
            <a:ext cx="1244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latin typeface="Times New Roman" panose="02020603050405020304" pitchFamily="18" charset="0"/>
              </a:rPr>
              <a:t>Решение.</a:t>
            </a:r>
          </a:p>
        </p:txBody>
      </p:sp>
      <p:sp>
        <p:nvSpPr>
          <p:cNvPr id="28687" name="Text Box 15"/>
          <p:cNvSpPr txBox="1">
            <a:spLocks noChangeArrowheads="1"/>
          </p:cNvSpPr>
          <p:nvPr/>
        </p:nvSpPr>
        <p:spPr bwMode="auto">
          <a:xfrm>
            <a:off x="5219700" y="3608388"/>
            <a:ext cx="19446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3 .</a:t>
            </a:r>
          </a:p>
        </p:txBody>
      </p:sp>
      <p:sp>
        <p:nvSpPr>
          <p:cNvPr id="28692" name="Text Box 20"/>
          <p:cNvSpPr txBox="1">
            <a:spLocks noChangeArrowheads="1"/>
          </p:cNvSpPr>
          <p:nvPr/>
        </p:nvSpPr>
        <p:spPr bwMode="auto">
          <a:xfrm>
            <a:off x="5219700" y="1768475"/>
            <a:ext cx="3673475" cy="1228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110000"/>
              </a:lnSpc>
              <a:spcBef>
                <a:spcPct val="50000"/>
              </a:spcBef>
              <a:buFontTx/>
              <a:buNone/>
            </a:pPr>
            <a:r>
              <a:rPr lang="ru-RU" altLang="ru-RU" sz="1700">
                <a:latin typeface="Times New Roman" panose="02020603050405020304" pitchFamily="18" charset="0"/>
              </a:rPr>
              <a:t>Касательная к графику функции </a:t>
            </a:r>
            <a:r>
              <a:rPr lang="ru-RU" altLang="ru-RU" sz="1700" i="1">
                <a:latin typeface="Times New Roman" panose="02020603050405020304" pitchFamily="18" charset="0"/>
              </a:rPr>
              <a:t>f(x)</a:t>
            </a:r>
            <a:r>
              <a:rPr lang="ru-RU" altLang="ru-RU" sz="1700">
                <a:latin typeface="Times New Roman" panose="02020603050405020304" pitchFamily="18" charset="0"/>
              </a:rPr>
              <a:t>  параллельна прямой </a:t>
            </a:r>
            <a:r>
              <a:rPr lang="en-US" altLang="ru-RU" sz="1700" i="1">
                <a:latin typeface="Times New Roman" panose="02020603050405020304" pitchFamily="18" charset="0"/>
              </a:rPr>
              <a:t>y</a:t>
            </a:r>
            <a:r>
              <a:rPr lang="ru-RU" altLang="ru-RU" sz="1700">
                <a:latin typeface="Times New Roman" panose="02020603050405020304" pitchFamily="18" charset="0"/>
              </a:rPr>
              <a:t> = -2</a:t>
            </a:r>
            <a:r>
              <a:rPr lang="en-US" altLang="ru-RU" sz="1700" i="1">
                <a:latin typeface="Times New Roman" panose="02020603050405020304" pitchFamily="18" charset="0"/>
              </a:rPr>
              <a:t>x</a:t>
            </a:r>
            <a:r>
              <a:rPr lang="ru-RU" altLang="ru-RU" sz="1700" i="1">
                <a:latin typeface="Times New Roman" panose="02020603050405020304" pitchFamily="18" charset="0"/>
              </a:rPr>
              <a:t>+7</a:t>
            </a:r>
            <a:r>
              <a:rPr lang="ru-RU" altLang="ru-RU" sz="1700">
                <a:latin typeface="Times New Roman" panose="02020603050405020304" pitchFamily="18" charset="0"/>
              </a:rPr>
              <a:t> или совпадает с ней, то ее  угловой коэффициент равен -2.</a:t>
            </a:r>
          </a:p>
        </p:txBody>
      </p:sp>
      <p:sp>
        <p:nvSpPr>
          <p:cNvPr id="28693" name="Text Box 21"/>
          <p:cNvSpPr txBox="1">
            <a:spLocks noChangeArrowheads="1"/>
          </p:cNvSpPr>
          <p:nvPr/>
        </p:nvSpPr>
        <p:spPr bwMode="auto">
          <a:xfrm>
            <a:off x="5219700" y="2997200"/>
            <a:ext cx="3673475"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buFontTx/>
              <a:buNone/>
            </a:pPr>
            <a:r>
              <a:rPr lang="ru-RU" altLang="ru-RU" sz="1700">
                <a:latin typeface="Times New Roman" panose="02020603050405020304" pitchFamily="18" charset="0"/>
              </a:rPr>
              <a:t>Найдем  количество точек, в которых </a:t>
            </a:r>
            <a:r>
              <a:rPr lang="ru-RU" altLang="ru-RU" sz="1700" i="1">
                <a:latin typeface="Times New Roman" panose="02020603050405020304" pitchFamily="18" charset="0"/>
              </a:rPr>
              <a:t>f</a:t>
            </a:r>
            <a:r>
              <a:rPr lang="en-US" altLang="ru-RU" sz="1700" i="1"/>
              <a:t>´</a:t>
            </a:r>
            <a:r>
              <a:rPr lang="ru-RU" altLang="ru-RU" sz="1700" i="1">
                <a:latin typeface="Times New Roman" panose="02020603050405020304" pitchFamily="18" charset="0"/>
              </a:rPr>
              <a:t>(x)</a:t>
            </a:r>
            <a:r>
              <a:rPr lang="ru-RU" altLang="ru-RU" sz="1700">
                <a:latin typeface="Times New Roman" panose="02020603050405020304" pitchFamily="18" charset="0"/>
              </a:rPr>
              <a:t>= -2.</a:t>
            </a:r>
          </a:p>
        </p:txBody>
      </p:sp>
      <p:sp>
        <p:nvSpPr>
          <p:cNvPr id="26634" name="Rectangle 22"/>
          <p:cNvSpPr>
            <a:spLocks noChangeArrowheads="1"/>
          </p:cNvSpPr>
          <p:nvPr/>
        </p:nvSpPr>
        <p:spPr bwMode="auto">
          <a:xfrm>
            <a:off x="5219700" y="4292600"/>
            <a:ext cx="1244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latin typeface="Times New Roman" panose="02020603050405020304" pitchFamily="18" charset="0"/>
              </a:rPr>
              <a:t>Решение.</a:t>
            </a:r>
          </a:p>
        </p:txBody>
      </p:sp>
      <p:sp>
        <p:nvSpPr>
          <p:cNvPr id="26635" name="Text Box 23"/>
          <p:cNvSpPr txBox="1">
            <a:spLocks noChangeArrowheads="1"/>
          </p:cNvSpPr>
          <p:nvPr/>
        </p:nvSpPr>
        <p:spPr bwMode="auto">
          <a:xfrm>
            <a:off x="5292725" y="4760913"/>
            <a:ext cx="3455988" cy="102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120000"/>
              </a:lnSpc>
              <a:spcBef>
                <a:spcPct val="50000"/>
              </a:spcBef>
              <a:buFontTx/>
              <a:buNone/>
            </a:pPr>
            <a:r>
              <a:rPr lang="ru-RU" altLang="ru-RU" sz="1700">
                <a:latin typeface="Times New Roman" panose="02020603050405020304" pitchFamily="18" charset="0"/>
              </a:rPr>
              <a:t>Поступим аналогично, найдем  количество точек, в которых </a:t>
            </a:r>
            <a:r>
              <a:rPr lang="ru-RU" altLang="ru-RU" sz="1700" i="1">
                <a:latin typeface="Times New Roman" panose="02020603050405020304" pitchFamily="18" charset="0"/>
              </a:rPr>
              <a:t>f</a:t>
            </a:r>
            <a:r>
              <a:rPr lang="en-US" altLang="ru-RU" sz="1700" i="1">
                <a:latin typeface="Times New Roman" panose="02020603050405020304" pitchFamily="18" charset="0"/>
              </a:rPr>
              <a:t>´</a:t>
            </a:r>
            <a:r>
              <a:rPr lang="ru-RU" altLang="ru-RU" sz="1700" i="1">
                <a:latin typeface="Times New Roman" panose="02020603050405020304" pitchFamily="18" charset="0"/>
              </a:rPr>
              <a:t>(x)</a:t>
            </a:r>
            <a:r>
              <a:rPr lang="ru-RU" altLang="ru-RU" sz="1700">
                <a:latin typeface="Times New Roman" panose="02020603050405020304" pitchFamily="18" charset="0"/>
              </a:rPr>
              <a:t>= -2.</a:t>
            </a:r>
          </a:p>
        </p:txBody>
      </p:sp>
      <p:sp>
        <p:nvSpPr>
          <p:cNvPr id="28696" name="Text Box 24"/>
          <p:cNvSpPr txBox="1">
            <a:spLocks noChangeArrowheads="1"/>
          </p:cNvSpPr>
          <p:nvPr/>
        </p:nvSpPr>
        <p:spPr bwMode="auto">
          <a:xfrm>
            <a:off x="5291138" y="5984875"/>
            <a:ext cx="1944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4 .</a:t>
            </a:r>
          </a:p>
        </p:txBody>
      </p:sp>
      <p:sp>
        <p:nvSpPr>
          <p:cNvPr id="28697" name="Line 25"/>
          <p:cNvSpPr>
            <a:spLocks noChangeShapeType="1"/>
          </p:cNvSpPr>
          <p:nvPr/>
        </p:nvSpPr>
        <p:spPr bwMode="auto">
          <a:xfrm>
            <a:off x="1331913" y="3284538"/>
            <a:ext cx="3671887" cy="0"/>
          </a:xfrm>
          <a:prstGeom prst="line">
            <a:avLst/>
          </a:prstGeom>
          <a:noFill/>
          <a:ln w="28575">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28698" name="Line 26"/>
          <p:cNvSpPr>
            <a:spLocks noChangeShapeType="1"/>
          </p:cNvSpPr>
          <p:nvPr/>
        </p:nvSpPr>
        <p:spPr bwMode="auto">
          <a:xfrm>
            <a:off x="1403350" y="5876925"/>
            <a:ext cx="3671888" cy="0"/>
          </a:xfrm>
          <a:prstGeom prst="line">
            <a:avLst/>
          </a:prstGeom>
          <a:noFill/>
          <a:ln w="28575">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28699" name="Text Box 27"/>
          <p:cNvSpPr txBox="1">
            <a:spLocks noChangeArrowheads="1"/>
          </p:cNvSpPr>
          <p:nvPr/>
        </p:nvSpPr>
        <p:spPr bwMode="auto">
          <a:xfrm>
            <a:off x="900113" y="2990850"/>
            <a:ext cx="79216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ru-RU" sz="1800" b="1" i="1">
                <a:solidFill>
                  <a:srgbClr val="CC0000"/>
                </a:solidFill>
                <a:latin typeface="Times New Roman" panose="02020603050405020304" pitchFamily="18" charset="0"/>
              </a:rPr>
              <a:t>y = </a:t>
            </a:r>
            <a:r>
              <a:rPr lang="ru-RU" altLang="ru-RU" sz="1800" b="1" i="1">
                <a:solidFill>
                  <a:srgbClr val="CC0000"/>
                </a:solidFill>
                <a:latin typeface="Times New Roman" panose="02020603050405020304" pitchFamily="18" charset="0"/>
              </a:rPr>
              <a:t>-</a:t>
            </a:r>
            <a:r>
              <a:rPr lang="en-US" altLang="ru-RU" sz="1800" b="1" i="1">
                <a:solidFill>
                  <a:srgbClr val="CC0000"/>
                </a:solidFill>
                <a:latin typeface="Times New Roman" panose="02020603050405020304" pitchFamily="18" charset="0"/>
              </a:rPr>
              <a:t>2</a:t>
            </a:r>
            <a:r>
              <a:rPr lang="en-US" altLang="ru-RU" sz="1800">
                <a:latin typeface="Times New Roman" panose="02020603050405020304" pitchFamily="18" charset="0"/>
              </a:rPr>
              <a:t> </a:t>
            </a:r>
            <a:endParaRPr lang="ru-RU" altLang="ru-RU" sz="1800">
              <a:latin typeface="Times New Roman" panose="02020603050405020304" pitchFamily="18" charset="0"/>
            </a:endParaRPr>
          </a:p>
        </p:txBody>
      </p:sp>
      <p:sp>
        <p:nvSpPr>
          <p:cNvPr id="28700" name="Text Box 28"/>
          <p:cNvSpPr txBox="1">
            <a:spLocks noChangeArrowheads="1"/>
          </p:cNvSpPr>
          <p:nvPr/>
        </p:nvSpPr>
        <p:spPr bwMode="auto">
          <a:xfrm>
            <a:off x="900113" y="5583238"/>
            <a:ext cx="79216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ru-RU" sz="1800" b="1" i="1">
                <a:solidFill>
                  <a:srgbClr val="CC0000"/>
                </a:solidFill>
                <a:latin typeface="Times New Roman" panose="02020603050405020304" pitchFamily="18" charset="0"/>
              </a:rPr>
              <a:t>y = </a:t>
            </a:r>
            <a:r>
              <a:rPr lang="ru-RU" altLang="ru-RU" sz="1800" b="1" i="1">
                <a:solidFill>
                  <a:srgbClr val="CC0000"/>
                </a:solidFill>
                <a:latin typeface="Times New Roman" panose="02020603050405020304" pitchFamily="18" charset="0"/>
              </a:rPr>
              <a:t>-</a:t>
            </a:r>
            <a:r>
              <a:rPr lang="en-US" altLang="ru-RU" sz="1800" b="1" i="1">
                <a:solidFill>
                  <a:srgbClr val="CC0000"/>
                </a:solidFill>
                <a:latin typeface="Times New Roman" panose="02020603050405020304" pitchFamily="18" charset="0"/>
              </a:rPr>
              <a:t>2</a:t>
            </a:r>
            <a:r>
              <a:rPr lang="en-US" altLang="ru-RU" sz="1800">
                <a:latin typeface="Times New Roman" panose="02020603050405020304" pitchFamily="18" charset="0"/>
              </a:rPr>
              <a:t> </a:t>
            </a:r>
            <a:endParaRPr lang="ru-RU" altLang="ru-RU" sz="1800">
              <a:latin typeface="Times New Roman" panose="02020603050405020304" pitchFamily="18" charset="0"/>
            </a:endParaRPr>
          </a:p>
        </p:txBody>
      </p:sp>
      <p:grpSp>
        <p:nvGrpSpPr>
          <p:cNvPr id="28708" name="Group 36"/>
          <p:cNvGrpSpPr>
            <a:grpSpLocks/>
          </p:cNvGrpSpPr>
          <p:nvPr/>
        </p:nvGrpSpPr>
        <p:grpSpPr bwMode="auto">
          <a:xfrm>
            <a:off x="2627313" y="3213100"/>
            <a:ext cx="1873250" cy="144463"/>
            <a:chOff x="1655" y="2024"/>
            <a:chExt cx="1180" cy="91"/>
          </a:xfrm>
        </p:grpSpPr>
        <p:sp>
          <p:nvSpPr>
            <p:cNvPr id="26649" name="Oval 29"/>
            <p:cNvSpPr>
              <a:spLocks noChangeArrowheads="1"/>
            </p:cNvSpPr>
            <p:nvPr/>
          </p:nvSpPr>
          <p:spPr bwMode="auto">
            <a:xfrm>
              <a:off x="1655" y="2024"/>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6650" name="Oval 30"/>
            <p:cNvSpPr>
              <a:spLocks noChangeArrowheads="1"/>
            </p:cNvSpPr>
            <p:nvPr/>
          </p:nvSpPr>
          <p:spPr bwMode="auto">
            <a:xfrm>
              <a:off x="1837" y="2024"/>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6651" name="Oval 31"/>
            <p:cNvSpPr>
              <a:spLocks noChangeArrowheads="1"/>
            </p:cNvSpPr>
            <p:nvPr/>
          </p:nvSpPr>
          <p:spPr bwMode="auto">
            <a:xfrm>
              <a:off x="2744" y="2024"/>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28709" name="Group 37"/>
          <p:cNvGrpSpPr>
            <a:grpSpLocks/>
          </p:cNvGrpSpPr>
          <p:nvPr/>
        </p:nvGrpSpPr>
        <p:grpSpPr bwMode="auto">
          <a:xfrm>
            <a:off x="1835150" y="5805488"/>
            <a:ext cx="2305050" cy="144462"/>
            <a:chOff x="1156" y="3657"/>
            <a:chExt cx="1452" cy="91"/>
          </a:xfrm>
        </p:grpSpPr>
        <p:sp>
          <p:nvSpPr>
            <p:cNvPr id="26645" name="Oval 32"/>
            <p:cNvSpPr>
              <a:spLocks noChangeArrowheads="1"/>
            </p:cNvSpPr>
            <p:nvPr/>
          </p:nvSpPr>
          <p:spPr bwMode="auto">
            <a:xfrm>
              <a:off x="1156" y="3657"/>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6646" name="Oval 33"/>
            <p:cNvSpPr>
              <a:spLocks noChangeArrowheads="1"/>
            </p:cNvSpPr>
            <p:nvPr/>
          </p:nvSpPr>
          <p:spPr bwMode="auto">
            <a:xfrm>
              <a:off x="1474" y="3657"/>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6647" name="Oval 34"/>
            <p:cNvSpPr>
              <a:spLocks noChangeArrowheads="1"/>
            </p:cNvSpPr>
            <p:nvPr/>
          </p:nvSpPr>
          <p:spPr bwMode="auto">
            <a:xfrm>
              <a:off x="2200" y="3657"/>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6648" name="Oval 35"/>
            <p:cNvSpPr>
              <a:spLocks noChangeArrowheads="1"/>
            </p:cNvSpPr>
            <p:nvPr/>
          </p:nvSpPr>
          <p:spPr bwMode="auto">
            <a:xfrm>
              <a:off x="2517" y="3657"/>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sp>
        <p:nvSpPr>
          <p:cNvPr id="28710" name="Rectangle 38"/>
          <p:cNvSpPr>
            <a:spLocks noChangeArrowheads="1"/>
          </p:cNvSpPr>
          <p:nvPr/>
        </p:nvSpPr>
        <p:spPr bwMode="auto">
          <a:xfrm>
            <a:off x="971550" y="4076700"/>
            <a:ext cx="7848600" cy="25209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6644" name="Oval 11"/>
          <p:cNvSpPr>
            <a:spLocks noChangeArrowheads="1"/>
          </p:cNvSpPr>
          <p:nvPr/>
        </p:nvSpPr>
        <p:spPr bwMode="auto">
          <a:xfrm>
            <a:off x="971550" y="4221163"/>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2</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8692"/>
                                        </p:tgtEl>
                                        <p:attrNameLst>
                                          <p:attrName>style.visibility</p:attrName>
                                        </p:attrNameLst>
                                      </p:cBhvr>
                                      <p:to>
                                        <p:strVal val="visible"/>
                                      </p:to>
                                    </p:set>
                                    <p:animEffect transition="in" filter="wipe(up)">
                                      <p:cBhvr>
                                        <p:cTn id="7" dur="2000"/>
                                        <p:tgtEl>
                                          <p:spTgt spid="2869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8693"/>
                                        </p:tgtEl>
                                        <p:attrNameLst>
                                          <p:attrName>style.visibility</p:attrName>
                                        </p:attrNameLst>
                                      </p:cBhvr>
                                      <p:to>
                                        <p:strVal val="visible"/>
                                      </p:to>
                                    </p:set>
                                    <p:animEffect transition="in" filter="wipe(up)">
                                      <p:cBhvr>
                                        <p:cTn id="12" dur="1000"/>
                                        <p:tgtEl>
                                          <p:spTgt spid="28693"/>
                                        </p:tgtEl>
                                      </p:cBhvr>
                                    </p:animEffect>
                                  </p:childTnLst>
                                </p:cTn>
                              </p:par>
                            </p:childTnLst>
                          </p:cTn>
                        </p:par>
                        <p:par>
                          <p:cTn id="13" fill="hold" nodeType="afterGroup">
                            <p:stCondLst>
                              <p:cond delay="1000"/>
                            </p:stCondLst>
                            <p:childTnLst>
                              <p:par>
                                <p:cTn id="14" presetID="22" presetClass="entr" presetSubtype="8" fill="hold" nodeType="afterEffect">
                                  <p:stCondLst>
                                    <p:cond delay="0"/>
                                  </p:stCondLst>
                                  <p:childTnLst>
                                    <p:set>
                                      <p:cBhvr>
                                        <p:cTn id="15" dur="1" fill="hold">
                                          <p:stCondLst>
                                            <p:cond delay="0"/>
                                          </p:stCondLst>
                                        </p:cTn>
                                        <p:tgtEl>
                                          <p:spTgt spid="28697"/>
                                        </p:tgtEl>
                                        <p:attrNameLst>
                                          <p:attrName>style.visibility</p:attrName>
                                        </p:attrNameLst>
                                      </p:cBhvr>
                                      <p:to>
                                        <p:strVal val="visible"/>
                                      </p:to>
                                    </p:set>
                                    <p:animEffect transition="in" filter="wipe(left)">
                                      <p:cBhvr>
                                        <p:cTn id="16" dur="1000"/>
                                        <p:tgtEl>
                                          <p:spTgt spid="28697"/>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28699"/>
                                        </p:tgtEl>
                                        <p:attrNameLst>
                                          <p:attrName>style.visibility</p:attrName>
                                        </p:attrNameLst>
                                      </p:cBhvr>
                                      <p:to>
                                        <p:strVal val="visible"/>
                                      </p:to>
                                    </p:set>
                                    <p:animEffect transition="in" filter="wipe(left)">
                                      <p:cBhvr>
                                        <p:cTn id="19" dur="1000"/>
                                        <p:tgtEl>
                                          <p:spTgt spid="28699"/>
                                        </p:tgtEl>
                                      </p:cBhvr>
                                    </p:animEffect>
                                  </p:childTnLst>
                                </p:cTn>
                              </p:par>
                            </p:childTnLst>
                          </p:cTn>
                        </p:par>
                        <p:par>
                          <p:cTn id="20" fill="hold" nodeType="afterGroup">
                            <p:stCondLst>
                              <p:cond delay="2000"/>
                            </p:stCondLst>
                            <p:childTnLst>
                              <p:par>
                                <p:cTn id="21" presetID="22" presetClass="entr" presetSubtype="4" fill="hold" nodeType="afterEffect">
                                  <p:stCondLst>
                                    <p:cond delay="0"/>
                                  </p:stCondLst>
                                  <p:childTnLst>
                                    <p:set>
                                      <p:cBhvr>
                                        <p:cTn id="22" dur="1" fill="hold">
                                          <p:stCondLst>
                                            <p:cond delay="0"/>
                                          </p:stCondLst>
                                        </p:cTn>
                                        <p:tgtEl>
                                          <p:spTgt spid="28708"/>
                                        </p:tgtEl>
                                        <p:attrNameLst>
                                          <p:attrName>style.visibility</p:attrName>
                                        </p:attrNameLst>
                                      </p:cBhvr>
                                      <p:to>
                                        <p:strVal val="visible"/>
                                      </p:to>
                                    </p:set>
                                    <p:animEffect transition="in" filter="wipe(down)">
                                      <p:cBhvr>
                                        <p:cTn id="23" dur="1000"/>
                                        <p:tgtEl>
                                          <p:spTgt spid="28708"/>
                                        </p:tgtEl>
                                      </p:cBhvr>
                                    </p:animEffect>
                                  </p:childTnLst>
                                </p:cTn>
                              </p:par>
                            </p:childTnLst>
                          </p:cTn>
                        </p:par>
                        <p:par>
                          <p:cTn id="24" fill="hold" nodeType="afterGroup">
                            <p:stCondLst>
                              <p:cond delay="3000"/>
                            </p:stCondLst>
                            <p:childTnLst>
                              <p:par>
                                <p:cTn id="25" presetID="22" presetClass="entr" presetSubtype="1" fill="hold" grpId="0" nodeType="afterEffect">
                                  <p:stCondLst>
                                    <p:cond delay="0"/>
                                  </p:stCondLst>
                                  <p:childTnLst>
                                    <p:set>
                                      <p:cBhvr>
                                        <p:cTn id="26" dur="1" fill="hold">
                                          <p:stCondLst>
                                            <p:cond delay="0"/>
                                          </p:stCondLst>
                                        </p:cTn>
                                        <p:tgtEl>
                                          <p:spTgt spid="28687"/>
                                        </p:tgtEl>
                                        <p:attrNameLst>
                                          <p:attrName>style.visibility</p:attrName>
                                        </p:attrNameLst>
                                      </p:cBhvr>
                                      <p:to>
                                        <p:strVal val="visible"/>
                                      </p:to>
                                    </p:set>
                                    <p:animEffect transition="in" filter="wipe(up)">
                                      <p:cBhvr>
                                        <p:cTn id="27" dur="1000"/>
                                        <p:tgtEl>
                                          <p:spTgt spid="2868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4" presetClass="exit" presetSubtype="10" fill="hold" grpId="0" nodeType="clickEffect">
                                  <p:stCondLst>
                                    <p:cond delay="0"/>
                                  </p:stCondLst>
                                  <p:childTnLst>
                                    <p:animEffect transition="out" filter="randombar(horizontal)">
                                      <p:cBhvr>
                                        <p:cTn id="31" dur="500"/>
                                        <p:tgtEl>
                                          <p:spTgt spid="28710"/>
                                        </p:tgtEl>
                                      </p:cBhvr>
                                    </p:animEffect>
                                    <p:set>
                                      <p:cBhvr>
                                        <p:cTn id="32" dur="1" fill="hold">
                                          <p:stCondLst>
                                            <p:cond delay="499"/>
                                          </p:stCondLst>
                                        </p:cTn>
                                        <p:tgtEl>
                                          <p:spTgt spid="28710"/>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28698"/>
                                        </p:tgtEl>
                                        <p:attrNameLst>
                                          <p:attrName>style.visibility</p:attrName>
                                        </p:attrNameLst>
                                      </p:cBhvr>
                                      <p:to>
                                        <p:strVal val="visible"/>
                                      </p:to>
                                    </p:set>
                                    <p:animEffect transition="in" filter="wipe(left)">
                                      <p:cBhvr>
                                        <p:cTn id="37" dur="1000"/>
                                        <p:tgtEl>
                                          <p:spTgt spid="28698"/>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28700"/>
                                        </p:tgtEl>
                                        <p:attrNameLst>
                                          <p:attrName>style.visibility</p:attrName>
                                        </p:attrNameLst>
                                      </p:cBhvr>
                                      <p:to>
                                        <p:strVal val="visible"/>
                                      </p:to>
                                    </p:set>
                                    <p:animEffect transition="in" filter="wipe(left)">
                                      <p:cBhvr>
                                        <p:cTn id="40" dur="1000"/>
                                        <p:tgtEl>
                                          <p:spTgt spid="28700"/>
                                        </p:tgtEl>
                                      </p:cBhvr>
                                    </p:animEffect>
                                  </p:childTnLst>
                                </p:cTn>
                              </p:par>
                            </p:childTnLst>
                          </p:cTn>
                        </p:par>
                        <p:par>
                          <p:cTn id="41" fill="hold" nodeType="afterGroup">
                            <p:stCondLst>
                              <p:cond delay="1000"/>
                            </p:stCondLst>
                            <p:childTnLst>
                              <p:par>
                                <p:cTn id="42" presetID="22" presetClass="entr" presetSubtype="4" fill="hold" nodeType="afterEffect">
                                  <p:stCondLst>
                                    <p:cond delay="0"/>
                                  </p:stCondLst>
                                  <p:childTnLst>
                                    <p:set>
                                      <p:cBhvr>
                                        <p:cTn id="43" dur="1" fill="hold">
                                          <p:stCondLst>
                                            <p:cond delay="0"/>
                                          </p:stCondLst>
                                        </p:cTn>
                                        <p:tgtEl>
                                          <p:spTgt spid="28709"/>
                                        </p:tgtEl>
                                        <p:attrNameLst>
                                          <p:attrName>style.visibility</p:attrName>
                                        </p:attrNameLst>
                                      </p:cBhvr>
                                      <p:to>
                                        <p:strVal val="visible"/>
                                      </p:to>
                                    </p:set>
                                    <p:animEffect transition="in" filter="wipe(down)">
                                      <p:cBhvr>
                                        <p:cTn id="44" dur="1000"/>
                                        <p:tgtEl>
                                          <p:spTgt spid="28709"/>
                                        </p:tgtEl>
                                      </p:cBhvr>
                                    </p:animEffect>
                                  </p:childTnLst>
                                </p:cTn>
                              </p:par>
                            </p:childTnLst>
                          </p:cTn>
                        </p:par>
                        <p:par>
                          <p:cTn id="45" fill="hold" nodeType="afterGroup">
                            <p:stCondLst>
                              <p:cond delay="2000"/>
                            </p:stCondLst>
                            <p:childTnLst>
                              <p:par>
                                <p:cTn id="46" presetID="22" presetClass="entr" presetSubtype="1" fill="hold" grpId="0" nodeType="afterEffect">
                                  <p:stCondLst>
                                    <p:cond delay="0"/>
                                  </p:stCondLst>
                                  <p:childTnLst>
                                    <p:set>
                                      <p:cBhvr>
                                        <p:cTn id="47" dur="1" fill="hold">
                                          <p:stCondLst>
                                            <p:cond delay="0"/>
                                          </p:stCondLst>
                                        </p:cTn>
                                        <p:tgtEl>
                                          <p:spTgt spid="28696"/>
                                        </p:tgtEl>
                                        <p:attrNameLst>
                                          <p:attrName>style.visibility</p:attrName>
                                        </p:attrNameLst>
                                      </p:cBhvr>
                                      <p:to>
                                        <p:strVal val="visible"/>
                                      </p:to>
                                    </p:set>
                                    <p:animEffect transition="in" filter="wipe(up)">
                                      <p:cBhvr>
                                        <p:cTn id="48" dur="500"/>
                                        <p:tgtEl>
                                          <p:spTgt spid="286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7" grpId="0"/>
      <p:bldP spid="28692" grpId="0"/>
      <p:bldP spid="28693" grpId="0"/>
      <p:bldP spid="28696" grpId="0"/>
      <p:bldP spid="28699" grpId="0"/>
      <p:bldP spid="28700" grpId="0"/>
      <p:bldP spid="287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p:cNvSpPr txBox="1">
            <a:spLocks noChangeArrowheads="1"/>
          </p:cNvSpPr>
          <p:nvPr/>
        </p:nvSpPr>
        <p:spPr bwMode="auto">
          <a:xfrm>
            <a:off x="1042988" y="188913"/>
            <a:ext cx="77771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800" b="1" u="sng">
                <a:solidFill>
                  <a:srgbClr val="008080"/>
                </a:solidFill>
                <a:latin typeface="Times New Roman" panose="02020603050405020304" pitchFamily="18" charset="0"/>
              </a:rPr>
              <a:t>Задача 9.3.</a:t>
            </a:r>
            <a:r>
              <a:rPr lang="ru-RU" altLang="ru-RU" sz="1800" b="1">
                <a:latin typeface="Times New Roman" panose="02020603050405020304" pitchFamily="18" charset="0"/>
              </a:rPr>
              <a:t> На рисунке изображен график производной функции </a:t>
            </a:r>
            <a:r>
              <a:rPr lang="en-US" altLang="ru-RU" sz="1800" b="1">
                <a:latin typeface="Times New Roman" panose="02020603050405020304" pitchFamily="18" charset="0"/>
              </a:rPr>
              <a:t> </a:t>
            </a:r>
            <a:r>
              <a:rPr lang="ru-RU" altLang="ru-RU" sz="1800" b="1" i="1">
                <a:latin typeface="Times New Roman" panose="02020603050405020304" pitchFamily="18" charset="0"/>
              </a:rPr>
              <a:t>f(x)</a:t>
            </a:r>
            <a:r>
              <a:rPr lang="ru-RU" altLang="ru-RU" sz="1800" b="1">
                <a:latin typeface="Times New Roman" panose="02020603050405020304" pitchFamily="18" charset="0"/>
              </a:rPr>
              <a:t>, определенной на интервале (</a:t>
            </a:r>
            <a:r>
              <a:rPr lang="en-US" altLang="ru-RU" sz="1800" b="1" i="1">
                <a:latin typeface="Times New Roman" panose="02020603050405020304" pitchFamily="18" charset="0"/>
              </a:rPr>
              <a:t>x</a:t>
            </a:r>
            <a:r>
              <a:rPr lang="ru-RU" altLang="ru-RU" sz="1800" b="1" baseline="-25000">
                <a:latin typeface="Times New Roman" panose="02020603050405020304" pitchFamily="18" charset="0"/>
              </a:rPr>
              <a:t>1</a:t>
            </a:r>
            <a:r>
              <a:rPr lang="ru-RU" altLang="ru-RU" sz="1800" b="1">
                <a:latin typeface="Times New Roman" panose="02020603050405020304" pitchFamily="18" charset="0"/>
              </a:rPr>
              <a:t>;</a:t>
            </a:r>
            <a:r>
              <a:rPr lang="en-US" altLang="ru-RU" sz="1800" b="1">
                <a:latin typeface="Times New Roman" panose="02020603050405020304" pitchFamily="18" charset="0"/>
              </a:rPr>
              <a:t> </a:t>
            </a:r>
            <a:r>
              <a:rPr lang="en-US" altLang="ru-RU" sz="1800" b="1" i="1">
                <a:latin typeface="Times New Roman" panose="02020603050405020304" pitchFamily="18" charset="0"/>
              </a:rPr>
              <a:t>x</a:t>
            </a:r>
            <a:r>
              <a:rPr lang="ru-RU" altLang="ru-RU" sz="1800" b="1" baseline="-25000">
                <a:latin typeface="Times New Roman" panose="02020603050405020304" pitchFamily="18" charset="0"/>
              </a:rPr>
              <a:t>2</a:t>
            </a:r>
            <a:r>
              <a:rPr lang="ru-RU" altLang="ru-RU" sz="1800" b="1">
                <a:latin typeface="Times New Roman" panose="02020603050405020304" pitchFamily="18" charset="0"/>
              </a:rPr>
              <a:t>).</a:t>
            </a:r>
            <a:r>
              <a:rPr lang="ru-RU" altLang="ru-RU" sz="1800">
                <a:latin typeface="Times New Roman" panose="02020603050405020304" pitchFamily="18" charset="0"/>
              </a:rPr>
              <a:t> </a:t>
            </a:r>
            <a:endParaRPr lang="ru-RU" altLang="ru-RU" sz="1800" b="1">
              <a:latin typeface="Times New Roman" panose="02020603050405020304" pitchFamily="18" charset="0"/>
            </a:endParaRPr>
          </a:p>
        </p:txBody>
      </p:sp>
      <p:pic>
        <p:nvPicPr>
          <p:cNvPr id="27651" name="Picture 5"/>
          <p:cNvPicPr>
            <a:picLocks noChangeAspect="1" noChangeArrowheads="1"/>
          </p:cNvPicPr>
          <p:nvPr/>
        </p:nvPicPr>
        <p:blipFill>
          <a:blip r:embed="rId2">
            <a:extLst>
              <a:ext uri="{28A0092B-C50C-407E-A947-70E740481C1C}">
                <a14:useLocalDpi xmlns:a14="http://schemas.microsoft.com/office/drawing/2010/main" val="0"/>
              </a:ext>
            </a:extLst>
          </a:blip>
          <a:srcRect l="6953"/>
          <a:stretch>
            <a:fillRect/>
          </a:stretch>
        </p:blipFill>
        <p:spPr bwMode="auto">
          <a:xfrm>
            <a:off x="1497013" y="927100"/>
            <a:ext cx="3362325" cy="25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7013" y="3860800"/>
            <a:ext cx="3313112" cy="268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3" name="Oval 7"/>
          <p:cNvSpPr>
            <a:spLocks noChangeArrowheads="1"/>
          </p:cNvSpPr>
          <p:nvPr/>
        </p:nvSpPr>
        <p:spPr bwMode="auto">
          <a:xfrm>
            <a:off x="1042988" y="1196975"/>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ru-RU" sz="1800" b="1">
                <a:solidFill>
                  <a:srgbClr val="005250"/>
                </a:solidFill>
                <a:latin typeface="Times New Roman" panose="02020603050405020304" pitchFamily="18" charset="0"/>
              </a:rPr>
              <a:t>3</a:t>
            </a:r>
            <a:endParaRPr lang="ru-RU" altLang="ru-RU" sz="1800" b="1">
              <a:solidFill>
                <a:srgbClr val="005250"/>
              </a:solidFill>
              <a:latin typeface="Times New Roman" panose="02020603050405020304" pitchFamily="18" charset="0"/>
            </a:endParaRPr>
          </a:p>
        </p:txBody>
      </p:sp>
      <p:sp>
        <p:nvSpPr>
          <p:cNvPr id="27654" name="Rectangle 9"/>
          <p:cNvSpPr>
            <a:spLocks noChangeArrowheads="1"/>
          </p:cNvSpPr>
          <p:nvPr/>
        </p:nvSpPr>
        <p:spPr bwMode="auto">
          <a:xfrm>
            <a:off x="4787900" y="2198688"/>
            <a:ext cx="1244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latin typeface="Times New Roman" panose="02020603050405020304" pitchFamily="18" charset="0"/>
              </a:rPr>
              <a:t>Решение.</a:t>
            </a:r>
          </a:p>
        </p:txBody>
      </p:sp>
      <p:sp>
        <p:nvSpPr>
          <p:cNvPr id="29706" name="Text Box 10"/>
          <p:cNvSpPr txBox="1">
            <a:spLocks noChangeArrowheads="1"/>
          </p:cNvSpPr>
          <p:nvPr/>
        </p:nvSpPr>
        <p:spPr bwMode="auto">
          <a:xfrm>
            <a:off x="4859338" y="3284538"/>
            <a:ext cx="1944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3 .</a:t>
            </a:r>
          </a:p>
        </p:txBody>
      </p:sp>
      <p:sp>
        <p:nvSpPr>
          <p:cNvPr id="29708" name="Text Box 12"/>
          <p:cNvSpPr txBox="1">
            <a:spLocks noChangeArrowheads="1"/>
          </p:cNvSpPr>
          <p:nvPr/>
        </p:nvSpPr>
        <p:spPr bwMode="auto">
          <a:xfrm>
            <a:off x="4787900" y="2565400"/>
            <a:ext cx="3673475"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buFontTx/>
              <a:buNone/>
            </a:pPr>
            <a:r>
              <a:rPr lang="ru-RU" altLang="ru-RU" sz="1700">
                <a:latin typeface="Times New Roman" panose="02020603050405020304" pitchFamily="18" charset="0"/>
              </a:rPr>
              <a:t>Найдем  количество точек, в которых </a:t>
            </a:r>
            <a:r>
              <a:rPr lang="ru-RU" altLang="ru-RU" sz="1700" i="1">
                <a:latin typeface="Times New Roman" panose="02020603050405020304" pitchFamily="18" charset="0"/>
              </a:rPr>
              <a:t>f</a:t>
            </a:r>
            <a:r>
              <a:rPr lang="en-US" altLang="ru-RU" sz="1700" i="1"/>
              <a:t>´</a:t>
            </a:r>
            <a:r>
              <a:rPr lang="ru-RU" altLang="ru-RU" sz="1700" i="1">
                <a:latin typeface="Times New Roman" panose="02020603050405020304" pitchFamily="18" charset="0"/>
              </a:rPr>
              <a:t>(x)</a:t>
            </a:r>
            <a:r>
              <a:rPr lang="ru-RU" altLang="ru-RU" sz="1700">
                <a:latin typeface="Times New Roman" panose="02020603050405020304" pitchFamily="18" charset="0"/>
              </a:rPr>
              <a:t>= 2.</a:t>
            </a:r>
          </a:p>
        </p:txBody>
      </p:sp>
      <p:sp>
        <p:nvSpPr>
          <p:cNvPr id="27657" name="Text Box 13"/>
          <p:cNvSpPr txBox="1">
            <a:spLocks noChangeArrowheads="1"/>
          </p:cNvSpPr>
          <p:nvPr/>
        </p:nvSpPr>
        <p:spPr bwMode="auto">
          <a:xfrm>
            <a:off x="4787900" y="1052513"/>
            <a:ext cx="4105275" cy="1127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700">
                <a:latin typeface="Times New Roman" panose="02020603050405020304" pitchFamily="18" charset="0"/>
              </a:rPr>
              <a:t>Найдите  количество точек, в которых касательная к графику функции </a:t>
            </a:r>
            <a:r>
              <a:rPr lang="en-US" altLang="ru-RU" sz="1700" i="1">
                <a:latin typeface="Times New Roman" panose="02020603050405020304" pitchFamily="18" charset="0"/>
              </a:rPr>
              <a:t>f</a:t>
            </a:r>
            <a:r>
              <a:rPr lang="ru-RU" altLang="ru-RU" sz="1700" i="1">
                <a:latin typeface="Times New Roman" panose="02020603050405020304" pitchFamily="18" charset="0"/>
              </a:rPr>
              <a:t>(</a:t>
            </a:r>
            <a:r>
              <a:rPr lang="en-US" altLang="ru-RU" sz="1700" i="1">
                <a:latin typeface="Times New Roman" panose="02020603050405020304" pitchFamily="18" charset="0"/>
              </a:rPr>
              <a:t>x</a:t>
            </a:r>
            <a:r>
              <a:rPr lang="ru-RU" altLang="ru-RU" sz="1700" i="1">
                <a:latin typeface="Times New Roman" panose="02020603050405020304" pitchFamily="18" charset="0"/>
              </a:rPr>
              <a:t>)</a:t>
            </a:r>
            <a:r>
              <a:rPr lang="ru-RU" altLang="ru-RU" sz="1700">
                <a:latin typeface="Times New Roman" panose="02020603050405020304" pitchFamily="18" charset="0"/>
              </a:rPr>
              <a:t> параллельна прямой </a:t>
            </a:r>
            <a:r>
              <a:rPr lang="en-US" altLang="ru-RU" sz="1700" i="1">
                <a:latin typeface="Times New Roman" panose="02020603050405020304" pitchFamily="18" charset="0"/>
              </a:rPr>
              <a:t>y </a:t>
            </a:r>
            <a:r>
              <a:rPr lang="ru-RU" altLang="ru-RU" sz="1700">
                <a:latin typeface="Times New Roman" panose="02020603050405020304" pitchFamily="18" charset="0"/>
              </a:rPr>
              <a:t>= </a:t>
            </a:r>
            <a:r>
              <a:rPr lang="ru-RU" altLang="ru-RU" sz="1700" i="1">
                <a:latin typeface="Times New Roman" panose="02020603050405020304" pitchFamily="18" charset="0"/>
              </a:rPr>
              <a:t>2</a:t>
            </a:r>
            <a:r>
              <a:rPr lang="en-US" altLang="ru-RU" sz="1700" i="1">
                <a:latin typeface="Times New Roman" panose="02020603050405020304" pitchFamily="18" charset="0"/>
              </a:rPr>
              <a:t>x</a:t>
            </a:r>
            <a:r>
              <a:rPr lang="ru-RU" altLang="ru-RU" sz="1700">
                <a:latin typeface="Times New Roman" panose="02020603050405020304" pitchFamily="18" charset="0"/>
              </a:rPr>
              <a:t> </a:t>
            </a:r>
            <a:r>
              <a:rPr lang="en-US" altLang="ru-RU" sz="1700">
                <a:latin typeface="Times New Roman" panose="02020603050405020304" pitchFamily="18" charset="0"/>
              </a:rPr>
              <a:t>+</a:t>
            </a:r>
            <a:r>
              <a:rPr lang="ru-RU" altLang="ru-RU" sz="1700">
                <a:latin typeface="Times New Roman" panose="02020603050405020304" pitchFamily="18" charset="0"/>
              </a:rPr>
              <a:t>10</a:t>
            </a:r>
            <a:r>
              <a:rPr lang="en-US" altLang="ru-RU" sz="1700">
                <a:latin typeface="Times New Roman" panose="02020603050405020304" pitchFamily="18" charset="0"/>
              </a:rPr>
              <a:t> </a:t>
            </a:r>
            <a:r>
              <a:rPr lang="ru-RU" altLang="ru-RU" sz="1700">
                <a:latin typeface="Times New Roman" panose="02020603050405020304" pitchFamily="18" charset="0"/>
              </a:rPr>
              <a:t> или совпадает с ней. </a:t>
            </a:r>
          </a:p>
        </p:txBody>
      </p:sp>
      <p:sp>
        <p:nvSpPr>
          <p:cNvPr id="27658" name="Rectangle 17"/>
          <p:cNvSpPr>
            <a:spLocks noChangeArrowheads="1"/>
          </p:cNvSpPr>
          <p:nvPr/>
        </p:nvSpPr>
        <p:spPr bwMode="auto">
          <a:xfrm>
            <a:off x="1403350" y="1700213"/>
            <a:ext cx="215900" cy="2873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nvGrpSpPr>
          <p:cNvPr id="29727" name="Group 31"/>
          <p:cNvGrpSpPr>
            <a:grpSpLocks/>
          </p:cNvGrpSpPr>
          <p:nvPr/>
        </p:nvGrpSpPr>
        <p:grpSpPr bwMode="auto">
          <a:xfrm>
            <a:off x="900113" y="5383213"/>
            <a:ext cx="3744912" cy="368300"/>
            <a:chOff x="567" y="3391"/>
            <a:chExt cx="2359" cy="232"/>
          </a:xfrm>
        </p:grpSpPr>
        <p:sp>
          <p:nvSpPr>
            <p:cNvPr id="27673" name="Line 14"/>
            <p:cNvSpPr>
              <a:spLocks noChangeShapeType="1"/>
            </p:cNvSpPr>
            <p:nvPr/>
          </p:nvSpPr>
          <p:spPr bwMode="auto">
            <a:xfrm>
              <a:off x="703" y="3577"/>
              <a:ext cx="2223" cy="0"/>
            </a:xfrm>
            <a:prstGeom prst="line">
              <a:avLst/>
            </a:prstGeom>
            <a:noFill/>
            <a:ln w="28575">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27674" name="Text Box 20"/>
            <p:cNvSpPr txBox="1">
              <a:spLocks noChangeArrowheads="1"/>
            </p:cNvSpPr>
            <p:nvPr/>
          </p:nvSpPr>
          <p:spPr bwMode="auto">
            <a:xfrm>
              <a:off x="567" y="3391"/>
              <a:ext cx="499"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ru-RU" sz="1800" b="1" i="1">
                  <a:solidFill>
                    <a:srgbClr val="CC0000"/>
                  </a:solidFill>
                  <a:latin typeface="Times New Roman" panose="02020603050405020304" pitchFamily="18" charset="0"/>
                </a:rPr>
                <a:t>y = </a:t>
              </a:r>
              <a:r>
                <a:rPr lang="ru-RU" altLang="ru-RU" sz="1800" b="1" i="1">
                  <a:solidFill>
                    <a:srgbClr val="CC0000"/>
                  </a:solidFill>
                  <a:latin typeface="Times New Roman" panose="02020603050405020304" pitchFamily="18" charset="0"/>
                </a:rPr>
                <a:t>-3</a:t>
              </a:r>
              <a:r>
                <a:rPr lang="en-US" altLang="ru-RU" sz="1800">
                  <a:latin typeface="Times New Roman" panose="02020603050405020304" pitchFamily="18" charset="0"/>
                </a:rPr>
                <a:t> </a:t>
              </a:r>
              <a:endParaRPr lang="ru-RU" altLang="ru-RU" sz="1800">
                <a:latin typeface="Times New Roman" panose="02020603050405020304" pitchFamily="18" charset="0"/>
              </a:endParaRPr>
            </a:p>
          </p:txBody>
        </p:sp>
        <p:sp>
          <p:nvSpPr>
            <p:cNvPr id="27675" name="Oval 21"/>
            <p:cNvSpPr>
              <a:spLocks noChangeArrowheads="1"/>
            </p:cNvSpPr>
            <p:nvPr/>
          </p:nvSpPr>
          <p:spPr bwMode="auto">
            <a:xfrm>
              <a:off x="1474" y="3532"/>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7676" name="Oval 22"/>
            <p:cNvSpPr>
              <a:spLocks noChangeArrowheads="1"/>
            </p:cNvSpPr>
            <p:nvPr/>
          </p:nvSpPr>
          <p:spPr bwMode="auto">
            <a:xfrm>
              <a:off x="1746" y="3532"/>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7677" name="Oval 23"/>
            <p:cNvSpPr>
              <a:spLocks noChangeArrowheads="1"/>
            </p:cNvSpPr>
            <p:nvPr/>
          </p:nvSpPr>
          <p:spPr bwMode="auto">
            <a:xfrm>
              <a:off x="2517" y="3532"/>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sp>
        <p:nvSpPr>
          <p:cNvPr id="27660" name="Text Box 24"/>
          <p:cNvSpPr txBox="1">
            <a:spLocks noChangeArrowheads="1"/>
          </p:cNvSpPr>
          <p:nvPr/>
        </p:nvSpPr>
        <p:spPr bwMode="auto">
          <a:xfrm>
            <a:off x="4716463" y="4005263"/>
            <a:ext cx="4105275" cy="1127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700">
                <a:latin typeface="Times New Roman" panose="02020603050405020304" pitchFamily="18" charset="0"/>
              </a:rPr>
              <a:t>Найдите  количество точек, в которых касательная к графику функции </a:t>
            </a:r>
            <a:r>
              <a:rPr lang="en-US" altLang="ru-RU" sz="1700" i="1">
                <a:latin typeface="Times New Roman" panose="02020603050405020304" pitchFamily="18" charset="0"/>
              </a:rPr>
              <a:t>f</a:t>
            </a:r>
            <a:r>
              <a:rPr lang="ru-RU" altLang="ru-RU" sz="1700" i="1">
                <a:latin typeface="Times New Roman" panose="02020603050405020304" pitchFamily="18" charset="0"/>
              </a:rPr>
              <a:t>(</a:t>
            </a:r>
            <a:r>
              <a:rPr lang="en-US" altLang="ru-RU" sz="1700" i="1">
                <a:latin typeface="Times New Roman" panose="02020603050405020304" pitchFamily="18" charset="0"/>
              </a:rPr>
              <a:t>x</a:t>
            </a:r>
            <a:r>
              <a:rPr lang="ru-RU" altLang="ru-RU" sz="1700" i="1">
                <a:latin typeface="Times New Roman" panose="02020603050405020304" pitchFamily="18" charset="0"/>
              </a:rPr>
              <a:t>)</a:t>
            </a:r>
            <a:r>
              <a:rPr lang="ru-RU" altLang="ru-RU" sz="1700">
                <a:latin typeface="Times New Roman" panose="02020603050405020304" pitchFamily="18" charset="0"/>
              </a:rPr>
              <a:t> параллельна прямой </a:t>
            </a:r>
            <a:r>
              <a:rPr lang="en-US" altLang="ru-RU" sz="1700" i="1">
                <a:latin typeface="Times New Roman" panose="02020603050405020304" pitchFamily="18" charset="0"/>
              </a:rPr>
              <a:t>y </a:t>
            </a:r>
            <a:r>
              <a:rPr lang="ru-RU" altLang="ru-RU" sz="1700">
                <a:latin typeface="Times New Roman" panose="02020603050405020304" pitchFamily="18" charset="0"/>
              </a:rPr>
              <a:t>= -3</a:t>
            </a:r>
            <a:r>
              <a:rPr lang="en-US" altLang="ru-RU" sz="1700" i="1">
                <a:latin typeface="Times New Roman" panose="02020603050405020304" pitchFamily="18" charset="0"/>
              </a:rPr>
              <a:t>x</a:t>
            </a:r>
            <a:r>
              <a:rPr lang="ru-RU" altLang="ru-RU" sz="1700">
                <a:latin typeface="Times New Roman" panose="02020603050405020304" pitchFamily="18" charset="0"/>
              </a:rPr>
              <a:t>+8</a:t>
            </a:r>
            <a:r>
              <a:rPr lang="en-US" altLang="ru-RU" sz="1700">
                <a:latin typeface="Times New Roman" panose="02020603050405020304" pitchFamily="18" charset="0"/>
              </a:rPr>
              <a:t> </a:t>
            </a:r>
            <a:r>
              <a:rPr lang="ru-RU" altLang="ru-RU" sz="1700">
                <a:latin typeface="Times New Roman" panose="02020603050405020304" pitchFamily="18" charset="0"/>
              </a:rPr>
              <a:t> или совпадает с ней. </a:t>
            </a:r>
          </a:p>
        </p:txBody>
      </p:sp>
      <p:sp>
        <p:nvSpPr>
          <p:cNvPr id="27661" name="Rectangle 25"/>
          <p:cNvSpPr>
            <a:spLocks noChangeArrowheads="1"/>
          </p:cNvSpPr>
          <p:nvPr/>
        </p:nvSpPr>
        <p:spPr bwMode="auto">
          <a:xfrm>
            <a:off x="4786313" y="5186363"/>
            <a:ext cx="1244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latin typeface="Times New Roman" panose="02020603050405020304" pitchFamily="18" charset="0"/>
              </a:rPr>
              <a:t>Решение.</a:t>
            </a:r>
          </a:p>
        </p:txBody>
      </p:sp>
      <p:sp>
        <p:nvSpPr>
          <p:cNvPr id="29722" name="Text Box 26"/>
          <p:cNvSpPr txBox="1">
            <a:spLocks noChangeArrowheads="1"/>
          </p:cNvSpPr>
          <p:nvPr/>
        </p:nvSpPr>
        <p:spPr bwMode="auto">
          <a:xfrm>
            <a:off x="4857750" y="6272213"/>
            <a:ext cx="19446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3 .</a:t>
            </a:r>
          </a:p>
        </p:txBody>
      </p:sp>
      <p:sp>
        <p:nvSpPr>
          <p:cNvPr id="29723" name="Text Box 27"/>
          <p:cNvSpPr txBox="1">
            <a:spLocks noChangeArrowheads="1"/>
          </p:cNvSpPr>
          <p:nvPr/>
        </p:nvSpPr>
        <p:spPr bwMode="auto">
          <a:xfrm>
            <a:off x="4786313" y="5553075"/>
            <a:ext cx="3673475"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buFontTx/>
              <a:buNone/>
            </a:pPr>
            <a:r>
              <a:rPr lang="ru-RU" altLang="ru-RU" sz="1700">
                <a:latin typeface="Times New Roman" panose="02020603050405020304" pitchFamily="18" charset="0"/>
              </a:rPr>
              <a:t>Найдем  количество точек, в которых </a:t>
            </a:r>
            <a:r>
              <a:rPr lang="ru-RU" altLang="ru-RU" sz="1700" i="1">
                <a:latin typeface="Times New Roman" panose="02020603050405020304" pitchFamily="18" charset="0"/>
              </a:rPr>
              <a:t>f</a:t>
            </a:r>
            <a:r>
              <a:rPr lang="en-US" altLang="ru-RU" sz="1700" i="1"/>
              <a:t>´</a:t>
            </a:r>
            <a:r>
              <a:rPr lang="ru-RU" altLang="ru-RU" sz="1700" i="1">
                <a:latin typeface="Times New Roman" panose="02020603050405020304" pitchFamily="18" charset="0"/>
              </a:rPr>
              <a:t>(x)</a:t>
            </a:r>
            <a:r>
              <a:rPr lang="ru-RU" altLang="ru-RU" sz="1700">
                <a:latin typeface="Times New Roman" panose="02020603050405020304" pitchFamily="18" charset="0"/>
              </a:rPr>
              <a:t>= -3.</a:t>
            </a:r>
          </a:p>
        </p:txBody>
      </p:sp>
      <p:grpSp>
        <p:nvGrpSpPr>
          <p:cNvPr id="29726" name="Group 30"/>
          <p:cNvGrpSpPr>
            <a:grpSpLocks/>
          </p:cNvGrpSpPr>
          <p:nvPr/>
        </p:nvGrpSpPr>
        <p:grpSpPr bwMode="auto">
          <a:xfrm>
            <a:off x="1042988" y="1700213"/>
            <a:ext cx="3673475" cy="433387"/>
            <a:chOff x="657" y="1071"/>
            <a:chExt cx="2314" cy="273"/>
          </a:xfrm>
        </p:grpSpPr>
        <p:grpSp>
          <p:nvGrpSpPr>
            <p:cNvPr id="27667" name="Group 28"/>
            <p:cNvGrpSpPr>
              <a:grpSpLocks/>
            </p:cNvGrpSpPr>
            <p:nvPr/>
          </p:nvGrpSpPr>
          <p:grpSpPr bwMode="auto">
            <a:xfrm>
              <a:off x="657" y="1071"/>
              <a:ext cx="2314" cy="273"/>
              <a:chOff x="657" y="1071"/>
              <a:chExt cx="2314" cy="273"/>
            </a:xfrm>
          </p:grpSpPr>
          <p:sp>
            <p:nvSpPr>
              <p:cNvPr id="27669" name="Text Box 16"/>
              <p:cNvSpPr txBox="1">
                <a:spLocks noChangeArrowheads="1"/>
              </p:cNvSpPr>
              <p:nvPr/>
            </p:nvSpPr>
            <p:spPr bwMode="auto">
              <a:xfrm>
                <a:off x="657" y="1071"/>
                <a:ext cx="499"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ru-RU" sz="1800" b="1" i="1">
                    <a:solidFill>
                      <a:srgbClr val="CC0000"/>
                    </a:solidFill>
                    <a:latin typeface="Times New Roman" panose="02020603050405020304" pitchFamily="18" charset="0"/>
                  </a:rPr>
                  <a:t>y = </a:t>
                </a:r>
                <a:r>
                  <a:rPr lang="ru-RU" altLang="ru-RU" sz="1800" b="1" i="1">
                    <a:solidFill>
                      <a:srgbClr val="CC0000"/>
                    </a:solidFill>
                    <a:latin typeface="Times New Roman" panose="02020603050405020304" pitchFamily="18" charset="0"/>
                  </a:rPr>
                  <a:t>2</a:t>
                </a:r>
                <a:r>
                  <a:rPr lang="en-US" altLang="ru-RU" sz="1800">
                    <a:latin typeface="Times New Roman" panose="02020603050405020304" pitchFamily="18" charset="0"/>
                  </a:rPr>
                  <a:t> </a:t>
                </a:r>
                <a:endParaRPr lang="ru-RU" altLang="ru-RU" sz="1800">
                  <a:latin typeface="Times New Roman" panose="02020603050405020304" pitchFamily="18" charset="0"/>
                </a:endParaRPr>
              </a:p>
            </p:txBody>
          </p:sp>
          <p:sp>
            <p:nvSpPr>
              <p:cNvPr id="27670" name="Line 15"/>
              <p:cNvSpPr>
                <a:spLocks noChangeShapeType="1"/>
              </p:cNvSpPr>
              <p:nvPr/>
            </p:nvSpPr>
            <p:spPr bwMode="auto">
              <a:xfrm>
                <a:off x="657" y="1298"/>
                <a:ext cx="2314" cy="0"/>
              </a:xfrm>
              <a:prstGeom prst="line">
                <a:avLst/>
              </a:prstGeom>
              <a:noFill/>
              <a:ln w="28575">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27671" name="Oval 18"/>
              <p:cNvSpPr>
                <a:spLocks noChangeArrowheads="1"/>
              </p:cNvSpPr>
              <p:nvPr/>
            </p:nvSpPr>
            <p:spPr bwMode="auto">
              <a:xfrm>
                <a:off x="1746" y="1253"/>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7672" name="Oval 19"/>
              <p:cNvSpPr>
                <a:spLocks noChangeArrowheads="1"/>
              </p:cNvSpPr>
              <p:nvPr/>
            </p:nvSpPr>
            <p:spPr bwMode="auto">
              <a:xfrm>
                <a:off x="2018" y="1253"/>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sp>
          <p:nvSpPr>
            <p:cNvPr id="27668" name="Oval 29"/>
            <p:cNvSpPr>
              <a:spLocks noChangeArrowheads="1"/>
            </p:cNvSpPr>
            <p:nvPr/>
          </p:nvSpPr>
          <p:spPr bwMode="auto">
            <a:xfrm>
              <a:off x="1066" y="1253"/>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sp>
        <p:nvSpPr>
          <p:cNvPr id="29728" name="Rectangle 32"/>
          <p:cNvSpPr>
            <a:spLocks noChangeArrowheads="1"/>
          </p:cNvSpPr>
          <p:nvPr/>
        </p:nvSpPr>
        <p:spPr bwMode="auto">
          <a:xfrm>
            <a:off x="971550" y="3860800"/>
            <a:ext cx="7921625" cy="28082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7666" name="Oval 8"/>
          <p:cNvSpPr>
            <a:spLocks noChangeArrowheads="1"/>
          </p:cNvSpPr>
          <p:nvPr/>
        </p:nvSpPr>
        <p:spPr bwMode="auto">
          <a:xfrm>
            <a:off x="971550" y="4094163"/>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ru-RU" sz="1800" b="1">
                <a:solidFill>
                  <a:srgbClr val="005250"/>
                </a:solidFill>
                <a:latin typeface="Times New Roman" panose="02020603050405020304" pitchFamily="18" charset="0"/>
              </a:rPr>
              <a:t>4</a:t>
            </a:r>
            <a:endParaRPr lang="ru-RU" altLang="ru-RU" sz="1800" b="1">
              <a:solidFill>
                <a:srgbClr val="00525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9708"/>
                                        </p:tgtEl>
                                        <p:attrNameLst>
                                          <p:attrName>style.visibility</p:attrName>
                                        </p:attrNameLst>
                                      </p:cBhvr>
                                      <p:to>
                                        <p:strVal val="visible"/>
                                      </p:to>
                                    </p:set>
                                    <p:animEffect transition="in" filter="wipe(up)">
                                      <p:cBhvr>
                                        <p:cTn id="7" dur="1000"/>
                                        <p:tgtEl>
                                          <p:spTgt spid="2970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9726"/>
                                        </p:tgtEl>
                                        <p:attrNameLst>
                                          <p:attrName>style.visibility</p:attrName>
                                        </p:attrNameLst>
                                      </p:cBhvr>
                                      <p:to>
                                        <p:strVal val="visible"/>
                                      </p:to>
                                    </p:set>
                                    <p:animEffect transition="in" filter="wipe(left)">
                                      <p:cBhvr>
                                        <p:cTn id="12" dur="2000"/>
                                        <p:tgtEl>
                                          <p:spTgt spid="29726"/>
                                        </p:tgtEl>
                                      </p:cBhvr>
                                    </p:animEffect>
                                  </p:childTnLst>
                                </p:cTn>
                              </p:par>
                            </p:childTnLst>
                          </p:cTn>
                        </p:par>
                        <p:par>
                          <p:cTn id="13" fill="hold" nodeType="afterGroup">
                            <p:stCondLst>
                              <p:cond delay="2000"/>
                            </p:stCondLst>
                            <p:childTnLst>
                              <p:par>
                                <p:cTn id="14" presetID="22" presetClass="entr" presetSubtype="1" fill="hold" grpId="0" nodeType="afterEffect">
                                  <p:stCondLst>
                                    <p:cond delay="0"/>
                                  </p:stCondLst>
                                  <p:childTnLst>
                                    <p:set>
                                      <p:cBhvr>
                                        <p:cTn id="15" dur="1" fill="hold">
                                          <p:stCondLst>
                                            <p:cond delay="0"/>
                                          </p:stCondLst>
                                        </p:cTn>
                                        <p:tgtEl>
                                          <p:spTgt spid="29706"/>
                                        </p:tgtEl>
                                        <p:attrNameLst>
                                          <p:attrName>style.visibility</p:attrName>
                                        </p:attrNameLst>
                                      </p:cBhvr>
                                      <p:to>
                                        <p:strVal val="visible"/>
                                      </p:to>
                                    </p:set>
                                    <p:animEffect transition="in" filter="wipe(up)">
                                      <p:cBhvr>
                                        <p:cTn id="16" dur="1000"/>
                                        <p:tgtEl>
                                          <p:spTgt spid="2970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4" presetClass="exit" presetSubtype="10" fill="hold" grpId="0" nodeType="clickEffect">
                                  <p:stCondLst>
                                    <p:cond delay="0"/>
                                  </p:stCondLst>
                                  <p:childTnLst>
                                    <p:animEffect transition="out" filter="randombar(horizontal)">
                                      <p:cBhvr>
                                        <p:cTn id="20" dur="500"/>
                                        <p:tgtEl>
                                          <p:spTgt spid="29728"/>
                                        </p:tgtEl>
                                      </p:cBhvr>
                                    </p:animEffect>
                                    <p:set>
                                      <p:cBhvr>
                                        <p:cTn id="21" dur="1" fill="hold">
                                          <p:stCondLst>
                                            <p:cond delay="499"/>
                                          </p:stCondLst>
                                        </p:cTn>
                                        <p:tgtEl>
                                          <p:spTgt spid="29728"/>
                                        </p:tgtEl>
                                        <p:attrNameLst>
                                          <p:attrName>style.visibility</p:attrName>
                                        </p:attrNameLst>
                                      </p:cBhvr>
                                      <p:to>
                                        <p:strVal val="hidden"/>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29723"/>
                                        </p:tgtEl>
                                        <p:attrNameLst>
                                          <p:attrName>style.visibility</p:attrName>
                                        </p:attrNameLst>
                                      </p:cBhvr>
                                      <p:to>
                                        <p:strVal val="visible"/>
                                      </p:to>
                                    </p:set>
                                    <p:animEffect transition="in" filter="wipe(up)">
                                      <p:cBhvr>
                                        <p:cTn id="26" dur="1000"/>
                                        <p:tgtEl>
                                          <p:spTgt spid="29723"/>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8" fill="hold" nodeType="clickEffect">
                                  <p:stCondLst>
                                    <p:cond delay="0"/>
                                  </p:stCondLst>
                                  <p:childTnLst>
                                    <p:set>
                                      <p:cBhvr>
                                        <p:cTn id="30" dur="1" fill="hold">
                                          <p:stCondLst>
                                            <p:cond delay="0"/>
                                          </p:stCondLst>
                                        </p:cTn>
                                        <p:tgtEl>
                                          <p:spTgt spid="29727"/>
                                        </p:tgtEl>
                                        <p:attrNameLst>
                                          <p:attrName>style.visibility</p:attrName>
                                        </p:attrNameLst>
                                      </p:cBhvr>
                                      <p:to>
                                        <p:strVal val="visible"/>
                                      </p:to>
                                    </p:set>
                                    <p:animEffect transition="in" filter="wipe(left)">
                                      <p:cBhvr>
                                        <p:cTn id="31" dur="2000"/>
                                        <p:tgtEl>
                                          <p:spTgt spid="29727"/>
                                        </p:tgtEl>
                                      </p:cBhvr>
                                    </p:animEffect>
                                  </p:childTnLst>
                                </p:cTn>
                              </p:par>
                            </p:childTnLst>
                          </p:cTn>
                        </p:par>
                        <p:par>
                          <p:cTn id="32" fill="hold" nodeType="afterGroup">
                            <p:stCondLst>
                              <p:cond delay="2000"/>
                            </p:stCondLst>
                            <p:childTnLst>
                              <p:par>
                                <p:cTn id="33" presetID="22" presetClass="entr" presetSubtype="1" fill="hold" grpId="0" nodeType="afterEffect">
                                  <p:stCondLst>
                                    <p:cond delay="0"/>
                                  </p:stCondLst>
                                  <p:childTnLst>
                                    <p:set>
                                      <p:cBhvr>
                                        <p:cTn id="34" dur="1" fill="hold">
                                          <p:stCondLst>
                                            <p:cond delay="0"/>
                                          </p:stCondLst>
                                        </p:cTn>
                                        <p:tgtEl>
                                          <p:spTgt spid="29722"/>
                                        </p:tgtEl>
                                        <p:attrNameLst>
                                          <p:attrName>style.visibility</p:attrName>
                                        </p:attrNameLst>
                                      </p:cBhvr>
                                      <p:to>
                                        <p:strVal val="visible"/>
                                      </p:to>
                                    </p:set>
                                    <p:animEffect transition="in" filter="wipe(up)">
                                      <p:cBhvr>
                                        <p:cTn id="35" dur="1000"/>
                                        <p:tgtEl>
                                          <p:spTgt spid="29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6" grpId="0"/>
      <p:bldP spid="29708" grpId="0"/>
      <p:bldP spid="29722" grpId="0"/>
      <p:bldP spid="29723" grpId="0"/>
      <p:bldP spid="2972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4130675"/>
            <a:ext cx="3097212" cy="232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5" name="Text Box 8"/>
          <p:cNvSpPr txBox="1">
            <a:spLocks noChangeArrowheads="1"/>
          </p:cNvSpPr>
          <p:nvPr/>
        </p:nvSpPr>
        <p:spPr bwMode="auto">
          <a:xfrm>
            <a:off x="1042988" y="188913"/>
            <a:ext cx="7777162"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ru-RU" altLang="ru-RU" sz="1800" b="1" u="sng">
                <a:solidFill>
                  <a:srgbClr val="008080"/>
                </a:solidFill>
                <a:latin typeface="Times New Roman" panose="02020603050405020304" pitchFamily="18" charset="0"/>
              </a:rPr>
              <a:t>Задача 9.4.</a:t>
            </a:r>
            <a:r>
              <a:rPr lang="ru-RU" altLang="ru-RU" sz="1800" b="1">
                <a:latin typeface="Times New Roman" panose="02020603050405020304" pitchFamily="18" charset="0"/>
              </a:rPr>
              <a:t> На рисунке изображен график производной функции </a:t>
            </a:r>
            <a:r>
              <a:rPr lang="en-US" altLang="ru-RU" sz="1800" b="1">
                <a:latin typeface="Times New Roman" panose="02020603050405020304" pitchFamily="18" charset="0"/>
              </a:rPr>
              <a:t> </a:t>
            </a:r>
            <a:r>
              <a:rPr lang="ru-RU" altLang="ru-RU" sz="1800" b="1" i="1">
                <a:latin typeface="Times New Roman" panose="02020603050405020304" pitchFamily="18" charset="0"/>
              </a:rPr>
              <a:t>f(x)</a:t>
            </a:r>
            <a:r>
              <a:rPr lang="ru-RU" altLang="ru-RU" sz="1800" b="1">
                <a:latin typeface="Times New Roman" panose="02020603050405020304" pitchFamily="18" charset="0"/>
              </a:rPr>
              <a:t>, определенной на интервале (</a:t>
            </a:r>
            <a:r>
              <a:rPr lang="en-US" altLang="ru-RU" sz="1800" b="1" i="1">
                <a:latin typeface="Times New Roman" panose="02020603050405020304" pitchFamily="18" charset="0"/>
              </a:rPr>
              <a:t>x</a:t>
            </a:r>
            <a:r>
              <a:rPr lang="ru-RU" altLang="ru-RU" sz="1800" b="1" baseline="-25000">
                <a:latin typeface="Times New Roman" panose="02020603050405020304" pitchFamily="18" charset="0"/>
              </a:rPr>
              <a:t>1</a:t>
            </a:r>
            <a:r>
              <a:rPr lang="ru-RU" altLang="ru-RU" sz="1800" b="1">
                <a:latin typeface="Times New Roman" panose="02020603050405020304" pitchFamily="18" charset="0"/>
              </a:rPr>
              <a:t>;</a:t>
            </a:r>
            <a:r>
              <a:rPr lang="en-US" altLang="ru-RU" sz="1800" b="1">
                <a:latin typeface="Times New Roman" panose="02020603050405020304" pitchFamily="18" charset="0"/>
              </a:rPr>
              <a:t> </a:t>
            </a:r>
            <a:r>
              <a:rPr lang="en-US" altLang="ru-RU" sz="1800" b="1" i="1">
                <a:latin typeface="Times New Roman" panose="02020603050405020304" pitchFamily="18" charset="0"/>
              </a:rPr>
              <a:t>x</a:t>
            </a:r>
            <a:r>
              <a:rPr lang="ru-RU" altLang="ru-RU" sz="1800" b="1" baseline="-25000">
                <a:latin typeface="Times New Roman" panose="02020603050405020304" pitchFamily="18" charset="0"/>
              </a:rPr>
              <a:t>2</a:t>
            </a:r>
            <a:r>
              <a:rPr lang="ru-RU" altLang="ru-RU" sz="1800" b="1">
                <a:latin typeface="Times New Roman" panose="02020603050405020304" pitchFamily="18" charset="0"/>
              </a:rPr>
              <a:t>). Найдите  абсциссу точки, в которой касательная к графику функции </a:t>
            </a:r>
            <a:r>
              <a:rPr lang="en-US" altLang="ru-RU" sz="1800" b="1" i="1">
                <a:latin typeface="Times New Roman" panose="02020603050405020304" pitchFamily="18" charset="0"/>
              </a:rPr>
              <a:t>f</a:t>
            </a:r>
            <a:r>
              <a:rPr lang="ru-RU" altLang="ru-RU" sz="1800" b="1" i="1">
                <a:latin typeface="Times New Roman" panose="02020603050405020304" pitchFamily="18" charset="0"/>
              </a:rPr>
              <a:t>(</a:t>
            </a:r>
            <a:r>
              <a:rPr lang="en-US" altLang="ru-RU" sz="1800" b="1" i="1">
                <a:latin typeface="Times New Roman" panose="02020603050405020304" pitchFamily="18" charset="0"/>
              </a:rPr>
              <a:t>x</a:t>
            </a:r>
            <a:r>
              <a:rPr lang="ru-RU" altLang="ru-RU" sz="1800" b="1" i="1">
                <a:latin typeface="Times New Roman" panose="02020603050405020304" pitchFamily="18" charset="0"/>
              </a:rPr>
              <a:t>)</a:t>
            </a:r>
            <a:r>
              <a:rPr lang="ru-RU" altLang="ru-RU" sz="1800" b="1">
                <a:latin typeface="Times New Roman" panose="02020603050405020304" pitchFamily="18" charset="0"/>
              </a:rPr>
              <a:t> параллельна прямой </a:t>
            </a:r>
            <a:r>
              <a:rPr lang="en-US" altLang="ru-RU" sz="1800" b="1" i="1">
                <a:latin typeface="Times New Roman" panose="02020603050405020304" pitchFamily="18" charset="0"/>
              </a:rPr>
              <a:t>y </a:t>
            </a:r>
            <a:r>
              <a:rPr lang="ru-RU" altLang="ru-RU" sz="1800" b="1">
                <a:latin typeface="Times New Roman" panose="02020603050405020304" pitchFamily="18" charset="0"/>
              </a:rPr>
              <a:t>= 7 - 4</a:t>
            </a:r>
            <a:r>
              <a:rPr lang="en-US" altLang="ru-RU" sz="1800" b="1" i="1">
                <a:latin typeface="Times New Roman" panose="02020603050405020304" pitchFamily="18" charset="0"/>
              </a:rPr>
              <a:t>x</a:t>
            </a:r>
            <a:r>
              <a:rPr lang="en-US" altLang="ru-RU" sz="1800" b="1">
                <a:latin typeface="Times New Roman" panose="02020603050405020304" pitchFamily="18" charset="0"/>
              </a:rPr>
              <a:t> </a:t>
            </a:r>
            <a:r>
              <a:rPr lang="ru-RU" altLang="ru-RU" sz="1800" b="1">
                <a:latin typeface="Times New Roman" panose="02020603050405020304" pitchFamily="18" charset="0"/>
              </a:rPr>
              <a:t> или совпадает с ней. </a:t>
            </a:r>
          </a:p>
        </p:txBody>
      </p:sp>
      <p:sp>
        <p:nvSpPr>
          <p:cNvPr id="30731" name="Text Box 11"/>
          <p:cNvSpPr txBox="1">
            <a:spLocks noChangeArrowheads="1"/>
          </p:cNvSpPr>
          <p:nvPr/>
        </p:nvSpPr>
        <p:spPr bwMode="auto">
          <a:xfrm>
            <a:off x="4284663" y="1952625"/>
            <a:ext cx="4464050" cy="170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110000"/>
              </a:lnSpc>
              <a:spcBef>
                <a:spcPct val="0"/>
              </a:spcBef>
              <a:buFontTx/>
              <a:buNone/>
            </a:pPr>
            <a:r>
              <a:rPr lang="ru-RU" altLang="ru-RU" sz="1600">
                <a:latin typeface="Times New Roman" panose="02020603050405020304" pitchFamily="18" charset="0"/>
              </a:rPr>
              <a:t>Для того чтобы найти искомую абсциссу, выясним, в какой точке </a:t>
            </a:r>
            <a:r>
              <a:rPr lang="ru-RU" altLang="ru-RU" sz="1600" i="1">
                <a:latin typeface="Times New Roman" panose="02020603050405020304" pitchFamily="18" charset="0"/>
              </a:rPr>
              <a:t>f</a:t>
            </a:r>
            <a:r>
              <a:rPr lang="en-US" altLang="ru-RU" sz="1600" i="1"/>
              <a:t>´</a:t>
            </a:r>
            <a:r>
              <a:rPr lang="ru-RU" altLang="ru-RU" sz="1600" i="1">
                <a:latin typeface="Times New Roman" panose="02020603050405020304" pitchFamily="18" charset="0"/>
              </a:rPr>
              <a:t>(x)</a:t>
            </a:r>
            <a:r>
              <a:rPr lang="ru-RU" altLang="ru-RU" sz="1600">
                <a:latin typeface="Times New Roman" panose="02020603050405020304" pitchFamily="18" charset="0"/>
              </a:rPr>
              <a:t> = - 4. Для этого проведем  горизонтальную прямую </a:t>
            </a:r>
            <a:r>
              <a:rPr lang="en-US" altLang="ru-RU" sz="1600" i="1">
                <a:latin typeface="Times New Roman" panose="02020603050405020304" pitchFamily="18" charset="0"/>
              </a:rPr>
              <a:t>y </a:t>
            </a:r>
            <a:r>
              <a:rPr lang="ru-RU" altLang="ru-RU" sz="1600">
                <a:latin typeface="Times New Roman" panose="02020603050405020304" pitchFamily="18" charset="0"/>
              </a:rPr>
              <a:t>= - 4 и найдем абсциссу точки пересечения этой прямой с графиком производной. Она и будет искомой абсциссой точки касания. </a:t>
            </a:r>
          </a:p>
        </p:txBody>
      </p:sp>
      <p:pic>
        <p:nvPicPr>
          <p:cNvPr id="28677"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913" y="1509713"/>
            <a:ext cx="2951162" cy="235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8" name="Rectangle 13"/>
          <p:cNvSpPr>
            <a:spLocks noChangeArrowheads="1"/>
          </p:cNvSpPr>
          <p:nvPr/>
        </p:nvSpPr>
        <p:spPr bwMode="auto">
          <a:xfrm>
            <a:off x="4264025" y="1592263"/>
            <a:ext cx="1244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latin typeface="Times New Roman" panose="02020603050405020304" pitchFamily="18" charset="0"/>
              </a:rPr>
              <a:t>Решение.</a:t>
            </a:r>
          </a:p>
        </p:txBody>
      </p:sp>
      <p:sp>
        <p:nvSpPr>
          <p:cNvPr id="30734" name="Text Box 14"/>
          <p:cNvSpPr txBox="1">
            <a:spLocks noChangeArrowheads="1"/>
          </p:cNvSpPr>
          <p:nvPr/>
        </p:nvSpPr>
        <p:spPr bwMode="auto">
          <a:xfrm>
            <a:off x="4356100" y="3679825"/>
            <a:ext cx="19446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a:t>
            </a:r>
            <a:r>
              <a:rPr lang="en-US" altLang="ru-RU" sz="2000" b="1">
                <a:solidFill>
                  <a:srgbClr val="005250"/>
                </a:solidFill>
              </a:rPr>
              <a:t>2</a:t>
            </a:r>
            <a:r>
              <a:rPr lang="ru-RU" altLang="ru-RU" sz="2000" b="1">
                <a:solidFill>
                  <a:srgbClr val="005250"/>
                </a:solidFill>
              </a:rPr>
              <a:t> .</a:t>
            </a:r>
          </a:p>
        </p:txBody>
      </p:sp>
      <p:grpSp>
        <p:nvGrpSpPr>
          <p:cNvPr id="30745" name="Group 25"/>
          <p:cNvGrpSpPr>
            <a:grpSpLocks/>
          </p:cNvGrpSpPr>
          <p:nvPr/>
        </p:nvGrpSpPr>
        <p:grpSpPr bwMode="auto">
          <a:xfrm>
            <a:off x="900113" y="2852738"/>
            <a:ext cx="3168650" cy="433387"/>
            <a:chOff x="567" y="1797"/>
            <a:chExt cx="1996" cy="273"/>
          </a:xfrm>
        </p:grpSpPr>
        <p:sp>
          <p:nvSpPr>
            <p:cNvPr id="28698" name="Line 15"/>
            <p:cNvSpPr>
              <a:spLocks noChangeShapeType="1"/>
            </p:cNvSpPr>
            <p:nvPr/>
          </p:nvSpPr>
          <p:spPr bwMode="auto">
            <a:xfrm>
              <a:off x="703" y="2024"/>
              <a:ext cx="1860" cy="0"/>
            </a:xfrm>
            <a:prstGeom prst="line">
              <a:avLst/>
            </a:prstGeom>
            <a:noFill/>
            <a:ln w="28575">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28699" name="Oval 17"/>
            <p:cNvSpPr>
              <a:spLocks noChangeArrowheads="1"/>
            </p:cNvSpPr>
            <p:nvPr/>
          </p:nvSpPr>
          <p:spPr bwMode="auto">
            <a:xfrm>
              <a:off x="1973" y="1979"/>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8700" name="Text Box 18"/>
            <p:cNvSpPr txBox="1">
              <a:spLocks noChangeArrowheads="1"/>
            </p:cNvSpPr>
            <p:nvPr/>
          </p:nvSpPr>
          <p:spPr bwMode="auto">
            <a:xfrm>
              <a:off x="567" y="1797"/>
              <a:ext cx="499"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ru-RU" sz="1800" b="1" i="1">
                  <a:solidFill>
                    <a:srgbClr val="CC0000"/>
                  </a:solidFill>
                  <a:latin typeface="Times New Roman" panose="02020603050405020304" pitchFamily="18" charset="0"/>
                </a:rPr>
                <a:t>y = -4</a:t>
              </a:r>
              <a:r>
                <a:rPr lang="en-US" altLang="ru-RU" sz="1800">
                  <a:latin typeface="Times New Roman" panose="02020603050405020304" pitchFamily="18" charset="0"/>
                </a:rPr>
                <a:t> </a:t>
              </a:r>
              <a:endParaRPr lang="ru-RU" altLang="ru-RU" sz="1800">
                <a:latin typeface="Times New Roman" panose="02020603050405020304" pitchFamily="18" charset="0"/>
              </a:endParaRPr>
            </a:p>
          </p:txBody>
        </p:sp>
      </p:grpSp>
      <p:grpSp>
        <p:nvGrpSpPr>
          <p:cNvPr id="30747" name="Group 27"/>
          <p:cNvGrpSpPr>
            <a:grpSpLocks/>
          </p:cNvGrpSpPr>
          <p:nvPr/>
        </p:nvGrpSpPr>
        <p:grpSpPr bwMode="auto">
          <a:xfrm>
            <a:off x="900113" y="5851525"/>
            <a:ext cx="3168650" cy="368300"/>
            <a:chOff x="522" y="3607"/>
            <a:chExt cx="1996" cy="232"/>
          </a:xfrm>
        </p:grpSpPr>
        <p:sp>
          <p:nvSpPr>
            <p:cNvPr id="28695" name="Line 16"/>
            <p:cNvSpPr>
              <a:spLocks noChangeShapeType="1"/>
            </p:cNvSpPr>
            <p:nvPr/>
          </p:nvSpPr>
          <p:spPr bwMode="auto">
            <a:xfrm>
              <a:off x="658" y="3793"/>
              <a:ext cx="1860" cy="0"/>
            </a:xfrm>
            <a:prstGeom prst="line">
              <a:avLst/>
            </a:prstGeom>
            <a:noFill/>
            <a:ln w="28575">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28696" name="Text Box 19"/>
            <p:cNvSpPr txBox="1">
              <a:spLocks noChangeArrowheads="1"/>
            </p:cNvSpPr>
            <p:nvPr/>
          </p:nvSpPr>
          <p:spPr bwMode="auto">
            <a:xfrm>
              <a:off x="522" y="3607"/>
              <a:ext cx="499"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ru-RU" sz="1800" b="1" i="1">
                  <a:solidFill>
                    <a:srgbClr val="CC0000"/>
                  </a:solidFill>
                  <a:latin typeface="Times New Roman" panose="02020603050405020304" pitchFamily="18" charset="0"/>
                </a:rPr>
                <a:t>y = -4</a:t>
              </a:r>
              <a:r>
                <a:rPr lang="en-US" altLang="ru-RU" sz="1800">
                  <a:latin typeface="Times New Roman" panose="02020603050405020304" pitchFamily="18" charset="0"/>
                </a:rPr>
                <a:t> </a:t>
              </a:r>
              <a:endParaRPr lang="ru-RU" altLang="ru-RU" sz="1800">
                <a:latin typeface="Times New Roman" panose="02020603050405020304" pitchFamily="18" charset="0"/>
              </a:endParaRPr>
            </a:p>
          </p:txBody>
        </p:sp>
        <p:sp>
          <p:nvSpPr>
            <p:cNvPr id="28697" name="Oval 20"/>
            <p:cNvSpPr>
              <a:spLocks noChangeArrowheads="1"/>
            </p:cNvSpPr>
            <p:nvPr/>
          </p:nvSpPr>
          <p:spPr bwMode="auto">
            <a:xfrm>
              <a:off x="1338" y="3748"/>
              <a:ext cx="91" cy="91"/>
            </a:xfrm>
            <a:prstGeom prst="ellipse">
              <a:avLst/>
            </a:prstGeom>
            <a:solidFill>
              <a:srgbClr val="CC0000"/>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grpSp>
      <p:grpSp>
        <p:nvGrpSpPr>
          <p:cNvPr id="30748" name="Group 28"/>
          <p:cNvGrpSpPr>
            <a:grpSpLocks/>
          </p:cNvGrpSpPr>
          <p:nvPr/>
        </p:nvGrpSpPr>
        <p:grpSpPr bwMode="auto">
          <a:xfrm>
            <a:off x="2122488" y="4849813"/>
            <a:ext cx="504825" cy="1368425"/>
            <a:chOff x="1292" y="2976"/>
            <a:chExt cx="318" cy="862"/>
          </a:xfrm>
        </p:grpSpPr>
        <p:sp>
          <p:nvSpPr>
            <p:cNvPr id="28693" name="Line 22"/>
            <p:cNvSpPr>
              <a:spLocks noChangeShapeType="1"/>
            </p:cNvSpPr>
            <p:nvPr/>
          </p:nvSpPr>
          <p:spPr bwMode="auto">
            <a:xfrm flipV="1">
              <a:off x="1383" y="3203"/>
              <a:ext cx="0" cy="635"/>
            </a:xfrm>
            <a:prstGeom prst="line">
              <a:avLst/>
            </a:prstGeom>
            <a:noFill/>
            <a:ln w="19050">
              <a:solidFill>
                <a:srgbClr val="CC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28694" name="Text Box 23"/>
            <p:cNvSpPr txBox="1">
              <a:spLocks noChangeArrowheads="1"/>
            </p:cNvSpPr>
            <p:nvPr/>
          </p:nvSpPr>
          <p:spPr bwMode="auto">
            <a:xfrm>
              <a:off x="1292" y="2976"/>
              <a:ext cx="31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ru-RU" sz="1800" b="1">
                  <a:solidFill>
                    <a:srgbClr val="CC0000"/>
                  </a:solidFill>
                  <a:latin typeface="Times New Roman" panose="02020603050405020304" pitchFamily="18" charset="0"/>
                </a:rPr>
                <a:t>-1</a:t>
              </a:r>
              <a:endParaRPr lang="ru-RU" altLang="ru-RU" sz="1800" b="1">
                <a:solidFill>
                  <a:srgbClr val="CC0000"/>
                </a:solidFill>
                <a:latin typeface="Times New Roman" panose="02020603050405020304" pitchFamily="18" charset="0"/>
              </a:endParaRPr>
            </a:p>
          </p:txBody>
        </p:sp>
      </p:grpSp>
      <p:grpSp>
        <p:nvGrpSpPr>
          <p:cNvPr id="30746" name="Group 26"/>
          <p:cNvGrpSpPr>
            <a:grpSpLocks/>
          </p:cNvGrpSpPr>
          <p:nvPr/>
        </p:nvGrpSpPr>
        <p:grpSpPr bwMode="auto">
          <a:xfrm>
            <a:off x="3132138" y="1916113"/>
            <a:ext cx="503237" cy="1296987"/>
            <a:chOff x="1973" y="1207"/>
            <a:chExt cx="317" cy="817"/>
          </a:xfrm>
        </p:grpSpPr>
        <p:sp>
          <p:nvSpPr>
            <p:cNvPr id="28691" name="Line 21"/>
            <p:cNvSpPr>
              <a:spLocks noChangeShapeType="1"/>
            </p:cNvSpPr>
            <p:nvPr/>
          </p:nvSpPr>
          <p:spPr bwMode="auto">
            <a:xfrm flipV="1">
              <a:off x="2018" y="1434"/>
              <a:ext cx="0" cy="590"/>
            </a:xfrm>
            <a:prstGeom prst="line">
              <a:avLst/>
            </a:prstGeom>
            <a:noFill/>
            <a:ln w="19050">
              <a:solidFill>
                <a:srgbClr val="CC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28692" name="Text Box 24"/>
            <p:cNvSpPr txBox="1">
              <a:spLocks noChangeArrowheads="1"/>
            </p:cNvSpPr>
            <p:nvPr/>
          </p:nvSpPr>
          <p:spPr bwMode="auto">
            <a:xfrm>
              <a:off x="1973" y="1207"/>
              <a:ext cx="317"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ru-RU" sz="1800" b="1">
                  <a:solidFill>
                    <a:srgbClr val="CC0000"/>
                  </a:solidFill>
                  <a:latin typeface="Times New Roman" panose="02020603050405020304" pitchFamily="18" charset="0"/>
                </a:rPr>
                <a:t>2</a:t>
              </a:r>
              <a:endParaRPr lang="ru-RU" altLang="ru-RU" sz="1800" b="1">
                <a:solidFill>
                  <a:srgbClr val="CC0000"/>
                </a:solidFill>
                <a:latin typeface="Times New Roman" panose="02020603050405020304" pitchFamily="18" charset="0"/>
              </a:endParaRPr>
            </a:p>
          </p:txBody>
        </p:sp>
      </p:grpSp>
      <p:sp>
        <p:nvSpPr>
          <p:cNvPr id="28684" name="Rectangle 29"/>
          <p:cNvSpPr>
            <a:spLocks noChangeArrowheads="1"/>
          </p:cNvSpPr>
          <p:nvPr/>
        </p:nvSpPr>
        <p:spPr bwMode="auto">
          <a:xfrm>
            <a:off x="4284663" y="4292600"/>
            <a:ext cx="16065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ru-RU" altLang="ru-RU" sz="1800" b="1">
                <a:latin typeface="Times New Roman" panose="02020603050405020304" pitchFamily="18" charset="0"/>
              </a:rPr>
              <a:t>Решение.</a:t>
            </a:r>
          </a:p>
        </p:txBody>
      </p:sp>
      <p:sp>
        <p:nvSpPr>
          <p:cNvPr id="30750" name="Text Box 30"/>
          <p:cNvSpPr txBox="1">
            <a:spLocks noChangeArrowheads="1"/>
          </p:cNvSpPr>
          <p:nvPr/>
        </p:nvSpPr>
        <p:spPr bwMode="auto">
          <a:xfrm>
            <a:off x="4284663" y="4652963"/>
            <a:ext cx="4859337" cy="1266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lnSpc>
                <a:spcPct val="120000"/>
              </a:lnSpc>
              <a:spcBef>
                <a:spcPct val="50000"/>
              </a:spcBef>
              <a:buFontTx/>
              <a:buNone/>
            </a:pPr>
            <a:r>
              <a:rPr lang="ru-RU" altLang="ru-RU" sz="1600">
                <a:latin typeface="Times New Roman" panose="02020603050405020304" pitchFamily="18" charset="0"/>
              </a:rPr>
              <a:t>Поступим аналогично, найдем  точку, в которой </a:t>
            </a:r>
            <a:r>
              <a:rPr lang="ru-RU" altLang="ru-RU" sz="1600" i="1">
                <a:latin typeface="Times New Roman" panose="02020603050405020304" pitchFamily="18" charset="0"/>
              </a:rPr>
              <a:t>f</a:t>
            </a:r>
            <a:r>
              <a:rPr lang="en-US" altLang="ru-RU" sz="1600" i="1">
                <a:latin typeface="Times New Roman" panose="02020603050405020304" pitchFamily="18" charset="0"/>
              </a:rPr>
              <a:t>´</a:t>
            </a:r>
            <a:r>
              <a:rPr lang="ru-RU" altLang="ru-RU" sz="1600" i="1">
                <a:latin typeface="Times New Roman" panose="02020603050405020304" pitchFamily="18" charset="0"/>
              </a:rPr>
              <a:t>(x) </a:t>
            </a:r>
            <a:r>
              <a:rPr lang="ru-RU" altLang="ru-RU" sz="1600">
                <a:latin typeface="Times New Roman" panose="02020603050405020304" pitchFamily="18" charset="0"/>
              </a:rPr>
              <a:t>= - </a:t>
            </a:r>
            <a:r>
              <a:rPr lang="en-US" altLang="ru-RU" sz="1600">
                <a:latin typeface="Times New Roman" panose="02020603050405020304" pitchFamily="18" charset="0"/>
              </a:rPr>
              <a:t>4</a:t>
            </a:r>
            <a:r>
              <a:rPr lang="ru-RU" altLang="ru-RU" sz="1600">
                <a:latin typeface="Times New Roman" panose="02020603050405020304" pitchFamily="18" charset="0"/>
              </a:rPr>
              <a:t>,   проведем   горизонтальную    прямую  </a:t>
            </a:r>
            <a:r>
              <a:rPr lang="en-US" altLang="ru-RU" sz="1600" i="1">
                <a:latin typeface="Times New Roman" panose="02020603050405020304" pitchFamily="18" charset="0"/>
              </a:rPr>
              <a:t>y </a:t>
            </a:r>
            <a:r>
              <a:rPr lang="ru-RU" altLang="ru-RU" sz="1600">
                <a:latin typeface="Times New Roman" panose="02020603050405020304" pitchFamily="18" charset="0"/>
              </a:rPr>
              <a:t>= - 4</a:t>
            </a:r>
            <a:r>
              <a:rPr lang="en-US" altLang="ru-RU" sz="1600">
                <a:latin typeface="Times New Roman" panose="02020603050405020304" pitchFamily="18" charset="0"/>
              </a:rPr>
              <a:t> </a:t>
            </a:r>
            <a:r>
              <a:rPr lang="ru-RU" altLang="ru-RU" sz="1600">
                <a:latin typeface="Times New Roman" panose="02020603050405020304" pitchFamily="18" charset="0"/>
              </a:rPr>
              <a:t>и найдем абсциссу точки пересечения этой прямой с графиком производной. </a:t>
            </a:r>
          </a:p>
        </p:txBody>
      </p:sp>
      <p:sp>
        <p:nvSpPr>
          <p:cNvPr id="30751" name="Text Box 31"/>
          <p:cNvSpPr txBox="1">
            <a:spLocks noChangeArrowheads="1"/>
          </p:cNvSpPr>
          <p:nvPr/>
        </p:nvSpPr>
        <p:spPr bwMode="auto">
          <a:xfrm>
            <a:off x="4284663" y="6021388"/>
            <a:ext cx="1944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ru-RU" altLang="ru-RU" sz="2000" b="1">
                <a:solidFill>
                  <a:srgbClr val="005250"/>
                </a:solidFill>
              </a:rPr>
              <a:t>Ответ: </a:t>
            </a:r>
            <a:r>
              <a:rPr lang="en-US" altLang="ru-RU" sz="2000" b="1">
                <a:solidFill>
                  <a:srgbClr val="005250"/>
                </a:solidFill>
              </a:rPr>
              <a:t>-1</a:t>
            </a:r>
            <a:r>
              <a:rPr lang="ru-RU" altLang="ru-RU" sz="2000" b="1">
                <a:solidFill>
                  <a:srgbClr val="005250"/>
                </a:solidFill>
              </a:rPr>
              <a:t> .</a:t>
            </a:r>
          </a:p>
        </p:txBody>
      </p:sp>
      <p:sp>
        <p:nvSpPr>
          <p:cNvPr id="30753" name="Rectangle 33"/>
          <p:cNvSpPr>
            <a:spLocks noChangeArrowheads="1"/>
          </p:cNvSpPr>
          <p:nvPr/>
        </p:nvSpPr>
        <p:spPr bwMode="auto">
          <a:xfrm>
            <a:off x="971550" y="4149725"/>
            <a:ext cx="7993063" cy="25209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
        <p:nvSpPr>
          <p:cNvPr id="28688" name="Oval 34"/>
          <p:cNvSpPr>
            <a:spLocks noChangeArrowheads="1"/>
          </p:cNvSpPr>
          <p:nvPr/>
        </p:nvSpPr>
        <p:spPr bwMode="auto">
          <a:xfrm>
            <a:off x="1042988" y="1628775"/>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5</a:t>
            </a:r>
          </a:p>
        </p:txBody>
      </p:sp>
      <p:sp>
        <p:nvSpPr>
          <p:cNvPr id="28689" name="Oval 35"/>
          <p:cNvSpPr>
            <a:spLocks noChangeArrowheads="1"/>
          </p:cNvSpPr>
          <p:nvPr/>
        </p:nvSpPr>
        <p:spPr bwMode="auto">
          <a:xfrm>
            <a:off x="971550" y="4221163"/>
            <a:ext cx="431800" cy="431800"/>
          </a:xfrm>
          <a:prstGeom prst="ellipse">
            <a:avLst/>
          </a:prstGeom>
          <a:solidFill>
            <a:srgbClr val="97FFFF"/>
          </a:solidFill>
          <a:ln w="19050">
            <a:solidFill>
              <a:srgbClr val="00525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ru-RU" altLang="ru-RU" sz="1800" b="1">
                <a:solidFill>
                  <a:srgbClr val="005250"/>
                </a:solidFill>
                <a:latin typeface="Times New Roman" panose="02020603050405020304" pitchFamily="18" charset="0"/>
              </a:rPr>
              <a:t>6</a:t>
            </a:r>
          </a:p>
        </p:txBody>
      </p:sp>
      <p:sp>
        <p:nvSpPr>
          <p:cNvPr id="28690" name="AutoShape 36">
            <a:hlinkClick r:id="rId4" action="ppaction://hlinksldjump" highlightClick="1"/>
          </p:cNvPr>
          <p:cNvSpPr>
            <a:spLocks noChangeArrowheads="1"/>
          </p:cNvSpPr>
          <p:nvPr/>
        </p:nvSpPr>
        <p:spPr bwMode="auto">
          <a:xfrm>
            <a:off x="8459788" y="6237288"/>
            <a:ext cx="360362" cy="360362"/>
          </a:xfrm>
          <a:prstGeom prst="actionButtonHome">
            <a:avLst/>
          </a:prstGeom>
          <a:solidFill>
            <a:srgbClr val="97FFFF"/>
          </a:solidFill>
          <a:ln w="9525">
            <a:solidFill>
              <a:srgbClr val="00525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ru-RU" altLang="ru-RU" sz="180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0731"/>
                                        </p:tgtEl>
                                        <p:attrNameLst>
                                          <p:attrName>style.visibility</p:attrName>
                                        </p:attrNameLst>
                                      </p:cBhvr>
                                      <p:to>
                                        <p:strVal val="visible"/>
                                      </p:to>
                                    </p:set>
                                    <p:animEffect transition="in" filter="wipe(up)">
                                      <p:cBhvr>
                                        <p:cTn id="7" dur="2000"/>
                                        <p:tgtEl>
                                          <p:spTgt spid="307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0745"/>
                                        </p:tgtEl>
                                        <p:attrNameLst>
                                          <p:attrName>style.visibility</p:attrName>
                                        </p:attrNameLst>
                                      </p:cBhvr>
                                      <p:to>
                                        <p:strVal val="visible"/>
                                      </p:to>
                                    </p:set>
                                    <p:animEffect transition="in" filter="wipe(left)">
                                      <p:cBhvr>
                                        <p:cTn id="12" dur="2000"/>
                                        <p:tgtEl>
                                          <p:spTgt spid="30745"/>
                                        </p:tgtEl>
                                      </p:cBhvr>
                                    </p:animEffect>
                                  </p:childTnLst>
                                </p:cTn>
                              </p:par>
                            </p:childTnLst>
                          </p:cTn>
                        </p:par>
                        <p:par>
                          <p:cTn id="13" fill="hold" nodeType="afterGroup">
                            <p:stCondLst>
                              <p:cond delay="2000"/>
                            </p:stCondLst>
                            <p:childTnLst>
                              <p:par>
                                <p:cTn id="14" presetID="22" presetClass="entr" presetSubtype="4" fill="hold" nodeType="afterEffect">
                                  <p:stCondLst>
                                    <p:cond delay="0"/>
                                  </p:stCondLst>
                                  <p:childTnLst>
                                    <p:set>
                                      <p:cBhvr>
                                        <p:cTn id="15" dur="1" fill="hold">
                                          <p:stCondLst>
                                            <p:cond delay="0"/>
                                          </p:stCondLst>
                                        </p:cTn>
                                        <p:tgtEl>
                                          <p:spTgt spid="30746"/>
                                        </p:tgtEl>
                                        <p:attrNameLst>
                                          <p:attrName>style.visibility</p:attrName>
                                        </p:attrNameLst>
                                      </p:cBhvr>
                                      <p:to>
                                        <p:strVal val="visible"/>
                                      </p:to>
                                    </p:set>
                                    <p:animEffect transition="in" filter="wipe(down)">
                                      <p:cBhvr>
                                        <p:cTn id="16" dur="2000"/>
                                        <p:tgtEl>
                                          <p:spTgt spid="30746"/>
                                        </p:tgtEl>
                                      </p:cBhvr>
                                    </p:animEffect>
                                  </p:childTnLst>
                                </p:cTn>
                              </p:par>
                            </p:childTnLst>
                          </p:cTn>
                        </p:par>
                        <p:par>
                          <p:cTn id="17" fill="hold" nodeType="afterGroup">
                            <p:stCondLst>
                              <p:cond delay="4000"/>
                            </p:stCondLst>
                            <p:childTnLst>
                              <p:par>
                                <p:cTn id="18" presetID="22" presetClass="entr" presetSubtype="1" fill="hold" grpId="0" nodeType="afterEffect">
                                  <p:stCondLst>
                                    <p:cond delay="0"/>
                                  </p:stCondLst>
                                  <p:childTnLst>
                                    <p:set>
                                      <p:cBhvr>
                                        <p:cTn id="19" dur="1" fill="hold">
                                          <p:stCondLst>
                                            <p:cond delay="0"/>
                                          </p:stCondLst>
                                        </p:cTn>
                                        <p:tgtEl>
                                          <p:spTgt spid="30734"/>
                                        </p:tgtEl>
                                        <p:attrNameLst>
                                          <p:attrName>style.visibility</p:attrName>
                                        </p:attrNameLst>
                                      </p:cBhvr>
                                      <p:to>
                                        <p:strVal val="visible"/>
                                      </p:to>
                                    </p:set>
                                    <p:animEffect transition="in" filter="wipe(up)">
                                      <p:cBhvr>
                                        <p:cTn id="20" dur="1000"/>
                                        <p:tgtEl>
                                          <p:spTgt spid="30734"/>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4" presetClass="exit" presetSubtype="10" fill="hold" grpId="0" nodeType="clickEffect">
                                  <p:stCondLst>
                                    <p:cond delay="0"/>
                                  </p:stCondLst>
                                  <p:childTnLst>
                                    <p:animEffect transition="out" filter="randombar(horizontal)">
                                      <p:cBhvr>
                                        <p:cTn id="24" dur="500"/>
                                        <p:tgtEl>
                                          <p:spTgt spid="30753"/>
                                        </p:tgtEl>
                                      </p:cBhvr>
                                    </p:animEffect>
                                    <p:set>
                                      <p:cBhvr>
                                        <p:cTn id="25" dur="1" fill="hold">
                                          <p:stCondLst>
                                            <p:cond delay="499"/>
                                          </p:stCondLst>
                                        </p:cTn>
                                        <p:tgtEl>
                                          <p:spTgt spid="30753"/>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30750"/>
                                        </p:tgtEl>
                                        <p:attrNameLst>
                                          <p:attrName>style.visibility</p:attrName>
                                        </p:attrNameLst>
                                      </p:cBhvr>
                                      <p:to>
                                        <p:strVal val="visible"/>
                                      </p:to>
                                    </p:set>
                                    <p:animEffect transition="in" filter="wipe(up)">
                                      <p:cBhvr>
                                        <p:cTn id="30" dur="2000"/>
                                        <p:tgtEl>
                                          <p:spTgt spid="30750"/>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8" fill="hold" nodeType="clickEffect">
                                  <p:stCondLst>
                                    <p:cond delay="0"/>
                                  </p:stCondLst>
                                  <p:childTnLst>
                                    <p:set>
                                      <p:cBhvr>
                                        <p:cTn id="34" dur="1" fill="hold">
                                          <p:stCondLst>
                                            <p:cond delay="0"/>
                                          </p:stCondLst>
                                        </p:cTn>
                                        <p:tgtEl>
                                          <p:spTgt spid="30747"/>
                                        </p:tgtEl>
                                        <p:attrNameLst>
                                          <p:attrName>style.visibility</p:attrName>
                                        </p:attrNameLst>
                                      </p:cBhvr>
                                      <p:to>
                                        <p:strVal val="visible"/>
                                      </p:to>
                                    </p:set>
                                    <p:animEffect transition="in" filter="wipe(left)">
                                      <p:cBhvr>
                                        <p:cTn id="35" dur="2000"/>
                                        <p:tgtEl>
                                          <p:spTgt spid="30747"/>
                                        </p:tgtEl>
                                      </p:cBhvr>
                                    </p:animEffect>
                                  </p:childTnLst>
                                </p:cTn>
                              </p:par>
                            </p:childTnLst>
                          </p:cTn>
                        </p:par>
                        <p:par>
                          <p:cTn id="36" fill="hold" nodeType="afterGroup">
                            <p:stCondLst>
                              <p:cond delay="2000"/>
                            </p:stCondLst>
                            <p:childTnLst>
                              <p:par>
                                <p:cTn id="37" presetID="22" presetClass="entr" presetSubtype="4" fill="hold" nodeType="afterEffect">
                                  <p:stCondLst>
                                    <p:cond delay="0"/>
                                  </p:stCondLst>
                                  <p:childTnLst>
                                    <p:set>
                                      <p:cBhvr>
                                        <p:cTn id="38" dur="1" fill="hold">
                                          <p:stCondLst>
                                            <p:cond delay="0"/>
                                          </p:stCondLst>
                                        </p:cTn>
                                        <p:tgtEl>
                                          <p:spTgt spid="30748"/>
                                        </p:tgtEl>
                                        <p:attrNameLst>
                                          <p:attrName>style.visibility</p:attrName>
                                        </p:attrNameLst>
                                      </p:cBhvr>
                                      <p:to>
                                        <p:strVal val="visible"/>
                                      </p:to>
                                    </p:set>
                                    <p:animEffect transition="in" filter="wipe(down)">
                                      <p:cBhvr>
                                        <p:cTn id="39" dur="2000"/>
                                        <p:tgtEl>
                                          <p:spTgt spid="30748"/>
                                        </p:tgtEl>
                                      </p:cBhvr>
                                    </p:animEffect>
                                  </p:childTnLst>
                                </p:cTn>
                              </p:par>
                            </p:childTnLst>
                          </p:cTn>
                        </p:par>
                        <p:par>
                          <p:cTn id="40" fill="hold" nodeType="afterGroup">
                            <p:stCondLst>
                              <p:cond delay="4000"/>
                            </p:stCondLst>
                            <p:childTnLst>
                              <p:par>
                                <p:cTn id="41" presetID="22" presetClass="entr" presetSubtype="1" fill="hold" grpId="0" nodeType="afterEffect">
                                  <p:stCondLst>
                                    <p:cond delay="0"/>
                                  </p:stCondLst>
                                  <p:childTnLst>
                                    <p:set>
                                      <p:cBhvr>
                                        <p:cTn id="42" dur="1" fill="hold">
                                          <p:stCondLst>
                                            <p:cond delay="0"/>
                                          </p:stCondLst>
                                        </p:cTn>
                                        <p:tgtEl>
                                          <p:spTgt spid="30751"/>
                                        </p:tgtEl>
                                        <p:attrNameLst>
                                          <p:attrName>style.visibility</p:attrName>
                                        </p:attrNameLst>
                                      </p:cBhvr>
                                      <p:to>
                                        <p:strVal val="visible"/>
                                      </p:to>
                                    </p:set>
                                    <p:animEffect transition="in" filter="wipe(up)">
                                      <p:cBhvr>
                                        <p:cTn id="43" dur="500"/>
                                        <p:tgtEl>
                                          <p:spTgt spid="307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31" grpId="0"/>
      <p:bldP spid="30734" grpId="0"/>
      <p:bldP spid="30750" grpId="0"/>
      <p:bldP spid="30751" grpId="0"/>
      <p:bldP spid="30753" grpId="0" animBg="1"/>
    </p:bldLst>
  </p:timing>
</p:sld>
</file>

<file path=ppt/theme/theme1.xml><?xml version="1.0" encoding="utf-8"?>
<a:theme xmlns:a="http://schemas.openxmlformats.org/drawingml/2006/main" name="Оформление по умолчанию">
  <a:themeElements>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Оформление по умолчанию">
      <a:majorFont>
        <a:latin typeface="Arial"/>
        <a:ea typeface=""/>
        <a:cs typeface="Arial"/>
      </a:majorFont>
      <a:minorFont>
        <a:latin typeface="Arial"/>
        <a:ea typeface=""/>
        <a:cs typeface="Arial"/>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1338</TotalTime>
  <Words>2781</Words>
  <Application>Microsoft Office PowerPoint</Application>
  <PresentationFormat>Экран (4:3)</PresentationFormat>
  <Paragraphs>318</Paragraphs>
  <Slides>27</Slides>
  <Notes>1</Notes>
  <HiddenSlides>0</HiddenSlides>
  <MMClips>0</MMClips>
  <ScaleCrop>false</ScaleCrop>
  <HeadingPairs>
    <vt:vector size="8" baseType="variant">
      <vt:variant>
        <vt:lpstr>Использованные шрифты</vt:lpstr>
      </vt:variant>
      <vt:variant>
        <vt:i4>4</vt:i4>
      </vt:variant>
      <vt:variant>
        <vt:lpstr>Тема</vt:lpstr>
      </vt:variant>
      <vt:variant>
        <vt:i4>1</vt:i4>
      </vt:variant>
      <vt:variant>
        <vt:lpstr>Внедренные серверы OLE</vt:lpstr>
      </vt:variant>
      <vt:variant>
        <vt:i4>2</vt:i4>
      </vt:variant>
      <vt:variant>
        <vt:lpstr>Заголовки слайдов</vt:lpstr>
      </vt:variant>
      <vt:variant>
        <vt:i4>27</vt:i4>
      </vt:variant>
    </vt:vector>
  </HeadingPairs>
  <TitlesOfParts>
    <vt:vector size="34" baseType="lpstr">
      <vt:lpstr>Algerian</vt:lpstr>
      <vt:lpstr>Arial</vt:lpstr>
      <vt:lpstr>Georgia</vt:lpstr>
      <vt:lpstr>Times New Roman</vt:lpstr>
      <vt:lpstr>Оформление по умолчанию</vt:lpstr>
      <vt:lpstr>Equation</vt:lpstr>
      <vt:lpstr>Формула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Организация</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1</dc:creator>
  <cp:lastModifiedBy>1</cp:lastModifiedBy>
  <cp:revision>30</cp:revision>
  <dcterms:created xsi:type="dcterms:W3CDTF">2010-04-28T15:07:56Z</dcterms:created>
  <dcterms:modified xsi:type="dcterms:W3CDTF">2024-11-29T09:13:16Z</dcterms:modified>
</cp:coreProperties>
</file>