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260" r:id="rId3"/>
    <p:sldId id="289" r:id="rId4"/>
    <p:sldId id="272" r:id="rId5"/>
    <p:sldId id="290" r:id="rId6"/>
    <p:sldId id="291" r:id="rId7"/>
    <p:sldId id="295" r:id="rId8"/>
    <p:sldId id="257" r:id="rId9"/>
    <p:sldId id="292" r:id="rId10"/>
    <p:sldId id="294" r:id="rId11"/>
    <p:sldId id="293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00"/>
    <a:srgbClr val="996633"/>
    <a:srgbClr val="C48300"/>
    <a:srgbClr val="7E003F"/>
    <a:srgbClr val="003300"/>
    <a:srgbClr val="5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066C5-9853-4177-8884-E5DF09A56A48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2B4C9-28B4-4F5F-B618-DDA44EDE42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8061" y="4924416"/>
            <a:ext cx="10363200" cy="1470025"/>
          </a:xfrm>
        </p:spPr>
        <p:txBody>
          <a:bodyPr>
            <a:normAutofit/>
          </a:bodyPr>
          <a:lstStyle>
            <a:lvl1pPr>
              <a:defRPr sz="2000" b="0"/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63263" y="26064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0168" y="5157193"/>
            <a:ext cx="2853517" cy="12728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207438" y="128876"/>
            <a:ext cx="4496030" cy="56585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432859" y="260648"/>
            <a:ext cx="4501555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520" y="5576061"/>
            <a:ext cx="2850753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3157" y="5545064"/>
            <a:ext cx="1924825" cy="12687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0" y="2"/>
            <a:ext cx="1410505" cy="177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10780496" y="26397"/>
            <a:ext cx="1411504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701528"/>
            <a:ext cx="6135069" cy="1194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058720" y="5700398"/>
            <a:ext cx="6133281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432859" y="188640"/>
            <a:ext cx="11247627" cy="6336704"/>
          </a:xfrm>
          <a:prstGeom prst="round2DiagRect">
            <a:avLst/>
          </a:prstGeom>
          <a:solidFill>
            <a:schemeClr val="bg1">
              <a:alpha val="90000"/>
            </a:schemeClr>
          </a:solidFill>
          <a:ln w="57150">
            <a:solidFill>
              <a:srgbClr val="5C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8952079" y="5517232"/>
            <a:ext cx="3116359" cy="207128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51;&#1091;&#1075;&#1086;&#1074;&#1089;&#1082;&#1072;&#1103;%20&#1058;.&#1040;.%20&#1050;&#1086;&#1085;&#1082;&#1091;&#1088;&#1089;%20&#1088;&#1072;&#1079;&#1088;&#1072;&#1073;&#1086;&#1090;&#1086;&#1082;\&#1042;.&#1048;.%20&#1043;&#1083;&#1072;&#1074;&#1072;&#1095;%20&#8212;%20&#1043;&#1080;&#1084;&#1085;%20&#1050;&#1080;&#1088;&#1080;&#1083;&#1083;&#1091;%20&#1080;%20&#1052;&#1077;&#1092;&#1086;&#1076;&#1080;&#1102;%20(www.mixmuz.ru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142096223_45623925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142096223_45623925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9456" y="908720"/>
            <a:ext cx="8928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990000"/>
                </a:solidFill>
              </a:rPr>
              <a:t>Слава Вам, братья, славян просветители,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Церкви Славянской Святые Отцы!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Слава Вам, правды Христовой учители,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Слава Вам, грамоты нашей творцы!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Будьте ж славянству звеном единения,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Братья Святые, </a:t>
            </a:r>
            <a:r>
              <a:rPr lang="ru-RU" sz="3600" b="1" i="1" dirty="0" err="1" smtClean="0">
                <a:solidFill>
                  <a:srgbClr val="990000"/>
                </a:solidFill>
              </a:rPr>
              <a:t>Мефодий</a:t>
            </a:r>
            <a:r>
              <a:rPr lang="ru-RU" sz="3600" b="1" i="1" dirty="0" smtClean="0">
                <a:solidFill>
                  <a:srgbClr val="990000"/>
                </a:solidFill>
              </a:rPr>
              <a:t>, Кирилл!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Да осенит его дух примирения</a:t>
            </a:r>
            <a:br>
              <a:rPr lang="ru-RU" sz="3600" b="1" i="1" dirty="0" smtClean="0">
                <a:solidFill>
                  <a:srgbClr val="990000"/>
                </a:solidFill>
              </a:rPr>
            </a:br>
            <a:r>
              <a:rPr lang="ru-RU" sz="3600" b="1" i="1" dirty="0" smtClean="0">
                <a:solidFill>
                  <a:srgbClr val="990000"/>
                </a:solidFill>
              </a:rPr>
              <a:t>Вашей молитвой пред Господом сил!</a:t>
            </a:r>
            <a:endParaRPr lang="ru-RU" sz="3600" b="1" dirty="0" smtClean="0">
              <a:solidFill>
                <a:srgbClr val="990000"/>
              </a:solidFill>
            </a:endParaRPr>
          </a:p>
          <a:p>
            <a:endParaRPr lang="ru-RU" sz="3600" dirty="0">
              <a:solidFill>
                <a:srgbClr val="990000"/>
              </a:solidFill>
            </a:endParaRPr>
          </a:p>
        </p:txBody>
      </p:sp>
      <p:pic>
        <p:nvPicPr>
          <p:cNvPr id="3" name="В.И. Главач — Гимн Кириллу и Мефодию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264352" y="56612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7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Карьера полководца, глаголица и чудо: 10 фактов о святых Кирилле и Мефодии  - СПЖ - Союз православных журналис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404664"/>
            <a:ext cx="10091630" cy="576064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0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ириллица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79376" y="1196751"/>
            <a:ext cx="11161240" cy="4248473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3"/>
          </p:cNvPr>
          <p:cNvSpPr/>
          <p:nvPr/>
        </p:nvSpPr>
        <p:spPr>
          <a:xfrm>
            <a:off x="3791744" y="5661248"/>
            <a:ext cx="4403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https://vk.com/video142096223_456239254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K:\День славянской письм\efd96e1918ebadd53bcd50f4ef3fca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88640"/>
            <a:ext cx="6699750" cy="3744416"/>
          </a:xfrm>
          <a:prstGeom prst="rect">
            <a:avLst/>
          </a:prstGeom>
          <a:noFill/>
        </p:spPr>
      </p:pic>
      <p:pic>
        <p:nvPicPr>
          <p:cNvPr id="50179" name="Picture 3" descr="K:\День славянской письм\Teacher_Boris_Kustodi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880" y="1628800"/>
            <a:ext cx="6608953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K:\День славянской письм\0013-015-Drevnerusskaja-sh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404663"/>
            <a:ext cx="8003330" cy="55795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03912" y="5949280"/>
            <a:ext cx="2750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Гравюра  1634 г.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Горький М - Сказки об Италии (гл.5,6 чит. Ю.Кольцов) | Старое Ради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336" y="2120149"/>
            <a:ext cx="3384376" cy="45427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95400" y="1196752"/>
            <a:ext cx="521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Максим Горький. «Детство»</a:t>
            </a:r>
          </a:p>
        </p:txBody>
      </p:sp>
      <p:pic>
        <p:nvPicPr>
          <p:cNvPr id="52228" name="Picture 4" descr="ЕГЭ-2020. Литература. Сочинение в декабре. Аргумент по направлению: «Добро  и зло». А.М. Горький. «Детство»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8" y="260648"/>
            <a:ext cx="5112567" cy="6208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Самые мудрые пословицы и поговорки народов мира, которые стоит знать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783632" y="764704"/>
            <a:ext cx="7249982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ириллица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79376" y="1196751"/>
            <a:ext cx="11161240" cy="4248473"/>
          </a:xfrm>
          <a:prstGeom prst="rect">
            <a:avLst/>
          </a:prstGeom>
          <a:noFill/>
        </p:spPr>
      </p:pic>
      <p:sp>
        <p:nvSpPr>
          <p:cNvPr id="7" name="Прямоугольник 6">
            <a:hlinkClick r:id="rId3"/>
          </p:cNvPr>
          <p:cNvSpPr/>
          <p:nvPr/>
        </p:nvSpPr>
        <p:spPr>
          <a:xfrm>
            <a:off x="3791744" y="5661248"/>
            <a:ext cx="4403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https://vk.com/video142096223_456239254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Одноклассники"/>
          <p:cNvPicPr>
            <a:picLocks noChangeAspect="1" noChangeArrowheads="1"/>
          </p:cNvPicPr>
          <p:nvPr/>
        </p:nvPicPr>
        <p:blipFill>
          <a:blip r:embed="rId2" cstate="print"/>
          <a:srcRect l="13795" r="15848"/>
          <a:stretch>
            <a:fillRect/>
          </a:stretch>
        </p:blipFill>
        <p:spPr bwMode="auto">
          <a:xfrm>
            <a:off x="4439816" y="692696"/>
            <a:ext cx="5328592" cy="5044517"/>
          </a:xfrm>
          <a:prstGeom prst="rect">
            <a:avLst/>
          </a:prstGeom>
          <a:noFill/>
        </p:spPr>
      </p:pic>
      <p:pic>
        <p:nvPicPr>
          <p:cNvPr id="56324" name="Picture 4" descr="Феликс Крив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88640"/>
            <a:ext cx="2808312" cy="39316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1384" y="4365104"/>
            <a:ext cx="2925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Феликс Кривин</a:t>
            </a:r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7728" y="692696"/>
            <a:ext cx="4947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990000"/>
                </a:solidFill>
              </a:rPr>
              <a:t>Азбучное послание</a:t>
            </a:r>
            <a:endParaRPr lang="ru-RU" sz="4400" b="1" dirty="0">
              <a:solidFill>
                <a:srgbClr val="99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1384" y="1772816"/>
            <a:ext cx="1101722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 smtClean="0"/>
              <a:t>"Я знаю буквы. Письмо - это достояние. Трудитесь усердно, земляне, как подобает разумным людям - постигайте мироздание! Несите слово убеждённо - знание - дар Божий! Дерзайте, вникайте, чтобы сущего свет постичь!"</a:t>
            </a:r>
            <a:endParaRPr lang="ru-RU" sz="40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Сидоров В.М.. Книги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88640"/>
            <a:ext cx="2537445" cy="3814460"/>
          </a:xfrm>
          <a:prstGeom prst="rect">
            <a:avLst/>
          </a:prstGeom>
          <a:noFill/>
        </p:spPr>
      </p:pic>
      <p:pic>
        <p:nvPicPr>
          <p:cNvPr id="58372" name="Picture 4" descr="Создателям русской письменности посвящается…»: об итогах областного  конкурса творческих работ, посвященного Дню славянской письменности и  культуры — Областной институт повышения квалификации педагогических  работников"/>
          <p:cNvPicPr>
            <a:picLocks noChangeAspect="1" noChangeArrowheads="1"/>
          </p:cNvPicPr>
          <p:nvPr/>
        </p:nvPicPr>
        <p:blipFill>
          <a:blip r:embed="rId3" cstate="print"/>
          <a:srcRect l="37043" t="2124" r="965" b="1254"/>
          <a:stretch>
            <a:fillRect/>
          </a:stretch>
        </p:blipFill>
        <p:spPr bwMode="auto">
          <a:xfrm>
            <a:off x="2783632" y="404664"/>
            <a:ext cx="4297532" cy="47692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12224" y="4149080"/>
            <a:ext cx="3519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Валентин Сидоров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7768" y="5301208"/>
            <a:ext cx="2188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Кириллица</a:t>
            </a:r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2656"/>
            <a:ext cx="4193187" cy="6048672"/>
          </a:xfrm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727" b="22727"/>
          <a:stretch>
            <a:fillRect/>
          </a:stretch>
        </p:blipFill>
        <p:spPr>
          <a:xfrm>
            <a:off x="5519936" y="332656"/>
            <a:ext cx="5867400" cy="42672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519936" y="4725144"/>
            <a:ext cx="5867400" cy="1219200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Святые равноапостольные Кирилл и Мефодий, учители словенские. Памятник в г. Коломна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0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9376" y="548680"/>
            <a:ext cx="110892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mtClean="0">
                <a:solidFill>
                  <a:srgbClr val="990000"/>
                </a:solidFill>
              </a:rPr>
              <a:t>Задачи </a:t>
            </a:r>
            <a:r>
              <a:rPr lang="ru-RU" sz="3600" b="1" smtClean="0">
                <a:solidFill>
                  <a:srgbClr val="990000"/>
                </a:solidFill>
              </a:rPr>
              <a:t>занятия:</a:t>
            </a:r>
            <a:endParaRPr lang="ru-RU" sz="3600" b="1" dirty="0" smtClean="0">
              <a:solidFill>
                <a:srgbClr val="990000"/>
              </a:solidFill>
            </a:endParaRPr>
          </a:p>
          <a:p>
            <a:endParaRPr lang="ru-RU" sz="3600" b="1" dirty="0" smtClean="0"/>
          </a:p>
          <a:p>
            <a:pPr algn="just">
              <a:buFontTx/>
              <a:buChar char="-"/>
            </a:pPr>
            <a:r>
              <a:rPr lang="ru-RU" sz="4000" b="1" i="1" dirty="0" smtClean="0"/>
              <a:t>углубить знания о возникновении       славянской письменности;</a:t>
            </a:r>
          </a:p>
          <a:p>
            <a:pPr algn="just">
              <a:buFontTx/>
              <a:buChar char="-"/>
            </a:pPr>
            <a:r>
              <a:rPr lang="ru-RU" sz="4000" dirty="0" smtClean="0"/>
              <a:t> </a:t>
            </a:r>
            <a:r>
              <a:rPr lang="ru-RU" sz="4000" b="1" i="1" dirty="0" smtClean="0"/>
              <a:t>познакомиться с жизнью и деятельностью братьев Кирилла и </a:t>
            </a:r>
            <a:r>
              <a:rPr lang="ru-RU" sz="4000" b="1" i="1" dirty="0" err="1" smtClean="0"/>
              <a:t>Мефодия</a:t>
            </a:r>
            <a:r>
              <a:rPr lang="ru-RU" sz="4000" b="1" i="1" dirty="0" smtClean="0"/>
              <a:t>;</a:t>
            </a:r>
          </a:p>
          <a:p>
            <a:pPr algn="just">
              <a:buFontTx/>
              <a:buChar char="-"/>
            </a:pPr>
            <a:r>
              <a:rPr lang="ru-RU" sz="4000" b="1" i="1" dirty="0" smtClean="0"/>
              <a:t> узнать о реформах русского алфавита.</a:t>
            </a:r>
          </a:p>
          <a:p>
            <a:pPr algn="just">
              <a:buFontTx/>
              <a:buChar char="-"/>
            </a:pPr>
            <a:endParaRPr lang="ru-RU" sz="4000" b="1" i="1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9376" y="548680"/>
            <a:ext cx="11089232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990000"/>
                </a:solidFill>
              </a:rPr>
              <a:t>Синквейн</a:t>
            </a:r>
            <a:endParaRPr lang="ru-RU" sz="3600" b="1" dirty="0" smtClean="0">
              <a:solidFill>
                <a:srgbClr val="990000"/>
              </a:solidFill>
            </a:endParaRPr>
          </a:p>
          <a:p>
            <a:pPr algn="ctr"/>
            <a:endParaRPr lang="ru-RU" sz="3600" b="1" dirty="0" smtClean="0">
              <a:solidFill>
                <a:srgbClr val="990000"/>
              </a:solidFill>
            </a:endParaRPr>
          </a:p>
          <a:p>
            <a:pPr algn="ctr"/>
            <a:r>
              <a:rPr lang="ru-RU" sz="3600" b="1" dirty="0" smtClean="0"/>
              <a:t>1 строка – </a:t>
            </a:r>
            <a:r>
              <a:rPr lang="ru-RU" sz="3600" b="1" i="1" dirty="0" smtClean="0"/>
              <a:t>существительное - тема</a:t>
            </a:r>
          </a:p>
          <a:p>
            <a:pPr algn="ctr"/>
            <a:r>
              <a:rPr lang="ru-RU" sz="3600" b="1" dirty="0" smtClean="0"/>
              <a:t>2 строка – </a:t>
            </a:r>
            <a:r>
              <a:rPr lang="ru-RU" sz="3600" b="1" i="1" dirty="0" smtClean="0"/>
              <a:t>два прилагательных</a:t>
            </a:r>
          </a:p>
          <a:p>
            <a:pPr algn="ctr"/>
            <a:r>
              <a:rPr lang="ru-RU" sz="3600" b="1" dirty="0" smtClean="0"/>
              <a:t>3 строка – </a:t>
            </a:r>
            <a:r>
              <a:rPr lang="ru-RU" sz="3600" b="1" i="1" dirty="0" smtClean="0"/>
              <a:t>три глагола</a:t>
            </a:r>
          </a:p>
          <a:p>
            <a:pPr algn="ctr"/>
            <a:r>
              <a:rPr lang="ru-RU" sz="3600" b="1" dirty="0" smtClean="0"/>
              <a:t>4 строка – </a:t>
            </a:r>
            <a:r>
              <a:rPr lang="ru-RU" sz="3600" b="1" i="1" dirty="0" smtClean="0"/>
              <a:t>фраза, раскрывающая суть</a:t>
            </a:r>
          </a:p>
          <a:p>
            <a:pPr algn="ctr"/>
            <a:r>
              <a:rPr lang="ru-RU" sz="3600" b="1" dirty="0" smtClean="0"/>
              <a:t>5 строка – </a:t>
            </a:r>
            <a:r>
              <a:rPr lang="ru-RU" sz="3600" b="1" i="1" dirty="0" smtClean="0"/>
              <a:t>существительное - итог, вывод</a:t>
            </a:r>
          </a:p>
          <a:p>
            <a:endParaRPr lang="ru-RU" sz="3600" b="1" dirty="0" smtClean="0"/>
          </a:p>
          <a:p>
            <a:pPr algn="just"/>
            <a:endParaRPr lang="ru-RU" sz="4000" b="1" i="1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5400" y="2564904"/>
            <a:ext cx="2449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90000"/>
                </a:solidFill>
              </a:rPr>
              <a:t>24 мая</a:t>
            </a:r>
            <a:endParaRPr lang="ru-RU" sz="6000" b="1" dirty="0">
              <a:solidFill>
                <a:srgbClr val="990000"/>
              </a:solidFill>
            </a:endParaRPr>
          </a:p>
        </p:txBody>
      </p:sp>
      <p:pic>
        <p:nvPicPr>
          <p:cNvPr id="60420" name="Picture 4" descr="24 мая - День славянской письменности и культуры. Новост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8" y="346158"/>
            <a:ext cx="8261176" cy="60022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3552" y="2276872"/>
            <a:ext cx="86584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990000"/>
                </a:solidFill>
              </a:rPr>
              <a:t>Спасибо за работу!</a:t>
            </a:r>
            <a:endParaRPr lang="ru-RU" sz="80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433" y="1844824"/>
            <a:ext cx="8981119" cy="38884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88088" y="620688"/>
            <a:ext cx="2449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90000"/>
                </a:solidFill>
              </a:rPr>
              <a:t>24 мая</a:t>
            </a:r>
            <a:endParaRPr lang="ru-RU" sz="60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7975" y="2501949"/>
            <a:ext cx="10116488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6600" b="1" dirty="0" err="1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анилеГьное</a:t>
            </a:r>
            <a:r>
              <a:rPr lang="ru-RU" sz="66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6600" b="1" dirty="0" err="1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брозИенетие</a:t>
            </a:r>
            <a:r>
              <a:rPr lang="ru-RU" sz="6600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6600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6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9666" y="2501949"/>
            <a:ext cx="9513118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Гениальное изобретение</a:t>
            </a:r>
            <a:endParaRPr lang="ru-RU" sz="6600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6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11424" y="1844824"/>
          <a:ext cx="10441161" cy="1629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0387"/>
                <a:gridCol w="3480387"/>
                <a:gridCol w="3480387"/>
              </a:tblGrid>
              <a:tr h="81460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Знаю </a:t>
                      </a:r>
                      <a:endParaRPr lang="ru-RU" sz="36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Хочу узнать</a:t>
                      </a:r>
                      <a:endParaRPr lang="ru-RU" sz="36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Узнал</a:t>
                      </a:r>
                      <a:endParaRPr lang="ru-RU" sz="36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</a:tr>
              <a:tr h="8146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9376" y="548680"/>
            <a:ext cx="110892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00"/>
                </a:solidFill>
              </a:rPr>
              <a:t>Задачи </a:t>
            </a:r>
            <a:r>
              <a:rPr lang="ru-RU" sz="3600" b="1" dirty="0" smtClean="0">
                <a:solidFill>
                  <a:srgbClr val="990000"/>
                </a:solidFill>
              </a:rPr>
              <a:t>занятия:</a:t>
            </a:r>
            <a:endParaRPr lang="ru-RU" sz="3600" b="1" dirty="0" smtClean="0">
              <a:solidFill>
                <a:srgbClr val="990000"/>
              </a:solidFill>
            </a:endParaRPr>
          </a:p>
          <a:p>
            <a:endParaRPr lang="ru-RU" sz="3600" b="1" dirty="0" smtClean="0"/>
          </a:p>
          <a:p>
            <a:pPr algn="just">
              <a:buFontTx/>
              <a:buChar char="-"/>
            </a:pPr>
            <a:r>
              <a:rPr lang="ru-RU" sz="4000" b="1" i="1" dirty="0" smtClean="0"/>
              <a:t>углубить знания о       ...       славянской письменности;</a:t>
            </a:r>
          </a:p>
          <a:p>
            <a:pPr algn="just">
              <a:buFontTx/>
              <a:buChar char="-"/>
            </a:pPr>
            <a:r>
              <a:rPr lang="ru-RU" sz="4000" dirty="0" smtClean="0"/>
              <a:t> </a:t>
            </a:r>
            <a:r>
              <a:rPr lang="ru-RU" sz="4000" b="1" i="1" dirty="0" smtClean="0"/>
              <a:t>познакомиться с жизнью и деятельностью братьев ...                                     ;</a:t>
            </a:r>
          </a:p>
          <a:p>
            <a:pPr algn="just">
              <a:buFontTx/>
              <a:buChar char="-"/>
            </a:pPr>
            <a:r>
              <a:rPr lang="ru-RU" sz="4000" b="1" i="1" dirty="0" smtClean="0"/>
              <a:t> узнать о реформах                ...        алфавита.</a:t>
            </a:r>
          </a:p>
          <a:p>
            <a:pPr algn="just">
              <a:buFontTx/>
              <a:buChar char="-"/>
            </a:pPr>
            <a:endParaRPr lang="ru-RU" sz="4000" b="1" i="1" dirty="0" smtClean="0"/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75920" y="1628800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</a:rPr>
              <a:t>возникновении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7608" y="3501008"/>
            <a:ext cx="47452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</a:rPr>
              <a:t>Кирилла и </a:t>
            </a:r>
            <a:r>
              <a:rPr lang="ru-RU" sz="4000" b="1" i="1" dirty="0" err="1" smtClean="0">
                <a:solidFill>
                  <a:srgbClr val="990000"/>
                </a:solidFill>
              </a:rPr>
              <a:t>Мефодия</a:t>
            </a:r>
            <a:endParaRPr lang="ru-RU" sz="4000" b="1" i="1" dirty="0" smtClean="0">
              <a:solidFill>
                <a:srgbClr val="99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3952" y="4077072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</a:rPr>
              <a:t>русского</a:t>
            </a:r>
          </a:p>
        </p:txBody>
      </p:sp>
    </p:spTree>
    <p:extLst>
      <p:ext uri="{BB962C8B-B14F-4D97-AF65-F5344CB8AC3E}">
        <p14:creationId xmlns:p14="http://schemas.microsoft.com/office/powerpoint/2010/main" xmlns="" val="269402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Иван Тургенев в кратком излож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344" y="2132856"/>
            <a:ext cx="3384376" cy="45054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91744" y="620689"/>
            <a:ext cx="7704857" cy="4893647"/>
          </a:xfrm>
          <a:prstGeom prst="rect">
            <a:avLst/>
          </a:prstGeom>
          <a:noFill/>
          <a:ln>
            <a:solidFill>
              <a:srgbClr val="99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</a:rPr>
              <a:t>Иван Сергеевич Тургенев. «Русский язык»</a:t>
            </a:r>
          </a:p>
          <a:p>
            <a:endParaRPr lang="ru-RU" sz="2800" b="1" dirty="0" smtClean="0">
              <a:solidFill>
                <a:srgbClr val="990000"/>
              </a:solidFill>
            </a:endParaRPr>
          </a:p>
          <a:p>
            <a:r>
              <a:rPr lang="ru-RU" sz="2800" b="1" i="1" dirty="0" smtClean="0"/>
              <a:t>Во дни сомнений, во дни тягостных раздумий о судьбах моей родины, — ты один мне поддержка и опора, о великий, могучий, правдивый и свободный русский язык! Не будь тебя — как не впасть в отчаяние при виде всего, что совершается дома? Но нельзя верить, чтобы такой язык не был дан великому народу!</a:t>
            </a:r>
          </a:p>
          <a:p>
            <a:pPr algn="r"/>
            <a:r>
              <a:rPr lang="ru-RU" sz="2800" b="1" i="1" dirty="0" smtClean="0"/>
              <a:t>Июнь, 1882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Первобытное общество. Макароны. Отпечатки рук.: likbez_a_m — LiveJournal"/>
          <p:cNvPicPr>
            <a:picLocks noChangeAspect="1" noChangeArrowheads="1"/>
          </p:cNvPicPr>
          <p:nvPr/>
        </p:nvPicPr>
        <p:blipFill>
          <a:blip r:embed="rId2" cstate="print"/>
          <a:srcRect r="25451" b="2001"/>
          <a:stretch>
            <a:fillRect/>
          </a:stretch>
        </p:blipFill>
        <p:spPr bwMode="auto">
          <a:xfrm>
            <a:off x="5735960" y="836712"/>
            <a:ext cx="5112568" cy="5040560"/>
          </a:xfrm>
          <a:prstGeom prst="rect">
            <a:avLst/>
          </a:prstGeom>
          <a:noFill/>
        </p:spPr>
      </p:pic>
      <p:pic>
        <p:nvPicPr>
          <p:cNvPr id="47110" name="Picture 6" descr="ПЕЩЕРНЫЙ МЕДВЕДЬ - это... Что такое ПЕЩЕРНЫЙ МЕДВЕДЬ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1196752"/>
            <a:ext cx="4463009" cy="4392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88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266</Words>
  <Application>Microsoft Office PowerPoint</Application>
  <PresentationFormat>Произвольный</PresentationFormat>
  <Paragraphs>44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Святые равноапостольные Кирилл и Мефодий, учители словенские. Памятник в г. Коломна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дом</cp:lastModifiedBy>
  <cp:revision>36</cp:revision>
  <dcterms:created xsi:type="dcterms:W3CDTF">2017-07-25T11:41:50Z</dcterms:created>
  <dcterms:modified xsi:type="dcterms:W3CDTF">2020-11-24T17:46:55Z</dcterms:modified>
</cp:coreProperties>
</file>