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61" r:id="rId10"/>
    <p:sldId id="262" r:id="rId11"/>
    <p:sldId id="263" r:id="rId12"/>
    <p:sldId id="264" r:id="rId13"/>
    <p:sldId id="265" r:id="rId14"/>
    <p:sldId id="266" r:id="rId15"/>
    <p:sldId id="270" r:id="rId16"/>
    <p:sldId id="279" r:id="rId17"/>
    <p:sldId id="271" r:id="rId18"/>
    <p:sldId id="277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249611-546E-4443-8F51-363923FBE933}" type="doc">
      <dgm:prSet loTypeId="urn:microsoft.com/office/officeart/2005/8/layout/matrix1" loCatId="matrix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538632-8D74-4DDE-8221-D48003D79D63}">
      <dgm:prSet phldrT="[Текст]"/>
      <dgm:spPr/>
      <dgm:t>
        <a:bodyPr/>
        <a:lstStyle/>
        <a:p>
          <a:r>
            <a:rPr lang="ru-RU" b="1" dirty="0" smtClean="0"/>
            <a:t>Насилие над детьми</a:t>
          </a:r>
          <a:endParaRPr lang="ru-RU" b="1" dirty="0"/>
        </a:p>
      </dgm:t>
    </dgm:pt>
    <dgm:pt modelId="{7C57D9BC-82FB-4E79-887D-DBF863813244}" type="parTrans" cxnId="{35FB1666-6C11-45A3-956A-1961E988931C}">
      <dgm:prSet/>
      <dgm:spPr/>
      <dgm:t>
        <a:bodyPr/>
        <a:lstStyle/>
        <a:p>
          <a:endParaRPr lang="ru-RU"/>
        </a:p>
      </dgm:t>
    </dgm:pt>
    <dgm:pt modelId="{407A38BE-ECA0-4636-94BC-5AC09A921492}" type="sibTrans" cxnId="{35FB1666-6C11-45A3-956A-1961E988931C}">
      <dgm:prSet/>
      <dgm:spPr/>
      <dgm:t>
        <a:bodyPr/>
        <a:lstStyle/>
        <a:p>
          <a:endParaRPr lang="ru-RU"/>
        </a:p>
      </dgm:t>
    </dgm:pt>
    <dgm:pt modelId="{C610280D-E224-4B2C-9E93-6F884FD686ED}">
      <dgm:prSet phldrT="[Текст]"/>
      <dgm:spPr/>
      <dgm:t>
        <a:bodyPr/>
        <a:lstStyle/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 smtClean="0"/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dirty="0" smtClean="0"/>
            <a:t>Физическое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25C8BC84-164A-4633-9A3A-966EB36B81F1}" type="parTrans" cxnId="{2546F48F-6FFB-4CE6-A7A3-8CAF32DFFBC1}">
      <dgm:prSet/>
      <dgm:spPr/>
      <dgm:t>
        <a:bodyPr/>
        <a:lstStyle/>
        <a:p>
          <a:endParaRPr lang="ru-RU"/>
        </a:p>
      </dgm:t>
    </dgm:pt>
    <dgm:pt modelId="{DF4A8AE2-9D7E-4187-9B9A-18DC72A3AE07}" type="sibTrans" cxnId="{2546F48F-6FFB-4CE6-A7A3-8CAF32DFFBC1}">
      <dgm:prSet/>
      <dgm:spPr/>
      <dgm:t>
        <a:bodyPr/>
        <a:lstStyle/>
        <a:p>
          <a:endParaRPr lang="ru-RU"/>
        </a:p>
      </dgm:t>
    </dgm:pt>
    <dgm:pt modelId="{43B7D9B1-81FA-4EA7-BD5F-79CE0A7E7426}">
      <dgm:prSet phldrT="[Текст]"/>
      <dgm:spPr/>
      <dgm:t>
        <a:bodyPr/>
        <a:lstStyle/>
        <a:p>
          <a:r>
            <a:rPr lang="ru-RU" dirty="0" smtClean="0"/>
            <a:t>Сексуальное</a:t>
          </a:r>
          <a:endParaRPr lang="ru-RU" dirty="0"/>
        </a:p>
      </dgm:t>
    </dgm:pt>
    <dgm:pt modelId="{8A4C6F16-183B-410B-8800-55F49AE2AC6E}" type="parTrans" cxnId="{A9DCEAB3-4DA2-4A22-9655-DF215D690C0F}">
      <dgm:prSet/>
      <dgm:spPr/>
      <dgm:t>
        <a:bodyPr/>
        <a:lstStyle/>
        <a:p>
          <a:endParaRPr lang="ru-RU"/>
        </a:p>
      </dgm:t>
    </dgm:pt>
    <dgm:pt modelId="{16662DE1-9729-4FDC-818F-F37062D1D0A3}" type="sibTrans" cxnId="{A9DCEAB3-4DA2-4A22-9655-DF215D690C0F}">
      <dgm:prSet/>
      <dgm:spPr/>
      <dgm:t>
        <a:bodyPr/>
        <a:lstStyle/>
        <a:p>
          <a:endParaRPr lang="ru-RU"/>
        </a:p>
      </dgm:t>
    </dgm:pt>
    <dgm:pt modelId="{1944AA7B-EFB8-40E2-95AA-4D1D18006628}">
      <dgm:prSet phldrT="[Текст]"/>
      <dgm:spPr/>
      <dgm:t>
        <a:bodyPr/>
        <a:lstStyle/>
        <a:p>
          <a:r>
            <a:rPr lang="ru-RU" dirty="0" smtClean="0"/>
            <a:t>Отсутствие заботы</a:t>
          </a:r>
        </a:p>
        <a:p>
          <a:r>
            <a:rPr lang="ru-RU" dirty="0" smtClean="0"/>
            <a:t>(пренебрежение основными потребностями)</a:t>
          </a:r>
          <a:endParaRPr lang="ru-RU" dirty="0"/>
        </a:p>
      </dgm:t>
    </dgm:pt>
    <dgm:pt modelId="{A58D218B-1869-49FF-A1FA-52C68B31EA05}" type="parTrans" cxnId="{B9573CE2-0ABE-4FE6-8A0C-760C585D73B2}">
      <dgm:prSet/>
      <dgm:spPr/>
      <dgm:t>
        <a:bodyPr/>
        <a:lstStyle/>
        <a:p>
          <a:endParaRPr lang="ru-RU"/>
        </a:p>
      </dgm:t>
    </dgm:pt>
    <dgm:pt modelId="{1B2B7A4C-A463-4C4F-AE9A-7ABB015DDEBA}" type="sibTrans" cxnId="{B9573CE2-0ABE-4FE6-8A0C-760C585D73B2}">
      <dgm:prSet/>
      <dgm:spPr/>
      <dgm:t>
        <a:bodyPr/>
        <a:lstStyle/>
        <a:p>
          <a:endParaRPr lang="ru-RU"/>
        </a:p>
      </dgm:t>
    </dgm:pt>
    <dgm:pt modelId="{D12337F0-B39C-4B44-8225-05B4CCC16B28}">
      <dgm:prSet phldrT="[Текст]"/>
      <dgm:spPr/>
      <dgm:t>
        <a:bodyPr/>
        <a:lstStyle/>
        <a:p>
          <a:r>
            <a:rPr lang="ru-RU" dirty="0" smtClean="0"/>
            <a:t>Психическое </a:t>
          </a:r>
        </a:p>
        <a:p>
          <a:r>
            <a:rPr lang="ru-RU" dirty="0" smtClean="0"/>
            <a:t>(эмоциональное дурное обращение)</a:t>
          </a:r>
          <a:endParaRPr lang="ru-RU" dirty="0"/>
        </a:p>
      </dgm:t>
    </dgm:pt>
    <dgm:pt modelId="{3870802B-86CE-4DCE-8B2B-200B86127987}" type="parTrans" cxnId="{35D419A0-D0FE-413B-9AF7-CC27189C44D1}">
      <dgm:prSet/>
      <dgm:spPr/>
      <dgm:t>
        <a:bodyPr/>
        <a:lstStyle/>
        <a:p>
          <a:endParaRPr lang="ru-RU"/>
        </a:p>
      </dgm:t>
    </dgm:pt>
    <dgm:pt modelId="{6482A74E-D782-4B06-A4E6-AC7519110C77}" type="sibTrans" cxnId="{35D419A0-D0FE-413B-9AF7-CC27189C44D1}">
      <dgm:prSet/>
      <dgm:spPr/>
      <dgm:t>
        <a:bodyPr/>
        <a:lstStyle/>
        <a:p>
          <a:endParaRPr lang="ru-RU"/>
        </a:p>
      </dgm:t>
    </dgm:pt>
    <dgm:pt modelId="{5AA75542-C2EB-4169-8B0E-1A69BF7C8E23}" type="pres">
      <dgm:prSet presAssocID="{76249611-546E-4443-8F51-363923FBE933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CA5A61-89C0-4736-BBA0-48CE118B9D1C}" type="pres">
      <dgm:prSet presAssocID="{76249611-546E-4443-8F51-363923FBE933}" presName="matrix" presStyleCnt="0"/>
      <dgm:spPr/>
    </dgm:pt>
    <dgm:pt modelId="{C3854D2B-452E-4B1C-8742-E5AFAFE192BE}" type="pres">
      <dgm:prSet presAssocID="{76249611-546E-4443-8F51-363923FBE933}" presName="tile1" presStyleLbl="node1" presStyleIdx="0" presStyleCnt="4"/>
      <dgm:spPr/>
      <dgm:t>
        <a:bodyPr/>
        <a:lstStyle/>
        <a:p>
          <a:endParaRPr lang="ru-RU"/>
        </a:p>
      </dgm:t>
    </dgm:pt>
    <dgm:pt modelId="{EF76CF58-F647-437E-8F3A-BB8E524B5A14}" type="pres">
      <dgm:prSet presAssocID="{76249611-546E-4443-8F51-363923FBE933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C122D-9B6F-4C20-9B83-3A62457E1BFA}" type="pres">
      <dgm:prSet presAssocID="{76249611-546E-4443-8F51-363923FBE933}" presName="tile2" presStyleLbl="node1" presStyleIdx="1" presStyleCnt="4"/>
      <dgm:spPr/>
      <dgm:t>
        <a:bodyPr/>
        <a:lstStyle/>
        <a:p>
          <a:endParaRPr lang="ru-RU"/>
        </a:p>
      </dgm:t>
    </dgm:pt>
    <dgm:pt modelId="{9748764D-9CAF-4805-9ADF-6FB4D88D834D}" type="pres">
      <dgm:prSet presAssocID="{76249611-546E-4443-8F51-363923FBE933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90B7D-0300-496B-89A3-627E97AB1FF5}" type="pres">
      <dgm:prSet presAssocID="{76249611-546E-4443-8F51-363923FBE933}" presName="tile3" presStyleLbl="node1" presStyleIdx="2" presStyleCnt="4"/>
      <dgm:spPr/>
      <dgm:t>
        <a:bodyPr/>
        <a:lstStyle/>
        <a:p>
          <a:endParaRPr lang="ru-RU"/>
        </a:p>
      </dgm:t>
    </dgm:pt>
    <dgm:pt modelId="{A5838654-4D9C-4EA3-AF50-9586DB0E3D4D}" type="pres">
      <dgm:prSet presAssocID="{76249611-546E-4443-8F51-363923FBE933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CC37A9-117E-4BC2-94DC-691CE99B795C}" type="pres">
      <dgm:prSet presAssocID="{76249611-546E-4443-8F51-363923FBE933}" presName="tile4" presStyleLbl="node1" presStyleIdx="3" presStyleCnt="4"/>
      <dgm:spPr/>
      <dgm:t>
        <a:bodyPr/>
        <a:lstStyle/>
        <a:p>
          <a:endParaRPr lang="ru-RU"/>
        </a:p>
      </dgm:t>
    </dgm:pt>
    <dgm:pt modelId="{267DB96D-AA7A-4E55-9543-493B910EE26E}" type="pres">
      <dgm:prSet presAssocID="{76249611-546E-4443-8F51-363923FBE933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1BD1EA-E3D3-4DFC-AF5B-FBB0619489AE}" type="pres">
      <dgm:prSet presAssocID="{76249611-546E-4443-8F51-363923FBE933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7C66F40E-AEEC-4213-A49A-4553A0C455F3}" type="presOf" srcId="{76249611-546E-4443-8F51-363923FBE933}" destId="{5AA75542-C2EB-4169-8B0E-1A69BF7C8E23}" srcOrd="0" destOrd="0" presId="urn:microsoft.com/office/officeart/2005/8/layout/matrix1"/>
    <dgm:cxn modelId="{2546F48F-6FFB-4CE6-A7A3-8CAF32DFFBC1}" srcId="{73538632-8D74-4DDE-8221-D48003D79D63}" destId="{C610280D-E224-4B2C-9E93-6F884FD686ED}" srcOrd="0" destOrd="0" parTransId="{25C8BC84-164A-4633-9A3A-966EB36B81F1}" sibTransId="{DF4A8AE2-9D7E-4187-9B9A-18DC72A3AE07}"/>
    <dgm:cxn modelId="{08224603-8965-423B-AB78-0445BE8569D1}" type="presOf" srcId="{1944AA7B-EFB8-40E2-95AA-4D1D18006628}" destId="{A5838654-4D9C-4EA3-AF50-9586DB0E3D4D}" srcOrd="1" destOrd="0" presId="urn:microsoft.com/office/officeart/2005/8/layout/matrix1"/>
    <dgm:cxn modelId="{E37F25F1-8E6B-476C-8276-6FA40AA7EDC5}" type="presOf" srcId="{43B7D9B1-81FA-4EA7-BD5F-79CE0A7E7426}" destId="{9748764D-9CAF-4805-9ADF-6FB4D88D834D}" srcOrd="1" destOrd="0" presId="urn:microsoft.com/office/officeart/2005/8/layout/matrix1"/>
    <dgm:cxn modelId="{949789EF-6C8D-4C3E-95DF-796307E63B59}" type="presOf" srcId="{1944AA7B-EFB8-40E2-95AA-4D1D18006628}" destId="{DBB90B7D-0300-496B-89A3-627E97AB1FF5}" srcOrd="0" destOrd="0" presId="urn:microsoft.com/office/officeart/2005/8/layout/matrix1"/>
    <dgm:cxn modelId="{7BDD56B5-57BF-4925-BFEC-92711C998504}" type="presOf" srcId="{43B7D9B1-81FA-4EA7-BD5F-79CE0A7E7426}" destId="{78DC122D-9B6F-4C20-9B83-3A62457E1BFA}" srcOrd="0" destOrd="0" presId="urn:microsoft.com/office/officeart/2005/8/layout/matrix1"/>
    <dgm:cxn modelId="{D54767FA-2529-4ACC-87FB-742BB3136892}" type="presOf" srcId="{C610280D-E224-4B2C-9E93-6F884FD686ED}" destId="{EF76CF58-F647-437E-8F3A-BB8E524B5A14}" srcOrd="1" destOrd="0" presId="urn:microsoft.com/office/officeart/2005/8/layout/matrix1"/>
    <dgm:cxn modelId="{B9573CE2-0ABE-4FE6-8A0C-760C585D73B2}" srcId="{73538632-8D74-4DDE-8221-D48003D79D63}" destId="{1944AA7B-EFB8-40E2-95AA-4D1D18006628}" srcOrd="2" destOrd="0" parTransId="{A58D218B-1869-49FF-A1FA-52C68B31EA05}" sibTransId="{1B2B7A4C-A463-4C4F-AE9A-7ABB015DDEBA}"/>
    <dgm:cxn modelId="{9FE5A68F-43FD-41B3-B073-1870103F7023}" type="presOf" srcId="{73538632-8D74-4DDE-8221-D48003D79D63}" destId="{F31BD1EA-E3D3-4DFC-AF5B-FBB0619489AE}" srcOrd="0" destOrd="0" presId="urn:microsoft.com/office/officeart/2005/8/layout/matrix1"/>
    <dgm:cxn modelId="{E0FBE2C7-EC69-4417-87FC-57D3C5A0CEA2}" type="presOf" srcId="{D12337F0-B39C-4B44-8225-05B4CCC16B28}" destId="{267DB96D-AA7A-4E55-9543-493B910EE26E}" srcOrd="1" destOrd="0" presId="urn:microsoft.com/office/officeart/2005/8/layout/matrix1"/>
    <dgm:cxn modelId="{39938FF8-89B7-4BDF-9D27-66E078AE7FB7}" type="presOf" srcId="{D12337F0-B39C-4B44-8225-05B4CCC16B28}" destId="{ACCC37A9-117E-4BC2-94DC-691CE99B795C}" srcOrd="0" destOrd="0" presId="urn:microsoft.com/office/officeart/2005/8/layout/matrix1"/>
    <dgm:cxn modelId="{35FB1666-6C11-45A3-956A-1961E988931C}" srcId="{76249611-546E-4443-8F51-363923FBE933}" destId="{73538632-8D74-4DDE-8221-D48003D79D63}" srcOrd="0" destOrd="0" parTransId="{7C57D9BC-82FB-4E79-887D-DBF863813244}" sibTransId="{407A38BE-ECA0-4636-94BC-5AC09A921492}"/>
    <dgm:cxn modelId="{35D419A0-D0FE-413B-9AF7-CC27189C44D1}" srcId="{73538632-8D74-4DDE-8221-D48003D79D63}" destId="{D12337F0-B39C-4B44-8225-05B4CCC16B28}" srcOrd="3" destOrd="0" parTransId="{3870802B-86CE-4DCE-8B2B-200B86127987}" sibTransId="{6482A74E-D782-4B06-A4E6-AC7519110C77}"/>
    <dgm:cxn modelId="{D1D0EAF1-FE46-42C2-A88C-7EF9C79C0FF6}" type="presOf" srcId="{C610280D-E224-4B2C-9E93-6F884FD686ED}" destId="{C3854D2B-452E-4B1C-8742-E5AFAFE192BE}" srcOrd="0" destOrd="0" presId="urn:microsoft.com/office/officeart/2005/8/layout/matrix1"/>
    <dgm:cxn modelId="{A9DCEAB3-4DA2-4A22-9655-DF215D690C0F}" srcId="{73538632-8D74-4DDE-8221-D48003D79D63}" destId="{43B7D9B1-81FA-4EA7-BD5F-79CE0A7E7426}" srcOrd="1" destOrd="0" parTransId="{8A4C6F16-183B-410B-8800-55F49AE2AC6E}" sibTransId="{16662DE1-9729-4FDC-818F-F37062D1D0A3}"/>
    <dgm:cxn modelId="{626EC182-5C23-441E-974F-749BB0A93FA7}" type="presParOf" srcId="{5AA75542-C2EB-4169-8B0E-1A69BF7C8E23}" destId="{19CA5A61-89C0-4736-BBA0-48CE118B9D1C}" srcOrd="0" destOrd="0" presId="urn:microsoft.com/office/officeart/2005/8/layout/matrix1"/>
    <dgm:cxn modelId="{08E8ED3B-5436-4956-8F31-D64F6A506C0F}" type="presParOf" srcId="{19CA5A61-89C0-4736-BBA0-48CE118B9D1C}" destId="{C3854D2B-452E-4B1C-8742-E5AFAFE192BE}" srcOrd="0" destOrd="0" presId="urn:microsoft.com/office/officeart/2005/8/layout/matrix1"/>
    <dgm:cxn modelId="{EC9C9105-70CA-4633-B985-61760EF4B012}" type="presParOf" srcId="{19CA5A61-89C0-4736-BBA0-48CE118B9D1C}" destId="{EF76CF58-F647-437E-8F3A-BB8E524B5A14}" srcOrd="1" destOrd="0" presId="urn:microsoft.com/office/officeart/2005/8/layout/matrix1"/>
    <dgm:cxn modelId="{55C39AB7-717B-4067-810F-53E5F0AF0F0E}" type="presParOf" srcId="{19CA5A61-89C0-4736-BBA0-48CE118B9D1C}" destId="{78DC122D-9B6F-4C20-9B83-3A62457E1BFA}" srcOrd="2" destOrd="0" presId="urn:microsoft.com/office/officeart/2005/8/layout/matrix1"/>
    <dgm:cxn modelId="{A6916D9E-16AC-4D23-A25B-5A7084DDAEB7}" type="presParOf" srcId="{19CA5A61-89C0-4736-BBA0-48CE118B9D1C}" destId="{9748764D-9CAF-4805-9ADF-6FB4D88D834D}" srcOrd="3" destOrd="0" presId="urn:microsoft.com/office/officeart/2005/8/layout/matrix1"/>
    <dgm:cxn modelId="{89B3F88C-C143-4FFE-86EC-BE4D231068DE}" type="presParOf" srcId="{19CA5A61-89C0-4736-BBA0-48CE118B9D1C}" destId="{DBB90B7D-0300-496B-89A3-627E97AB1FF5}" srcOrd="4" destOrd="0" presId="urn:microsoft.com/office/officeart/2005/8/layout/matrix1"/>
    <dgm:cxn modelId="{BFD888B2-B385-42D3-9607-3BC69FFAF1AC}" type="presParOf" srcId="{19CA5A61-89C0-4736-BBA0-48CE118B9D1C}" destId="{A5838654-4D9C-4EA3-AF50-9586DB0E3D4D}" srcOrd="5" destOrd="0" presId="urn:microsoft.com/office/officeart/2005/8/layout/matrix1"/>
    <dgm:cxn modelId="{334CC4A4-684C-4DD7-94A9-74826D64AF64}" type="presParOf" srcId="{19CA5A61-89C0-4736-BBA0-48CE118B9D1C}" destId="{ACCC37A9-117E-4BC2-94DC-691CE99B795C}" srcOrd="6" destOrd="0" presId="urn:microsoft.com/office/officeart/2005/8/layout/matrix1"/>
    <dgm:cxn modelId="{99D477AC-E103-4B92-A1A6-43561AD3CD3B}" type="presParOf" srcId="{19CA5A61-89C0-4736-BBA0-48CE118B9D1C}" destId="{267DB96D-AA7A-4E55-9543-493B910EE26E}" srcOrd="7" destOrd="0" presId="urn:microsoft.com/office/officeart/2005/8/layout/matrix1"/>
    <dgm:cxn modelId="{4BB9C07E-BC60-4680-B4D1-B7BEDE22F223}" type="presParOf" srcId="{5AA75542-C2EB-4169-8B0E-1A69BF7C8E23}" destId="{F31BD1EA-E3D3-4DFC-AF5B-FBB0619489A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854D2B-452E-4B1C-8742-E5AFAFE192BE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Физическое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16200000">
        <a:off x="762000" y="-762000"/>
        <a:ext cx="1524000" cy="3048000"/>
      </dsp:txXfrm>
    </dsp:sp>
    <dsp:sp modelId="{78DC122D-9B6F-4C20-9B83-3A62457E1BFA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Сексуальное</a:t>
          </a:r>
          <a:endParaRPr lang="ru-RU" sz="2000" kern="1200" dirty="0"/>
        </a:p>
      </dsp:txBody>
      <dsp:txXfrm>
        <a:off x="3048000" y="0"/>
        <a:ext cx="3048000" cy="1524000"/>
      </dsp:txXfrm>
    </dsp:sp>
    <dsp:sp modelId="{DBB90B7D-0300-496B-89A3-627E97AB1FF5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Отсутствие заботы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(пренебрежение основными потребностями)</a:t>
          </a:r>
          <a:endParaRPr lang="ru-RU" sz="2000" kern="1200" dirty="0"/>
        </a:p>
      </dsp:txBody>
      <dsp:txXfrm rot="10800000">
        <a:off x="0" y="2539999"/>
        <a:ext cx="3048000" cy="1524000"/>
      </dsp:txXfrm>
    </dsp:sp>
    <dsp:sp modelId="{ACCC37A9-117E-4BC2-94DC-691CE99B795C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Психическое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(эмоциональное дурное обращение)</a:t>
          </a:r>
          <a:endParaRPr lang="ru-RU" sz="2000" kern="1200" dirty="0"/>
        </a:p>
      </dsp:txBody>
      <dsp:txXfrm rot="5400000">
        <a:off x="3810000" y="1777999"/>
        <a:ext cx="1524000" cy="3048000"/>
      </dsp:txXfrm>
    </dsp:sp>
    <dsp:sp modelId="{F31BD1EA-E3D3-4DFC-AF5B-FBB0619489AE}">
      <dsp:nvSpPr>
        <dsp:cNvPr id="0" name=""/>
        <dsp:cNvSpPr/>
      </dsp:nvSpPr>
      <dsp:spPr>
        <a:xfrm>
          <a:off x="2133600" y="1523999"/>
          <a:ext cx="1828800" cy="101600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Насилие над детьми</a:t>
          </a:r>
          <a:endParaRPr lang="ru-RU" sz="2000" b="1" kern="1200" dirty="0"/>
        </a:p>
      </dsp:txBody>
      <dsp:txXfrm>
        <a:off x="2133600" y="1523999"/>
        <a:ext cx="1828800" cy="1016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18.10.2019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Жестокое обращение с детьми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жестоко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79408" y="1935163"/>
            <a:ext cx="6585184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Защита прав и достоинства ребенка в законодательных актах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Конвенция ООН о правах ребенка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дает определение «жестокое обращение» и определяет меры защиты (ст. 19), а также устанавливает: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Обеспечение в максимально возможной степени здорового развития личности (ст.6)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Защиту от произвольного или незаконного вмешательства в личную жизнь ребенка, от посягательств на его честь и репутацию (ст.16)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Обеспечение мер по борьбе с болезнями и недоеданием (ст.24)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Признание права каждого ребенка на уровень жизни, необходимый для физического, умственного, духовного, нравственного и социального развития (ст.27)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Защиту ребенка от сексуального посягательства (ст.34)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Защиту ребенка от других форм жестокого обращения (ст.37)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Меры помощи ребенку, явившемуся жертвой жестокого обращения (ст.39)</a:t>
            </a:r>
          </a:p>
          <a:p>
            <a:pPr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Уголовный кодекс РФ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предусматривает ответственность: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 совершение физического и сексуального насилия, в том числе в отношении несовершеннолетних (ст.106-136)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 преступления против семьи и несовершеннолетних (ст.150-157)</a:t>
            </a:r>
          </a:p>
          <a:p>
            <a:pPr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Семейный кодекс РФ гарантирует: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Право ребенка на уважение его человеческого достоинства (ст.54)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Право ребенка на защиту и обязанности органа опеки и попечительства принять меры по защите ребенка (ст.56)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Лишение родительских прав как меру защиты детей от жестокого обращения с ними в семье (ст.69)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Немедленное отобрание ребенка при непосредственной угрозе жизни и здоровью (ст.77)</a:t>
            </a:r>
          </a:p>
          <a:p>
            <a:pPr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Закон РФ «Об образовании»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утверждает право детей, обучающихся во всех образовательных учреждения, на уважение их человеческого достоинства (ст.5) и предусматривает административное наказание педагогических работников за допущенное физическое или психическое насилие над личностью ребенка (ст.56) </a:t>
            </a:r>
          </a:p>
          <a:p>
            <a:pPr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142984"/>
            <a:ext cx="8477280" cy="457203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Насилие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– любая форма взаимоотношений, направленная на установление или удержание контроля силой над другим человеком.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Жестокое обращение с детьми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(насилие) – это любое поведение по отношению к ребенку, которое нарушает его физическое или психическое благополучие, ставя под угрозу состояние его здоровья и развития.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1"/>
            <a:ext cx="2179538" cy="107157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Физическое насилие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14282" y="1357298"/>
            <a:ext cx="2605118" cy="4929222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Нанесение ребенку родителями или лицами, их заменяющими, физических травм, различных телесных повреждений, которые причиняют ущерб здоровью ребенка, нарушает его развитие и лишают жизни. Физическое насилие включает также вовлечение ребенка в употребление наркотиков, алкоголя. Дачу ему отравляющих веществ или медицинских препаратов, а также попытки удушения или утопления.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G:\8.jpe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5468" b="15468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Психическое (эмоциональное) насилие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85720" y="1857364"/>
            <a:ext cx="3143272" cy="4071966"/>
          </a:xfrm>
        </p:spPr>
        <p:txBody>
          <a:bodyPr>
            <a:normAutofit fontScale="92500" lnSpcReduction="20000"/>
          </a:bodyPr>
          <a:lstStyle/>
          <a:p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Постоянные или периодические словесные оскорбления ребенка, угроза со стороны родителя, опекунов, унижение его человеческого достоинства, обвинение в том, в чем он не виноват, демонстрация нелюбви, неприязни к ребенку. К этому виду насилия относится также постоянная ложь, обман ребенка (в результате чего он теряет доверие к взрослым), а также предъявляемые к ребенку требования, не соответствующие его возрастным возможностя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м.</a:t>
            </a:r>
          </a:p>
          <a:p>
            <a:endParaRPr lang="ru-RU" dirty="0"/>
          </a:p>
        </p:txBody>
      </p:sp>
      <p:pic>
        <p:nvPicPr>
          <p:cNvPr id="5122" name="Picture 2" descr="G:\1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771640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Сексуальное насилие или совращение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2500306"/>
            <a:ext cx="2743200" cy="374809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Использование ребенка взрослым или другим ребенком дл удовлетворения сексуальной потребности или получения выгоды. К сексуальному развращению относится также вовлечение ребенка в проституцию, порнобизнес.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G:\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5050" y="2262643"/>
            <a:ext cx="5111750" cy="3399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Пренебрежение интересами и нуждами ребенка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2071678"/>
            <a:ext cx="2743200" cy="417672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Отсутствие должного обеспечения основных нужд и потребностей ребенка в пище, одежде, жилье. воспитании, медицинской помощи в силу ряда объективных причин (бедность, психические заболевания, неопытность) и без таковых.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Типичным примером пренебрежительного отношения к детям являются оставление их без присмотра, что часто приводит к несчастным случаям.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G:\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5050" y="2242661"/>
            <a:ext cx="5111750" cy="3439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Ответственность за жестокое обращение с детьми</a:t>
            </a:r>
            <a:endParaRPr lang="ru-RU" dirty="0"/>
          </a:p>
        </p:txBody>
      </p:sp>
      <p:pic>
        <p:nvPicPr>
          <p:cNvPr id="8194" name="Picture 2" descr="G:\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причины жестокого обращения с детьми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2066" y="1928802"/>
            <a:ext cx="3614734" cy="4572032"/>
          </a:xfrm>
        </p:spPr>
        <p:txBody>
          <a:bodyPr>
            <a:normAutofit fontScale="4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Нарушение привязанности, отсутствие живого чувства к ребенку;</a:t>
            </a:r>
          </a:p>
          <a:p>
            <a:pPr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Недостаточность родительских компетенций (молодая мама может просто не знать, как ухаживать за ребенком;</a:t>
            </a:r>
          </a:p>
          <a:p>
            <a:pPr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Нехватка внутренних ресурсов семьи, чтобы справиться с внешними бедами;</a:t>
            </a:r>
          </a:p>
          <a:p>
            <a:pPr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Семейные традиции;</a:t>
            </a:r>
          </a:p>
          <a:p>
            <a:pPr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Алкоголизм и наркомания в семье;</a:t>
            </a:r>
          </a:p>
          <a:p>
            <a:pPr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Депрессии, отчаяние и безвыходность ситуации, которые переживают взрослые члены семьи.</a:t>
            </a:r>
          </a:p>
        </p:txBody>
      </p:sp>
      <p:pic>
        <p:nvPicPr>
          <p:cNvPr id="2050" name="Picture 2" descr="G:\жест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71678"/>
            <a:ext cx="4357718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Последствия жестокого обращения с детьми: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3686172" cy="43891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Жестокое обращение с детьми в дальнейшем формирует из них социально-дезадаптированных людей, не способных создавать полноценную семью, быть хорошими родителями, а также толчком к воспроизведению жестокости по отношению к собственным детям.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7" name="Picture 3" descr="G:\же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143116"/>
            <a:ext cx="357190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Насилие с экрана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3400420" cy="438912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61% программ содержит насилие;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26% насилия показывают с применением оружия;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22,4% всех музыкальных клипов включают те или иные виды насилия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G: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000240"/>
            <a:ext cx="4143404" cy="421484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Влияние экранного насилия на психику ребенка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Дети: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Копируют то, что видят на экране и сами начинают себя вести насильственным образом;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Копируют грубую речь;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Получают представление о том, что насилие – это норма и является неотъемлемой частью каждодневной жизни;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Или же становятся более робким и боязливыми.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жест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714790"/>
            <a:ext cx="5391098" cy="31432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Когда же родители прибегают к жестокому обращению с детьми: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99358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рассержены на ребенка;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сердиты по другим причинам;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не знают, что делать, когда ребенок, поступает не так, как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надо;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сами подвергались насилию в детстве и теперь не знают других способов обращения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детьми.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9390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Физические наказания смещают понимание ребенком «правильного и неправильного».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6058"/>
            <a:ext cx="8229600" cy="353854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Каждый раз давайте ребенку знать: какое поведение вы от него ожидаете и что случится, если он не сделает этого (пойдет в свою комнату, не будет смотреть телевизор или потеряет какую-то другую информацию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9390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вы бьете ребенка, вы тем самым показываете ему, что бить – это нормально и приемлемо.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6099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Учите своих детей другим способом выражать свои эмоции, например, словами. Затем – примите, покажите им. Что вы принимаете их чувства и эмоции.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презентация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1263</TotalTime>
  <Words>862</Words>
  <Application>Microsoft Office PowerPoint</Application>
  <PresentationFormat>Экран (4:3)</PresentationFormat>
  <Paragraphs>68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Жестокое обращение с детьми</vt:lpstr>
      <vt:lpstr>Защита прав и достоинства ребенка в законодательных актах</vt:lpstr>
      <vt:lpstr>Насилие – любая форма взаимоотношений, направленная на установление или удержание контроля силой над другим человеком. Жестокое обращение с детьми (насилие) – это любое поведение по отношению к ребенку, которое нарушает его физическое или психическое благополучие, ставя под угрозу состояние его здоровья и развития.</vt:lpstr>
      <vt:lpstr>Слайд 4</vt:lpstr>
      <vt:lpstr>Физическое насилие</vt:lpstr>
      <vt:lpstr>Психическое (эмоциональное) насилие    </vt:lpstr>
      <vt:lpstr>Сексуальное насилие или совращение</vt:lpstr>
      <vt:lpstr>Пренебрежение интересами и нуждами ребенка</vt:lpstr>
      <vt:lpstr>Ответственность за жестокое обращение с детьми</vt:lpstr>
      <vt:lpstr>Основные причины жестокого обращения с детьми</vt:lpstr>
      <vt:lpstr>Последствия жестокого обращения с детьми:</vt:lpstr>
      <vt:lpstr>Насилие с экрана</vt:lpstr>
      <vt:lpstr>Влияние экранного насилия на психику ребенка</vt:lpstr>
      <vt:lpstr>Когда же родители прибегают к жестокому обращению с детьми:</vt:lpstr>
      <vt:lpstr>Физические наказания смещают понимание ребенком «правильного и неправильного».</vt:lpstr>
      <vt:lpstr>Слайд 16</vt:lpstr>
      <vt:lpstr>Если вы бьете ребенка, вы тем самым показываете ему, что бить – это нормально и приемлемо.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Windows User</cp:lastModifiedBy>
  <cp:revision>99</cp:revision>
  <dcterms:created xsi:type="dcterms:W3CDTF">2019-10-14T06:20:10Z</dcterms:created>
  <dcterms:modified xsi:type="dcterms:W3CDTF">2019-10-18T08:48:12Z</dcterms:modified>
</cp:coreProperties>
</file>