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64" r:id="rId3"/>
    <p:sldId id="262" r:id="rId4"/>
    <p:sldId id="266" r:id="rId5"/>
    <p:sldId id="267" r:id="rId6"/>
    <p:sldId id="268" r:id="rId7"/>
    <p:sldId id="269" r:id="rId8"/>
    <p:sldId id="275" r:id="rId9"/>
    <p:sldId id="270" r:id="rId10"/>
    <p:sldId id="271" r:id="rId11"/>
    <p:sldId id="272" r:id="rId12"/>
    <p:sldId id="273" r:id="rId13"/>
    <p:sldId id="274" r:id="rId14"/>
    <p:sldId id="265" r:id="rId15"/>
    <p:sldId id="276" r:id="rId16"/>
  </p:sldIdLst>
  <p:sldSz cx="9144000" cy="6858000" type="screen4x3"/>
  <p:notesSz cx="6858000" cy="9144000"/>
  <p:custDataLst>
    <p:tags r:id="rId19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4374A"/>
    <a:srgbClr val="3399FF"/>
    <a:srgbClr val="666699"/>
    <a:srgbClr val="E5907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620" autoAdjust="0"/>
    <p:restoredTop sz="84583" autoAdjust="0"/>
  </p:normalViewPr>
  <p:slideViewPr>
    <p:cSldViewPr>
      <p:cViewPr varScale="1">
        <p:scale>
          <a:sx n="61" d="100"/>
          <a:sy n="61" d="100"/>
        </p:scale>
        <p:origin x="-13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3492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6663A1-BE93-4F19-BCAE-33E954C20B2B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DF26E-F902-4582-B614-0C9EE35F21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432833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C0431-2448-4DC3-AF70-2785FBE2C445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341FE-AE5C-47F1-8FD8-47C4A673A8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611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resentation-creation.ru/powerpoint-templates.html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dirty="0"/>
              <a:t>Оригинальные шаблоны для презентаций: </a:t>
            </a:r>
            <a:r>
              <a:rPr lang="ru-RU" sz="1200" dirty="0">
                <a:hlinkClick r:id="rId3"/>
              </a:rPr>
              <a:t>https://presentation-creation.ru/powerpoint-templates.html</a:t>
            </a:r>
            <a:r>
              <a:rPr lang="en-US" sz="1200" dirty="0"/>
              <a:t> </a:t>
            </a:r>
            <a:endParaRPr lang="ru-RU" sz="1200" dirty="0"/>
          </a:p>
          <a:p>
            <a:r>
              <a:rPr lang="ru-RU" sz="1200"/>
              <a:t>Бесплатно и без регистрации.</a:t>
            </a:r>
          </a:p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216144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23407" y="404664"/>
            <a:ext cx="5897185" cy="1152128"/>
          </a:xfrm>
        </p:spPr>
        <p:txBody>
          <a:bodyPr/>
          <a:lstStyle>
            <a:lvl1pPr>
              <a:defRPr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/>
              <a:t>Образец</a:t>
            </a:r>
            <a:r>
              <a:rPr lang="en-US" dirty="0"/>
              <a:t> </a:t>
            </a:r>
            <a:r>
              <a:rPr lang="ru-RU" dirty="0"/>
              <a:t>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15642768"/>
      </p:ext>
    </p:extLst>
  </p:cSld>
  <p:clrMapOvr>
    <a:masterClrMapping/>
  </p:clrMapOvr>
  <p:transition spd="med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омер слайда 5"/>
          <p:cNvSpPr txBox="1">
            <a:spLocks/>
          </p:cNvSpPr>
          <p:nvPr userDrawn="1"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" name="Текст 2"/>
          <p:cNvSpPr>
            <a:spLocks noGrp="1"/>
          </p:cNvSpPr>
          <p:nvPr>
            <p:ph idx="1"/>
          </p:nvPr>
        </p:nvSpPr>
        <p:spPr>
          <a:xfrm>
            <a:off x="179512" y="1988840"/>
            <a:ext cx="8784976" cy="41764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4">
                    <a:lumMod val="75000"/>
                  </a:schemeClr>
                </a:solidFill>
              </a:defRPr>
            </a:lvl1pPr>
            <a:lvl2pPr>
              <a:defRPr>
                <a:solidFill>
                  <a:schemeClr val="accent4">
                    <a:lumMod val="75000"/>
                  </a:schemeClr>
                </a:solidFill>
              </a:defRPr>
            </a:lvl2pPr>
            <a:lvl3pPr>
              <a:defRPr>
                <a:solidFill>
                  <a:schemeClr val="accent4">
                    <a:lumMod val="75000"/>
                  </a:schemeClr>
                </a:solidFill>
              </a:defRPr>
            </a:lvl3pPr>
            <a:lvl4pPr>
              <a:defRPr>
                <a:solidFill>
                  <a:schemeClr val="accent4">
                    <a:lumMod val="75000"/>
                  </a:schemeClr>
                </a:solidFill>
              </a:defRPr>
            </a:lvl4pPr>
            <a:lvl5pPr>
              <a:defRPr>
                <a:solidFill>
                  <a:schemeClr val="accent4">
                    <a:lumMod val="75000"/>
                  </a:schemeClr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2339752" y="116632"/>
            <a:ext cx="6804248" cy="11508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xmlns="" val="1543014155"/>
      </p:ext>
    </p:extLst>
  </p:cSld>
  <p:clrMapOvr>
    <a:masterClrMapping/>
  </p:clrMapOvr>
  <p:transition spd="med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2060848"/>
            <a:ext cx="4320480" cy="4093915"/>
          </a:xfrm>
        </p:spPr>
        <p:txBody>
          <a:bodyPr/>
          <a:lstStyle>
            <a:lvl1pPr>
              <a:defRPr sz="2800">
                <a:solidFill>
                  <a:schemeClr val="accent4">
                    <a:lumMod val="75000"/>
                  </a:schemeClr>
                </a:solidFill>
              </a:defRPr>
            </a:lvl1pPr>
            <a:lvl2pPr>
              <a:defRPr sz="2400">
                <a:solidFill>
                  <a:schemeClr val="accent4">
                    <a:lumMod val="75000"/>
                  </a:schemeClr>
                </a:solidFill>
              </a:defRPr>
            </a:lvl2pPr>
            <a:lvl3pPr>
              <a:defRPr sz="2000">
                <a:solidFill>
                  <a:schemeClr val="accent4">
                    <a:lumMod val="75000"/>
                  </a:schemeClr>
                </a:solidFill>
              </a:defRPr>
            </a:lvl3pPr>
            <a:lvl4pPr>
              <a:defRPr sz="1800">
                <a:solidFill>
                  <a:schemeClr val="accent4">
                    <a:lumMod val="75000"/>
                  </a:schemeClr>
                </a:solidFill>
              </a:defRPr>
            </a:lvl4pPr>
            <a:lvl5pPr>
              <a:defRPr sz="1800">
                <a:solidFill>
                  <a:schemeClr val="accent4">
                    <a:lumMod val="7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2071389"/>
            <a:ext cx="4320480" cy="4093915"/>
          </a:xfrm>
        </p:spPr>
        <p:txBody>
          <a:bodyPr/>
          <a:lstStyle>
            <a:lvl1pPr>
              <a:defRPr sz="2800">
                <a:solidFill>
                  <a:schemeClr val="accent4">
                    <a:lumMod val="75000"/>
                  </a:schemeClr>
                </a:solidFill>
              </a:defRPr>
            </a:lvl1pPr>
            <a:lvl2pPr>
              <a:defRPr sz="2400">
                <a:solidFill>
                  <a:schemeClr val="accent4">
                    <a:lumMod val="75000"/>
                  </a:schemeClr>
                </a:solidFill>
              </a:defRPr>
            </a:lvl2pPr>
            <a:lvl3pPr>
              <a:defRPr sz="2000">
                <a:solidFill>
                  <a:schemeClr val="accent4">
                    <a:lumMod val="75000"/>
                  </a:schemeClr>
                </a:solidFill>
              </a:defRPr>
            </a:lvl3pPr>
            <a:lvl4pPr>
              <a:defRPr sz="1800">
                <a:solidFill>
                  <a:schemeClr val="accent4">
                    <a:lumMod val="75000"/>
                  </a:schemeClr>
                </a:solidFill>
              </a:defRPr>
            </a:lvl4pPr>
            <a:lvl5pPr>
              <a:defRPr sz="1800">
                <a:solidFill>
                  <a:schemeClr val="accent4">
                    <a:lumMod val="7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91339978"/>
      </p:ext>
    </p:extLst>
  </p:cSld>
  <p:clrMapOvr>
    <a:masterClrMapping/>
  </p:clrMapOvr>
  <p:transition spd="med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799" y="4406900"/>
            <a:ext cx="57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71799" y="2906713"/>
            <a:ext cx="5722913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6654707"/>
      </p:ext>
    </p:extLst>
  </p:cSld>
  <p:clrMapOvr>
    <a:masterClrMapping/>
  </p:clrMapOvr>
  <p:transition spd="med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916832"/>
            <a:ext cx="4176464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51520" y="2556594"/>
            <a:ext cx="4176464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16016" y="1934294"/>
            <a:ext cx="4248472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6016" y="2574056"/>
            <a:ext cx="4248472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375310" y="6410896"/>
            <a:ext cx="1215489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154184" y="6356350"/>
            <a:ext cx="164959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471310" y="6356350"/>
            <a:ext cx="1215489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59933478"/>
      </p:ext>
    </p:extLst>
  </p:cSld>
  <p:clrMapOvr>
    <a:masterClrMapping/>
  </p:clrMapOvr>
  <p:transition spd="med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72457728"/>
      </p:ext>
    </p:extLst>
  </p:cSld>
  <p:clrMapOvr>
    <a:masterClrMapping/>
  </p:clrMapOvr>
  <p:transition spd="med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15951520"/>
      </p:ext>
    </p:extLst>
  </p:cSld>
  <p:clrMapOvr>
    <a:masterClrMapping/>
  </p:clrMapOvr>
  <p:transition spd="med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3622"/>
            <a:ext cx="3008313" cy="92147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916832"/>
            <a:ext cx="5111750" cy="4353347"/>
          </a:xfrm>
        </p:spPr>
        <p:txBody>
          <a:bodyPr/>
          <a:lstStyle>
            <a:lvl1pPr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8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5489667"/>
      </p:ext>
    </p:extLst>
  </p:cSld>
  <p:clrMapOvr>
    <a:masterClrMapping/>
  </p:clrMapOvr>
  <p:transition spd="med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58605414"/>
      </p:ext>
    </p:extLst>
  </p:cSld>
  <p:clrMapOvr>
    <a:masterClrMapping/>
  </p:clrMapOvr>
  <p:transition spd="med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78804672"/>
      </p:ext>
    </p:extLst>
  </p:cSld>
  <p:clrMapOvr>
    <a:masterClrMapping/>
  </p:clrMapOvr>
  <p:transition spd="med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83695462"/>
      </p:ext>
    </p:extLst>
  </p:cSld>
  <p:clrMapOvr>
    <a:masterClrMapping/>
  </p:clrMapOvr>
  <p:transition spd="med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116632"/>
            <a:ext cx="6804248" cy="11508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512" y="1988840"/>
            <a:ext cx="8784976" cy="41764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29.04.2022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4"/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1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4">
              <a:lumMod val="20000"/>
              <a:lumOff val="8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4">
              <a:lumMod val="7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4">
              <a:lumMod val="7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4">
              <a:lumMod val="7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4">
              <a:lumMod val="7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4">
              <a:lumMod val="7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0741" y="214290"/>
            <a:ext cx="7818912" cy="6286544"/>
          </a:xfrm>
        </p:spPr>
        <p:txBody>
          <a:bodyPr>
            <a:noAutofit/>
          </a:bodyPr>
          <a:lstStyle/>
          <a:p>
            <a:r>
              <a:rPr lang="ru-RU" sz="4800" b="1" dirty="0" smtClean="0"/>
              <a:t>Экологическое воспитание школьников </a:t>
            </a:r>
            <a:br>
              <a:rPr lang="ru-RU" sz="4800" b="1" dirty="0" smtClean="0"/>
            </a:br>
            <a:r>
              <a:rPr lang="ru-RU" sz="4800" b="1" dirty="0" smtClean="0"/>
              <a:t/>
            </a:r>
            <a:br>
              <a:rPr lang="ru-RU" sz="4800" b="1" dirty="0" smtClean="0"/>
            </a:b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b="1" dirty="0" smtClean="0"/>
              <a:t>(из опыта работы)</a:t>
            </a:r>
            <a:endParaRPr lang="ru-RU" sz="4800" b="1" dirty="0"/>
          </a:p>
        </p:txBody>
      </p:sp>
    </p:spTree>
    <p:extLst>
      <p:ext uri="{BB962C8B-B14F-4D97-AF65-F5344CB8AC3E}">
        <p14:creationId xmlns:p14="http://schemas.microsoft.com/office/powerpoint/2010/main" xmlns="" val="1857870635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817663" y="2647632"/>
            <a:ext cx="3972724" cy="29422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91AAD37-D4B0-41B0-9DBA-EDDE9F1AB5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9512" y="2060849"/>
            <a:ext cx="4896544" cy="4608511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buNone/>
            </a:pPr>
            <a:r>
              <a:rPr lang="ru-RU" sz="32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Сегодня перед человечеством стоит вопрос о необходимости изменения своего отношения к окружающей среде и обеспечении соответствующего воспитания и образования молодого поколения.</a:t>
            </a:r>
          </a:p>
          <a:p>
            <a:pPr marL="0" indent="0" algn="just">
              <a:buNone/>
            </a:pPr>
            <a:r>
              <a:rPr lang="ru-RU" sz="32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Экологическое образование - составная часть нравственного воспитания. На формирование экологического сознания оказывают влияние экологические знания и убеждения, которые должно дать учреждение образования в ходе образовательного процесса.</a:t>
            </a:r>
          </a:p>
          <a:p>
            <a:pPr marL="0" indent="0" algn="just">
              <a:buNone/>
            </a:pPr>
            <a:r>
              <a:rPr lang="ru-RU" sz="32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Данное направление направлено на определение роли и задач экологического воспитания в системе школьного образования в свете ФГОС.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2214546" y="0"/>
            <a:ext cx="6929454" cy="181217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Понимание природы, гуманное, бережное отношение к ней – один из элементов нравственности, частица мировоззрения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К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Паустовский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2103129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1988840"/>
            <a:ext cx="8784976" cy="460851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Одна из важнейших задач современной школы - повышение экологической грамотности учащихся, вооружение их навыками экономного, бережного использования природных ресурсов, формирование активной гуманной позиции по отношению к природе, т.е. воспитание у школьников экологической культуры.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8890" indent="0" algn="just">
              <a:buNone/>
            </a:pP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Уровень экологической культуры во многом определяется</a:t>
            </a:r>
            <a:b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качеством экологического образования и воспитания. Состояние же</a:t>
            </a:r>
            <a:b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образования молодежи в области окружающей среды в нашей</a:t>
            </a:r>
            <a:b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стране пока не соответствует международным требованиям, что</a:t>
            </a:r>
            <a:b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вызывает серьезную озабоченность и тревогу общества. В решении</a:t>
            </a:r>
            <a:b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 экологического воспитания подрастающего поколения в</a:t>
            </a:r>
            <a:b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настоящее время включаются образовательные учреждения разных</a:t>
            </a:r>
            <a:b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уровней, начиная с детского 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сада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214546" y="0"/>
            <a:ext cx="6929454" cy="181217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Понимание природы, гуманное, бережное отношение к ней – один из элементов нравственности, частица мировоззрения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К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Паустовский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7822378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xmlns="" id="{E69FD5ED-73A7-4188-BE7F-EDAE32930B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b="1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Цель экологического воспитания </a:t>
            </a: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– </a:t>
            </a:r>
            <a:r>
              <a:rPr lang="ru-RU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человека нового типа с новым экологическим мышлением, способного осознавать последствия своих действий по отношению к окружающей среде и умеющего жить в относительной гармонии с природой.</a:t>
            </a:r>
          </a:p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214546" y="0"/>
            <a:ext cx="6929454" cy="181217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Понимание природы, гуманное, бережное отношение к ней – один из элементов нравственности, частица мировоззрения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К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Паустовский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44909796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xmlns="" id="{39C6B5A3-E68A-4C46-928E-DB1D0A50BA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l">
              <a:buNone/>
            </a:pPr>
            <a:r>
              <a:rPr lang="ru-RU" sz="2800" b="0" i="0" dirty="0">
                <a:solidFill>
                  <a:srgbClr val="212529"/>
                </a:solidFill>
                <a:effectLst/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 marL="0" indent="0" algn="l">
              <a:buNone/>
            </a:pPr>
            <a:r>
              <a:rPr lang="ru-RU" sz="2800" b="0" i="1" dirty="0">
                <a:solidFill>
                  <a:srgbClr val="212529"/>
                </a:solidFill>
                <a:effectLst/>
                <a:latin typeface="Times New Roman" pitchFamily="18" charset="0"/>
                <a:cs typeface="Times New Roman" pitchFamily="18" charset="0"/>
              </a:rPr>
              <a:t>образовательные</a:t>
            </a:r>
            <a:r>
              <a:rPr lang="ru-RU" sz="2800" b="0" i="0" dirty="0">
                <a:solidFill>
                  <a:srgbClr val="212529"/>
                </a:solidFill>
                <a:effectLst/>
                <a:latin typeface="Times New Roman" pitchFamily="18" charset="0"/>
                <a:cs typeface="Times New Roman" pitchFamily="18" charset="0"/>
              </a:rPr>
              <a:t> – формирование основ экологической культуры, системы знаний об экологических проблемах современности и пути их разрешения;</a:t>
            </a:r>
          </a:p>
          <a:p>
            <a:pPr marL="0" indent="0" algn="l">
              <a:buNone/>
            </a:pPr>
            <a:r>
              <a:rPr lang="ru-RU" sz="2800" b="0" i="1" dirty="0">
                <a:solidFill>
                  <a:srgbClr val="212529"/>
                </a:solidFill>
                <a:effectLst/>
                <a:latin typeface="Times New Roman" pitchFamily="18" charset="0"/>
                <a:cs typeface="Times New Roman" pitchFamily="18" charset="0"/>
              </a:rPr>
              <a:t>воспитательные</a:t>
            </a:r>
            <a:r>
              <a:rPr lang="ru-RU" sz="2800" b="0" i="0" dirty="0">
                <a:solidFill>
                  <a:srgbClr val="212529"/>
                </a:solidFill>
                <a:effectLst/>
                <a:latin typeface="Times New Roman" pitchFamily="18" charset="0"/>
                <a:cs typeface="Times New Roman" pitchFamily="18" charset="0"/>
              </a:rPr>
              <a:t> – формирование мотивов, потребностей и привычек экологически целесообразного поведения и деятельности,      здорового  образа жизни;</a:t>
            </a:r>
          </a:p>
          <a:p>
            <a:pPr marL="0" indent="0" algn="l">
              <a:buNone/>
            </a:pPr>
            <a:r>
              <a:rPr lang="ru-RU" sz="2800" b="0" i="1" dirty="0">
                <a:solidFill>
                  <a:srgbClr val="212529"/>
                </a:solidFill>
                <a:effectLst/>
                <a:latin typeface="Times New Roman" pitchFamily="18" charset="0"/>
                <a:cs typeface="Times New Roman" pitchFamily="18" charset="0"/>
              </a:rPr>
              <a:t>развивающие</a:t>
            </a:r>
            <a:r>
              <a:rPr lang="ru-RU" sz="2800" b="0" i="0" dirty="0">
                <a:solidFill>
                  <a:srgbClr val="212529"/>
                </a:solidFill>
                <a:effectLst/>
                <a:latin typeface="Times New Roman" pitchFamily="18" charset="0"/>
                <a:cs typeface="Times New Roman" pitchFamily="18" charset="0"/>
              </a:rPr>
              <a:t>  -    развитие практических умений по изучению, оценке состояния   и улучшению окружающей среды своей местности, развитие стремления к активной деятельности по охране окружающей  среды;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214546" y="0"/>
            <a:ext cx="6929454" cy="181217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Понимание природы, гуманное, бережное отношение к ней – один из элементов нравственности, частица мировоззрения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К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Паустовский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5896642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xmlns="" id="{EA10895A-9201-4D3E-9FC5-5B6D18CC28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l">
              <a:buNone/>
            </a:pPr>
            <a:r>
              <a:rPr lang="ru-RU" b="0" i="1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Формы работы:</a:t>
            </a:r>
            <a:endParaRPr lang="ru-RU" b="0" i="0" dirty="0">
              <a:solidFill>
                <a:schemeClr val="tx1"/>
              </a:solidFill>
              <a:effectLst/>
              <a:latin typeface="Roboto" panose="02000000000000000000" pitchFamily="2" charset="0"/>
            </a:endParaRPr>
          </a:p>
          <a:p>
            <a:r>
              <a:rPr lang="ru-RU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Внеклассная работа по предметам;</a:t>
            </a:r>
          </a:p>
          <a:p>
            <a:r>
              <a:rPr lang="ru-RU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Практические работы в классе и на местности;</a:t>
            </a:r>
          </a:p>
          <a:p>
            <a:r>
              <a:rPr lang="ru-RU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Экскурсии;</a:t>
            </a:r>
          </a:p>
          <a:p>
            <a:r>
              <a:rPr lang="ru-RU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Уборка прилегающей территории от мусора;</a:t>
            </a:r>
          </a:p>
          <a:p>
            <a:r>
              <a:rPr lang="ru-RU" dirty="0">
                <a:solidFill>
                  <a:schemeClr val="tx1"/>
                </a:solidFill>
                <a:latin typeface="Roboto" panose="02000000000000000000" pitchFamily="2" charset="0"/>
              </a:rPr>
              <a:t>Т</a:t>
            </a:r>
            <a:r>
              <a:rPr lang="ru-RU" b="0" i="0" dirty="0" smtClean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руд </a:t>
            </a:r>
            <a:r>
              <a:rPr lang="ru-RU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на пришкольном участке;</a:t>
            </a:r>
          </a:p>
          <a:p>
            <a:r>
              <a:rPr lang="ru-RU" dirty="0">
                <a:solidFill>
                  <a:schemeClr val="tx1"/>
                </a:solidFill>
                <a:latin typeface="Roboto" panose="02000000000000000000" pitchFamily="2" charset="0"/>
              </a:rPr>
              <a:t>П</a:t>
            </a:r>
            <a:r>
              <a:rPr lang="ru-RU" b="0" i="0" dirty="0" smtClean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росмотр </a:t>
            </a:r>
            <a:r>
              <a:rPr lang="ru-RU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видеофильмов</a:t>
            </a:r>
          </a:p>
          <a:p>
            <a:pPr marL="0" indent="0" algn="l">
              <a:buNone/>
            </a:pPr>
            <a:r>
              <a:rPr lang="ru-RU" b="0" i="0" dirty="0">
                <a:solidFill>
                  <a:srgbClr val="212529"/>
                </a:solidFill>
                <a:effectLst/>
                <a:latin typeface="Arial" panose="020B0604020202020204" pitchFamily="34" charset="0"/>
              </a:rPr>
              <a:t>   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30176201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EDF0E311-4A89-40B9-89EA-455148DCC8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5696" y="1700808"/>
            <a:ext cx="6516216" cy="4887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0205066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71736" y="214290"/>
            <a:ext cx="6375620" cy="1150897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Заставить полюбить природу нельзя, но помочь полюбить можно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Н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И.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Сладков.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28728" y="2786058"/>
            <a:ext cx="700092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Из практики…</a:t>
            </a:r>
            <a:endParaRPr lang="ru-RU" sz="8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35E4B809-055F-42E5-B85B-812F890B8AE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63688" y="1628800"/>
            <a:ext cx="6588224" cy="4941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6676218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E76ECD5F-0079-43DA-9443-D1EEDF4691B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5696" y="1772816"/>
            <a:ext cx="6240693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3052522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AD0A03A-AE70-49E3-9551-3CF033B41C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63688" y="1772816"/>
            <a:ext cx="6300192" cy="4725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3641385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D272C5C0-2BE1-42D8-89A7-17AD332BEA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7704" y="1700808"/>
            <a:ext cx="6516216" cy="4887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8871350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FFEA74B-CEA5-4442-8E2C-0B2BF75952F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7704" y="1772816"/>
            <a:ext cx="6564221" cy="4923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6553864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xmlns="" id="{0EAE396B-AB6A-49BB-95B4-A9820B2153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628800"/>
            <a:ext cx="8784976" cy="5040560"/>
          </a:xfrm>
        </p:spPr>
        <p:txBody>
          <a:bodyPr>
            <a:normAutofit fontScale="55000" lnSpcReduction="20000"/>
          </a:bodyPr>
          <a:lstStyle/>
          <a:p>
            <a:pPr marL="0" indent="0" algn="just">
              <a:buNone/>
            </a:pPr>
            <a:r>
              <a:rPr lang="ru-RU" sz="3600" b="0" i="0" dirty="0" smtClean="0">
                <a:solidFill>
                  <a:srgbClr val="18181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Сущность </a:t>
            </a:r>
            <a:r>
              <a:rPr lang="ru-RU" sz="3600" b="0" i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экологического воспитания можно определить следующими категориями: мировоззрение - ценности - отношение - поведение, которые являются основными компонентами всей системы. Каждое звено представляется в последовательности и выполняет определенную функцию, но все они взаимосвязаны и взаимодействуют в процессе организации экологического воспитания.</a:t>
            </a:r>
          </a:p>
          <a:p>
            <a:pPr marL="0" indent="0" algn="just">
              <a:buNone/>
            </a:pPr>
            <a:r>
              <a:rPr lang="ru-RU" sz="3600" b="0" i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Результатом экологического воспитания должно быть сформированное экологическое мировоззрение, основанное на естественнонаучных и гуманитарных знаниях, отражающее его глубокую убежденность личности в понимании единства человека и природы. Справедливо высказывание И.В. Цветковой о том, что формировавшееся понятие о гармонии и целостности взаимоотношений природы и общества в результате экологического воспитания может способствовать установлению социального порядка.</a:t>
            </a:r>
          </a:p>
          <a:p>
            <a:pPr marL="0" indent="0" algn="just">
              <a:buNone/>
            </a:pPr>
            <a:r>
              <a:rPr lang="ru-RU" sz="3600" b="0" i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Экологическое мировоззрение составляет основу принципов и методов познания в экологическом воспитании. Процесс формирования экологического мировоззрения является сложной задачей педагогики. Экологическое мировоззрение определяет систему ценностей, соответствующее поведение и отношение к природе, человеку, обществу.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85457731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s://www.bsau.ru/upload/iblock/968/%D1%8D%D0%BA%D0%BE%D0%BB%D0%BE%D0%B3%D0%B8%D1%8F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экология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1785926"/>
            <a:ext cx="7500990" cy="468811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5eeb6d52fc8a19b293465edfbe4d31e3b299c"/>
</p:tagLst>
</file>

<file path=ppt/theme/theme1.xml><?xml version="1.0" encoding="utf-8"?>
<a:theme xmlns:a="http://schemas.openxmlformats.org/drawingml/2006/main" name="Тема Office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2455</TotalTime>
  <Words>309</Words>
  <Application>Microsoft Office PowerPoint</Application>
  <PresentationFormat>Экран (4:3)</PresentationFormat>
  <Paragraphs>33</Paragraphs>
  <Slides>15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Экологическое воспитание школьников        (из опыта работы)</vt:lpstr>
      <vt:lpstr>Понимание природы, гуманное, бережное отношение к ней – один из элементов нравственности, частица мировоззрения.                                                      К. Паустовский</vt:lpstr>
      <vt:lpstr>Понимание природы, гуманное, бережное отношение к ней – один из элементов нравственности, частица мировоззрения.                                                      К. Паустовский</vt:lpstr>
      <vt:lpstr>Понимание природы, гуманное, бережное отношение к ней – один из элементов нравственности, частица мировоззрения.                                                      К. Паустовский</vt:lpstr>
      <vt:lpstr>Понимание природы, гуманное, бережное отношение к ней – один из элементов нравственности, частица мировоззрения.                                                      К. Паустовский</vt:lpstr>
      <vt:lpstr>Слайд 6</vt:lpstr>
      <vt:lpstr>Слайд 7</vt:lpstr>
      <vt:lpstr>Заставить полюбить природу нельзя, но помочь полюбить можно.                                        Н. И. Сладков.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>presentation-creation.ru</Company>
  <LinksUpToDate>false</LinksUpToDate>
  <SharedDoc>false</SharedDoc>
  <HyperlinkBase>https://presentation-creation.ru/powerpoint-templates.html</HyperlinkBase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Экология города</dc:title>
  <dc:creator>obstinate</dc:creator>
  <dc:description>Шаблон презентации с сайта https://presentation-creation.ru/</dc:description>
  <cp:lastModifiedBy>ПК</cp:lastModifiedBy>
  <cp:revision>1184</cp:revision>
  <dcterms:created xsi:type="dcterms:W3CDTF">2018-02-25T09:09:03Z</dcterms:created>
  <dcterms:modified xsi:type="dcterms:W3CDTF">2022-04-29T15:07:27Z</dcterms:modified>
</cp:coreProperties>
</file>