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46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8609" y="404664"/>
            <a:ext cx="9352609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4293096"/>
            <a:ext cx="8229600" cy="1728192"/>
          </a:xfrm>
        </p:spPr>
        <p:txBody>
          <a:bodyPr/>
          <a:lstStyle/>
          <a:p>
            <a:r>
              <a:rPr lang="ru-RU" dirty="0" smtClean="0"/>
              <a:t>Подготовила и провела воспитатель </a:t>
            </a:r>
            <a:r>
              <a:rPr lang="ru-RU" dirty="0" err="1" smtClean="0"/>
              <a:t>Калимуллина</a:t>
            </a:r>
            <a:r>
              <a:rPr lang="ru-RU" dirty="0" smtClean="0"/>
              <a:t> Г.Т.</a:t>
            </a:r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1332656" y="7647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000" dirty="0" smtClean="0"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000" dirty="0" smtClean="0"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Condensed" pitchFamily="34" charset="0"/>
                <a:ea typeface="+mj-ea"/>
                <a:cs typeface="+mj-cs"/>
              </a:rPr>
              <a:t>МАСТЕР-КЛАСС</a:t>
            </a:r>
            <a:b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Condensed" pitchFamily="34" charset="0"/>
                <a:ea typeface="+mj-ea"/>
                <a:cs typeface="+mj-cs"/>
              </a:rPr>
            </a:b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Condensed" pitchFamily="34" charset="0"/>
                <a:ea typeface="+mj-ea"/>
                <a:cs typeface="+mj-cs"/>
              </a:rPr>
              <a:t>для родителей</a:t>
            </a:r>
            <a:b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Condensed" pitchFamily="34" charset="0"/>
                <a:ea typeface="+mj-ea"/>
                <a:cs typeface="+mj-cs"/>
              </a:rPr>
            </a:b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Condensed" pitchFamily="34" charset="0"/>
                <a:ea typeface="+mj-ea"/>
                <a:cs typeface="+mj-cs"/>
              </a:rPr>
              <a:t>по изготовлению </a:t>
            </a: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Condensed" pitchFamily="34" charset="0"/>
                <a:ea typeface="+mj-ea"/>
                <a:cs typeface="+mj-cs"/>
              </a:rPr>
              <a:t>метелок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Condensed" pitchFamily="34" charset="0"/>
                <a:ea typeface="+mj-ea"/>
                <a:cs typeface="+mj-cs"/>
              </a:rPr>
              <a:t>для </a:t>
            </a: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Condensed" pitchFamily="34" charset="0"/>
                <a:ea typeface="+mj-ea"/>
                <a:cs typeface="+mj-cs"/>
              </a:rPr>
              <a:t>снеговиков</a:t>
            </a:r>
            <a:endParaRPr kumimoji="0" lang="ru-RU" sz="4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ahnschrift Condensed" pitchFamily="34" charset="0"/>
              <a:ea typeface="+mj-ea"/>
              <a:cs typeface="+mj-cs"/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5347" y="692697"/>
            <a:ext cx="264109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352609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0" y="116632"/>
            <a:ext cx="6516216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Мастер-класс помогает решать задачи ФГОС, а именно — непосредственное вовлечение родителей в образовательную деятельность.</a:t>
            </a:r>
            <a:br>
              <a:rPr lang="ru-RU" sz="3200" dirty="0" smtClean="0"/>
            </a:br>
            <a:r>
              <a:rPr lang="ru-RU" sz="3200" dirty="0" smtClean="0"/>
              <a:t>На мастер-классе родители выступают не в роли пассивных наблюдателей, а становятся активными участниками образовательной деятельности. Таким образом, родитель — не гость, а полноправный </a:t>
            </a:r>
            <a:r>
              <a:rPr lang="ru-RU" sz="3200" dirty="0" smtClean="0"/>
              <a:t>член команды </a:t>
            </a:r>
            <a:r>
              <a:rPr lang="ru-RU" sz="3200" dirty="0" smtClean="0"/>
              <a:t>ДОУ.</a:t>
            </a:r>
            <a:endParaRPr lang="ru-RU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7904" y="836712"/>
            <a:ext cx="8229600" cy="4525963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6600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8609" y="260648"/>
            <a:ext cx="9352609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548680"/>
            <a:ext cx="680424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Цель:</a:t>
            </a: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 </a:t>
            </a:r>
            <a:r>
              <a:rPr lang="ru-RU" sz="2400" i="1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Создание единого образовательного пространства</a:t>
            </a:r>
            <a:r>
              <a:rPr lang="ru-RU" sz="2400" b="1" i="1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 «детский сад — семья»</a:t>
            </a:r>
            <a:endParaRPr lang="ru-RU" sz="2400" b="1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Задачи:</a:t>
            </a:r>
            <a:endParaRPr lang="ru-RU" sz="2400" b="1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установить партнерские отношения с семьей каждого </a:t>
            </a: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воспитанника;</a:t>
            </a:r>
            <a:endParaRPr lang="ru-RU" sz="2400" dirty="0" smtClean="0"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объединить усилия для развития и воспитания </a:t>
            </a: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детей;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2400" dirty="0" smtClean="0"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создать атмосферу взаимопонимания, общности интересов, эмоциональной </a:t>
            </a: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взаимной поддержки;</a:t>
            </a:r>
            <a:endParaRPr lang="ru-RU" sz="2400" dirty="0" smtClean="0"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 воспитание семейных ценностей, трудолюбия и творчества;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активизировать </a:t>
            </a: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и обогащать воспитательные </a:t>
            </a: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       умения родителей;</a:t>
            </a:r>
            <a:endParaRPr lang="ru-RU" sz="2400" dirty="0" smtClean="0"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поддерживать их уверенность в собственных педагогических возможностях.</a:t>
            </a:r>
            <a:endParaRPr lang="ru-RU" sz="2400" dirty="0" smtClean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8609" y="404664"/>
            <a:ext cx="9352609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268760"/>
            <a:ext cx="3501360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44016" y="972011"/>
            <a:ext cx="4572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/>
              <a:t>Вот такие </a:t>
            </a:r>
            <a:r>
              <a:rPr lang="ru-RU" sz="4000" dirty="0" smtClean="0"/>
              <a:t>метёлки </a:t>
            </a:r>
            <a:r>
              <a:rPr lang="ru-RU" sz="4000" dirty="0" smtClean="0"/>
              <a:t>для новогоднего выступления </a:t>
            </a:r>
            <a:r>
              <a:rPr lang="ru-RU" sz="4000" dirty="0" smtClean="0"/>
              <a:t>детей </a:t>
            </a:r>
            <a:r>
              <a:rPr lang="ru-RU" sz="4000" dirty="0" smtClean="0"/>
              <a:t>мы будем делать </a:t>
            </a:r>
            <a:r>
              <a:rPr lang="ru-RU" sz="4000" dirty="0" smtClean="0"/>
              <a:t>сегодня, </a:t>
            </a:r>
            <a:r>
              <a:rPr lang="ru-RU" sz="4000" dirty="0" smtClean="0"/>
              <a:t>уважаемые </a:t>
            </a:r>
            <a:r>
              <a:rPr lang="ru-RU" sz="4000" dirty="0" smtClean="0"/>
              <a:t>родители!</a:t>
            </a:r>
            <a:endParaRPr lang="ru-RU" sz="4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9352609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92696"/>
            <a:ext cx="7539426" cy="5654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275856" y="908720"/>
            <a:ext cx="43224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НАМ </a:t>
            </a:r>
            <a:r>
              <a:rPr lang="ru-RU" sz="3600" dirty="0" smtClean="0">
                <a:solidFill>
                  <a:schemeClr val="bg1"/>
                </a:solidFill>
              </a:rPr>
              <a:t>ПОНАДОБЯТСЯ:</a:t>
            </a:r>
          </a:p>
          <a:p>
            <a:endParaRPr lang="ru-RU" sz="3600" dirty="0" smtClean="0">
              <a:solidFill>
                <a:schemeClr val="bg1"/>
              </a:solidFill>
            </a:endParaRPr>
          </a:p>
          <a:p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40160" y="2060848"/>
            <a:ext cx="79563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sz="3600" dirty="0" smtClean="0">
                <a:solidFill>
                  <a:schemeClr val="bg1"/>
                </a:solidFill>
              </a:rPr>
              <a:t>Черенок </a:t>
            </a:r>
            <a:r>
              <a:rPr lang="ru-RU" sz="3600" dirty="0" smtClean="0">
                <a:solidFill>
                  <a:schemeClr val="bg1"/>
                </a:solidFill>
              </a:rPr>
              <a:t>из гимнастической палки (диаметром 2 см, длинной 70см</a:t>
            </a:r>
            <a:r>
              <a:rPr lang="ru-RU" sz="3600" dirty="0" smtClean="0">
                <a:solidFill>
                  <a:schemeClr val="bg1"/>
                </a:solidFill>
              </a:rPr>
              <a:t>), </a:t>
            </a:r>
          </a:p>
          <a:p>
            <a:pPr>
              <a:buFontTx/>
              <a:buChar char="-"/>
            </a:pPr>
            <a:r>
              <a:rPr lang="ru-RU" sz="3600" dirty="0" smtClean="0">
                <a:solidFill>
                  <a:schemeClr val="bg1"/>
                </a:solidFill>
              </a:rPr>
              <a:t> Двухсторонний скотч,</a:t>
            </a:r>
          </a:p>
          <a:p>
            <a:r>
              <a:rPr lang="ru-RU" sz="3600" dirty="0" smtClean="0">
                <a:solidFill>
                  <a:schemeClr val="bg1"/>
                </a:solidFill>
              </a:rPr>
              <a:t>- </a:t>
            </a:r>
            <a:r>
              <a:rPr lang="ru-RU" sz="3600" dirty="0" err="1" smtClean="0">
                <a:solidFill>
                  <a:schemeClr val="bg1"/>
                </a:solidFill>
              </a:rPr>
              <a:t>Фольгированный</a:t>
            </a:r>
            <a:r>
              <a:rPr lang="ru-RU" sz="3600" dirty="0" smtClean="0">
                <a:solidFill>
                  <a:schemeClr val="bg1"/>
                </a:solidFill>
              </a:rPr>
              <a:t> утеплитель,</a:t>
            </a:r>
          </a:p>
          <a:p>
            <a:r>
              <a:rPr lang="ru-RU" sz="3600" dirty="0" smtClean="0">
                <a:solidFill>
                  <a:schemeClr val="bg1"/>
                </a:solidFill>
              </a:rPr>
              <a:t>- Шпагат,</a:t>
            </a:r>
          </a:p>
          <a:p>
            <a:pPr>
              <a:buFontTx/>
              <a:buChar char="-"/>
            </a:pPr>
            <a:r>
              <a:rPr lang="ru-RU" sz="3600" dirty="0" smtClean="0">
                <a:solidFill>
                  <a:schemeClr val="bg1"/>
                </a:solidFill>
              </a:rPr>
              <a:t> Мишура новогодняя,</a:t>
            </a:r>
          </a:p>
          <a:p>
            <a:pPr>
              <a:buFontTx/>
              <a:buChar char="-"/>
            </a:pPr>
            <a:r>
              <a:rPr lang="ru-RU" sz="3600" dirty="0" smtClean="0">
                <a:solidFill>
                  <a:schemeClr val="bg1"/>
                </a:solidFill>
              </a:rPr>
              <a:t> Ножницы.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IMG_20221123_1339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74764" y="1600200"/>
            <a:ext cx="3394472" cy="4525963"/>
          </a:xfr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08609" y="476672"/>
            <a:ext cx="9352609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5346" y="260648"/>
            <a:ext cx="4828654" cy="326338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3645024"/>
            <a:ext cx="4827025" cy="280831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0" name="Прямоугольник 9"/>
          <p:cNvSpPr/>
          <p:nvPr/>
        </p:nvSpPr>
        <p:spPr>
          <a:xfrm>
            <a:off x="251520" y="548680"/>
            <a:ext cx="388843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На черенок из гимнастической палки (диаметром 2 см, длинной 70см).  </a:t>
            </a:r>
          </a:p>
          <a:p>
            <a:pPr marL="514350" indent="-514350">
              <a:buAutoNum type="arabicPeriod"/>
            </a:pPr>
            <a:r>
              <a:rPr lang="ru-RU" sz="2800" dirty="0" smtClean="0"/>
              <a:t>Приклеить   с помощью двухстороннего скотча, нарезанные из </a:t>
            </a:r>
            <a:r>
              <a:rPr lang="ru-RU" sz="2800" dirty="0" err="1" smtClean="0"/>
              <a:t>фольгированного</a:t>
            </a:r>
            <a:r>
              <a:rPr lang="ru-RU" sz="2800" dirty="0" smtClean="0"/>
              <a:t> утеплителя, прутики (длиной 50см и шириной 1-1,5 см), сложенные в двое 15 шт.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8609" y="404664"/>
            <a:ext cx="9352609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692696"/>
            <a:ext cx="4425755" cy="333199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212976"/>
            <a:ext cx="4157564" cy="29523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Прямоугольник 6"/>
          <p:cNvSpPr/>
          <p:nvPr/>
        </p:nvSpPr>
        <p:spPr>
          <a:xfrm>
            <a:off x="179512" y="1052736"/>
            <a:ext cx="37444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 startAt="2"/>
            </a:pPr>
            <a:r>
              <a:rPr lang="ru-RU" sz="2800" dirty="0" smtClean="0"/>
              <a:t>Закрепить их узким скотчем, а с верху обмотать шпагатом.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644008" y="4180344"/>
            <a:ext cx="39959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3. Сам черенок обмотать мишурой (2см) и закрепить на другом конце двухстороннем скотчем.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8609" y="404664"/>
            <a:ext cx="9352609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539552" y="620688"/>
            <a:ext cx="680424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В нашей группе есть семьи,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в которых у родителей и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детей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«золотые руки»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Талантливые умельцы 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мастера взрослые передают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свои способности детям.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Девиз этих семей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«Вместе придумаем — вместе смастерим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!»</a:t>
            </a:r>
            <a:endParaRPr lang="ru-RU" sz="2800" dirty="0" smtClean="0"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Продукты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семейного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творчества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у</a:t>
            </a:r>
            <a:r>
              <a:rPr lang="ru-RU" sz="28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частвуют в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выставках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конкурсах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и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используются в 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оформлении группы.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8609" y="404664"/>
            <a:ext cx="9352609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891292"/>
            <a:ext cx="9036496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</a:t>
            </a:r>
            <a:r>
              <a:rPr kumimoji="0" lang="ru-RU" sz="40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ашим</a:t>
            </a:r>
            <a:endParaRPr kumimoji="0" lang="ru-RU" sz="4000" i="0" u="none" strike="noStrike" cap="none" normalizeH="0" baseline="0" dirty="0" smtClean="0">
              <a:ln>
                <a:noFill/>
              </a:ln>
              <a:solidFill>
                <a:srgbClr val="11111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снеговикам</a:t>
            </a:r>
            <a:r>
              <a:rPr lang="ru-RU" sz="40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11111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понравились</a:t>
            </a:r>
          </a:p>
          <a:p>
            <a:pPr marL="0" marR="0" lvl="0" indent="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наши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метёлки.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11111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4000" dirty="0" smtClean="0">
              <a:solidFill>
                <a:srgbClr val="11111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11111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Спасибо всем за 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участие!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-1035496"/>
            <a:ext cx="3277314" cy="6054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168</Words>
  <Application>Microsoft Office PowerPoint</Application>
  <PresentationFormat>Экран (4:3)</PresentationFormat>
  <Paragraphs>48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Подготовила и провела воспитатель Калимуллина Г.Т.</vt:lpstr>
      <vt:lpstr>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Подготовила и провела воспитатель Калимуллина Г.Т.</dc:title>
  <dc:creator>раушан калимуллин</dc:creator>
  <cp:lastModifiedBy>rausa</cp:lastModifiedBy>
  <cp:revision>17</cp:revision>
  <dcterms:created xsi:type="dcterms:W3CDTF">2022-11-23T13:14:01Z</dcterms:created>
  <dcterms:modified xsi:type="dcterms:W3CDTF">2023-12-14T14:45:54Z</dcterms:modified>
</cp:coreProperties>
</file>