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7" r:id="rId21"/>
    <p:sldId id="275" r:id="rId22"/>
    <p:sldId id="276"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3B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97" autoAdjust="0"/>
    <p:restoredTop sz="94660"/>
  </p:normalViewPr>
  <p:slideViewPr>
    <p:cSldViewPr snapToGrid="0">
      <p:cViewPr>
        <p:scale>
          <a:sx n="77" d="100"/>
          <a:sy n="77" d="100"/>
        </p:scale>
        <p:origin x="-1194" y="19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9B93075-8D4E-4538-804D-19DA9E143F4D}"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0F968-57E0-4073-A1BC-1F4346492843}" type="slidenum">
              <a:rPr lang="en-US" smtClean="0"/>
              <a:t>‹#›</a:t>
            </a:fld>
            <a:endParaRPr lang="en-US"/>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6377163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B93075-8D4E-4538-804D-19DA9E143F4D}"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6274753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9B93075-8D4E-4538-804D-19DA9E143F4D}"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385505360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9B93075-8D4E-4538-804D-19DA9E143F4D}"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285061808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9B93075-8D4E-4538-804D-19DA9E143F4D}"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217306779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9B93075-8D4E-4538-804D-19DA9E143F4D}"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231487119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B93075-8D4E-4538-804D-19DA9E143F4D}"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371318995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9B93075-8D4E-4538-804D-19DA9E143F4D}"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200620964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9B93075-8D4E-4538-804D-19DA9E143F4D}"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351972628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B93075-8D4E-4538-804D-19DA9E143F4D}"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388281527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B93075-8D4E-4538-804D-19DA9E143F4D}"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0F968-57E0-4073-A1BC-1F4346492843}" type="slidenum">
              <a:rPr lang="en-US" smtClean="0"/>
              <a:t>‹#›</a:t>
            </a:fld>
            <a:endParaRPr lang="en-US"/>
          </a:p>
        </p:txBody>
      </p:sp>
    </p:spTree>
    <p:extLst>
      <p:ext uri="{BB962C8B-B14F-4D97-AF65-F5344CB8AC3E}">
        <p14:creationId xmlns:p14="http://schemas.microsoft.com/office/powerpoint/2010/main" val="266379337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93075-8D4E-4538-804D-19DA9E143F4D}" type="datetimeFigureOut">
              <a:rPr lang="en-US" smtClean="0"/>
              <a:t>3/23/2020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F968-57E0-4073-A1BC-1F4346492843}" type="slidenum">
              <a:rPr lang="en-US" smtClean="0"/>
              <a:t>‹#›</a:t>
            </a:fld>
            <a:endParaRPr lang="en-US"/>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770012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714" y="1636652"/>
            <a:ext cx="9119286" cy="2255727"/>
          </a:xfrm>
        </p:spPr>
        <p:txBody>
          <a:bodyPr>
            <a:normAutofit fontScale="90000"/>
          </a:bodyPr>
          <a:lstStyle/>
          <a:p>
            <a:r>
              <a:rPr lang="ru-RU" spc="-150" dirty="0">
                <a:solidFill>
                  <a:srgbClr val="7030A0"/>
                </a:solidFill>
              </a:rPr>
              <a:t>Исследовательская работа</a:t>
            </a:r>
            <a:br>
              <a:rPr lang="ru-RU" spc="-150" dirty="0">
                <a:solidFill>
                  <a:srgbClr val="7030A0"/>
                </a:solidFill>
              </a:rPr>
            </a:br>
            <a:r>
              <a:rPr lang="ru-RU" spc="-150" dirty="0">
                <a:solidFill>
                  <a:srgbClr val="7030A0"/>
                </a:solidFill>
              </a:rPr>
              <a:t>Тема: «</a:t>
            </a:r>
            <a:r>
              <a:rPr lang="ru-RU" b="1" spc="-150" dirty="0">
                <a:solidFill>
                  <a:srgbClr val="7030A0"/>
                </a:solidFill>
              </a:rPr>
              <a:t>Волонтёрское движение</a:t>
            </a:r>
            <a:r>
              <a:rPr lang="ru-RU" spc="-150" dirty="0">
                <a:solidFill>
                  <a:srgbClr val="7030A0"/>
                </a:solidFill>
              </a:rPr>
              <a:t>»</a:t>
            </a:r>
          </a:p>
        </p:txBody>
      </p:sp>
      <p:sp>
        <p:nvSpPr>
          <p:cNvPr id="3" name="Subtitle 2"/>
          <p:cNvSpPr>
            <a:spLocks noGrp="1"/>
          </p:cNvSpPr>
          <p:nvPr>
            <p:ph type="subTitle" idx="1"/>
          </p:nvPr>
        </p:nvSpPr>
        <p:spPr>
          <a:xfrm>
            <a:off x="1958546" y="4141040"/>
            <a:ext cx="6858000" cy="1655762"/>
          </a:xfrm>
        </p:spPr>
        <p:txBody>
          <a:bodyPr>
            <a:noAutofit/>
          </a:bodyPr>
          <a:lstStyle/>
          <a:p>
            <a:pPr algn="r"/>
            <a:r>
              <a:rPr lang="ru-RU" sz="1600" dirty="0">
                <a:latin typeface="Times New Roman" panose="02020603050405020304" pitchFamily="18" charset="0"/>
                <a:cs typeface="Times New Roman" panose="02020603050405020304" pitchFamily="18" charset="0"/>
              </a:rPr>
              <a:t>Автор работы:</a:t>
            </a:r>
          </a:p>
          <a:p>
            <a:pPr algn="r"/>
            <a:r>
              <a:rPr lang="ru-RU" sz="1600" dirty="0">
                <a:latin typeface="Times New Roman" panose="02020603050405020304" pitchFamily="18" charset="0"/>
                <a:cs typeface="Times New Roman" panose="02020603050405020304" pitchFamily="18" charset="0"/>
              </a:rPr>
              <a:t>Субботкина Анастасия</a:t>
            </a:r>
          </a:p>
          <a:p>
            <a:pPr algn="r"/>
            <a:r>
              <a:rPr lang="ru-RU" sz="1600" dirty="0">
                <a:latin typeface="Times New Roman" panose="02020603050405020304" pitchFamily="18" charset="0"/>
                <a:cs typeface="Times New Roman" panose="02020603050405020304" pitchFamily="18" charset="0"/>
              </a:rPr>
              <a:t>ученица 10 класса</a:t>
            </a:r>
          </a:p>
          <a:p>
            <a:pPr algn="r"/>
            <a:r>
              <a:rPr lang="ru-RU" sz="1600" dirty="0">
                <a:latin typeface="Times New Roman" panose="02020603050405020304" pitchFamily="18" charset="0"/>
                <a:cs typeface="Times New Roman" panose="02020603050405020304" pitchFamily="18" charset="0"/>
              </a:rPr>
              <a:t>Руководитель:</a:t>
            </a:r>
          </a:p>
          <a:p>
            <a:pPr algn="r"/>
            <a:r>
              <a:rPr lang="ru-RU" sz="1600" dirty="0">
                <a:latin typeface="Times New Roman" panose="02020603050405020304" pitchFamily="18" charset="0"/>
                <a:cs typeface="Times New Roman" panose="02020603050405020304" pitchFamily="18" charset="0"/>
              </a:rPr>
              <a:t>Карамышева Юлия Сергеевна</a:t>
            </a:r>
          </a:p>
          <a:p>
            <a:pPr algn="r"/>
            <a:r>
              <a:rPr lang="ru-RU" sz="1600" dirty="0">
                <a:latin typeface="Times New Roman" panose="02020603050405020304" pitchFamily="18" charset="0"/>
                <a:cs typeface="Times New Roman" panose="02020603050405020304" pitchFamily="18" charset="0"/>
              </a:rPr>
              <a:t>Учитель начальных классов, старшая вожатая,</a:t>
            </a:r>
          </a:p>
          <a:p>
            <a:pPr algn="r"/>
            <a:r>
              <a:rPr lang="ru-RU" sz="1600" dirty="0">
                <a:latin typeface="Times New Roman" panose="02020603050405020304" pitchFamily="18" charset="0"/>
                <a:cs typeface="Times New Roman" panose="02020603050405020304" pitchFamily="18" charset="0"/>
              </a:rPr>
              <a:t>педагог дополнительного образования.</a:t>
            </a:r>
          </a:p>
        </p:txBody>
      </p:sp>
    </p:spTree>
    <p:extLst>
      <p:ext uri="{BB962C8B-B14F-4D97-AF65-F5344CB8AC3E}">
        <p14:creationId xmlns:p14="http://schemas.microsoft.com/office/powerpoint/2010/main" val="81056329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r>
              <a:rPr lang="en-US" sz="3600" b="1" dirty="0" smtClean="0"/>
              <a:t>1</a:t>
            </a:r>
            <a:r>
              <a:rPr lang="ru-RU" sz="3600" b="1" dirty="0" smtClean="0"/>
              <a:t>. </a:t>
            </a:r>
            <a:r>
              <a:rPr lang="ru-RU" b="1" dirty="0" smtClean="0"/>
              <a:t>Вступление</a:t>
            </a:r>
            <a:endParaRPr lang="ru-RU" dirty="0"/>
          </a:p>
        </p:txBody>
      </p:sp>
      <p:sp>
        <p:nvSpPr>
          <p:cNvPr id="3" name="TextBox 2"/>
          <p:cNvSpPr txBox="1"/>
          <p:nvPr/>
        </p:nvSpPr>
        <p:spPr>
          <a:xfrm>
            <a:off x="580769" y="1272745"/>
            <a:ext cx="8266670" cy="3785652"/>
          </a:xfrm>
          <a:prstGeom prst="rect">
            <a:avLst/>
          </a:prstGeom>
          <a:noFill/>
        </p:spPr>
        <p:txBody>
          <a:bodyPr wrap="square" rtlCol="0">
            <a:spAutoFit/>
          </a:bodyPr>
          <a:lstStyle/>
          <a:p>
            <a:r>
              <a:rPr lang="ru-RU" sz="2000" dirty="0"/>
              <a:t>Волонтёрское движение, волонтёрская работа, волонтёры… С этими словами и их понятиями я знакома давно и меня заинтересовала  эта тема, я сегодня попробую  более углубленно изучить теоретическую  и практическую деятельность волонтёрского движения как в России так и в моём селе Ореховка. </a:t>
            </a:r>
            <a:endParaRPr lang="ru-RU" sz="2000" dirty="0" smtClean="0"/>
          </a:p>
          <a:p>
            <a:r>
              <a:rPr lang="ru-RU" sz="2000" dirty="0"/>
              <a:t>Волонтёрская деятельность — это широкий круг деятельности, включая традиционные формы взаимопомощи , официальное предоставление услуг и другие формы гражданского участия, которые осуществляется добровольно на благо широкой общественности без расчёта на денежное вознаграждение. В основе любого волонтерского движения старый как мир принцип</a:t>
            </a:r>
            <a:r>
              <a:rPr lang="ru-RU" sz="2000" i="1" dirty="0"/>
              <a:t>:</a:t>
            </a:r>
            <a:r>
              <a:rPr lang="ru-RU" sz="2000" b="1" i="1" dirty="0"/>
              <a:t> хочешь почувствовать себя человеком – помоги другому </a:t>
            </a:r>
            <a:r>
              <a:rPr lang="ru-RU" sz="2000" i="1" dirty="0"/>
              <a:t>.</a:t>
            </a:r>
            <a:endParaRPr lang="ru-RU" sz="2000" dirty="0"/>
          </a:p>
        </p:txBody>
      </p:sp>
    </p:spTree>
    <p:extLst>
      <p:ext uri="{BB962C8B-B14F-4D97-AF65-F5344CB8AC3E}">
        <p14:creationId xmlns:p14="http://schemas.microsoft.com/office/powerpoint/2010/main" val="156046525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795" y="340413"/>
            <a:ext cx="8614205" cy="1325563"/>
          </a:xfrm>
        </p:spPr>
        <p:txBody>
          <a:bodyPr>
            <a:noAutofit/>
          </a:bodyPr>
          <a:lstStyle/>
          <a:p>
            <a:r>
              <a:rPr lang="ru-RU" sz="2800" b="1" dirty="0">
                <a:effectLst>
                  <a:outerShdw blurRad="38100" dist="38100" dir="2700000" algn="tl">
                    <a:srgbClr val="000000">
                      <a:alpha val="43137"/>
                    </a:srgbClr>
                  </a:outerShdw>
                </a:effectLst>
              </a:rPr>
              <a:t>Целью</a:t>
            </a:r>
            <a:r>
              <a:rPr lang="ru-RU" sz="2800" dirty="0">
                <a:effectLst>
                  <a:outerShdw blurRad="38100" dist="38100" dir="2700000" algn="tl">
                    <a:srgbClr val="000000">
                      <a:alpha val="43137"/>
                    </a:srgbClr>
                  </a:outerShdw>
                </a:effectLst>
              </a:rPr>
              <a:t> в моём проекте является изучить волонтёрскую деятельность и его роль.</a:t>
            </a:r>
            <a:r>
              <a:rPr lang="ru-RU" sz="2800" dirty="0"/>
              <a:t/>
            </a:r>
            <a:br>
              <a:rPr lang="ru-RU" sz="2800" dirty="0"/>
            </a:br>
            <a:endParaRPr lang="en-US" sz="2800" dirty="0"/>
          </a:p>
        </p:txBody>
      </p:sp>
      <p:sp>
        <p:nvSpPr>
          <p:cNvPr id="3" name="Content Placeholder 2"/>
          <p:cNvSpPr>
            <a:spLocks noGrp="1"/>
          </p:cNvSpPr>
          <p:nvPr>
            <p:ph idx="1"/>
          </p:nvPr>
        </p:nvSpPr>
        <p:spPr/>
        <p:txBody>
          <a:bodyPr/>
          <a:lstStyle/>
          <a:p>
            <a:r>
              <a:rPr lang="ru-RU" b="1" dirty="0"/>
              <a:t>Задачи:</a:t>
            </a:r>
            <a:endParaRPr lang="ru-RU" dirty="0"/>
          </a:p>
          <a:p>
            <a:pPr lvl="0"/>
            <a:r>
              <a:rPr lang="ru-RU" dirty="0"/>
              <a:t>Изучить историю волонтерского движения в России</a:t>
            </a:r>
          </a:p>
          <a:p>
            <a:pPr lvl="0"/>
            <a:r>
              <a:rPr lang="ru-RU" dirty="0"/>
              <a:t>Вовлечение учащихся в волонтёрское движение</a:t>
            </a:r>
          </a:p>
          <a:p>
            <a:pPr lvl="0"/>
            <a:r>
              <a:rPr lang="ru-RU" dirty="0"/>
              <a:t>Рассмотреть социальную значимость волонтёрского движения</a:t>
            </a:r>
          </a:p>
          <a:p>
            <a:pPr lvl="0"/>
            <a:r>
              <a:rPr lang="ru-RU" dirty="0"/>
              <a:t>Развитие волонтёрского движения в Ульяновске,  Радищевском районе и селе Ореховка.</a:t>
            </a:r>
          </a:p>
          <a:p>
            <a:endParaRPr lang="en-US" dirty="0"/>
          </a:p>
        </p:txBody>
      </p:sp>
    </p:spTree>
    <p:extLst>
      <p:ext uri="{BB962C8B-B14F-4D97-AF65-F5344CB8AC3E}">
        <p14:creationId xmlns:p14="http://schemas.microsoft.com/office/powerpoint/2010/main" val="354864236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493713" y="1075167"/>
            <a:ext cx="8304212" cy="6018212"/>
          </a:xfrm>
        </p:spPr>
        <p:txBody>
          <a:bodyPr/>
          <a:lstStyle/>
          <a:p>
            <a:r>
              <a:rPr lang="ru-RU" sz="2000" b="1" dirty="0"/>
              <a:t>Актуальность </a:t>
            </a:r>
            <a:r>
              <a:rPr lang="ru-RU" sz="2000" dirty="0"/>
              <a:t>выбранной мною темы заключается в том, что Волонтёрское движение в России постоянно развивается. Участие в </a:t>
            </a:r>
            <a:r>
              <a:rPr lang="ru-RU" sz="2000" dirty="0" err="1"/>
              <a:t>волонтёрстве</a:t>
            </a:r>
            <a:r>
              <a:rPr lang="ru-RU" sz="2000" dirty="0"/>
              <a:t>  является хорошей практикой для будущих специалистов по социальной работе, так как в ее основе лежит оказание помощи тем людям, которые в ней нуждается</a:t>
            </a:r>
            <a:r>
              <a:rPr lang="ru-RU" sz="2000" dirty="0" smtClean="0"/>
              <a:t>.</a:t>
            </a:r>
            <a:endParaRPr lang="en-US" sz="2000" dirty="0" smtClean="0"/>
          </a:p>
          <a:p>
            <a:r>
              <a:rPr lang="ru-RU" sz="2000" dirty="0"/>
              <a:t>В своем выступлении на расширенном заседании Государственного совета «О стратегии развития России до 2020 года» президент России </a:t>
            </a:r>
            <a:r>
              <a:rPr lang="ru-RU" sz="2000" dirty="0" err="1"/>
              <a:t>В.Путин</a:t>
            </a:r>
            <a:r>
              <a:rPr lang="ru-RU" sz="2000" dirty="0"/>
              <a:t> отметил, что «развитие человека – это и основная цель и необходимое условие прогресса современного общества... абсолютный национальный приоритет</a:t>
            </a:r>
            <a:r>
              <a:rPr lang="ru-RU" sz="2000" dirty="0" smtClean="0"/>
              <a:t>».</a:t>
            </a:r>
            <a:endParaRPr lang="en-US" sz="2000" dirty="0" smtClean="0"/>
          </a:p>
          <a:p>
            <a:r>
              <a:rPr lang="ru-RU" sz="2000" dirty="0"/>
              <a:t>Чем больше будет создано возможностей для применения добровольческих усилий в различных сферах общества, чем больше добровольческих программ будет реализовано в повседневную жизнь. </a:t>
            </a:r>
          </a:p>
          <a:p>
            <a:endParaRPr lang="ru-RU" dirty="0"/>
          </a:p>
        </p:txBody>
      </p:sp>
    </p:spTree>
    <p:extLst>
      <p:ext uri="{BB962C8B-B14F-4D97-AF65-F5344CB8AC3E}">
        <p14:creationId xmlns:p14="http://schemas.microsoft.com/office/powerpoint/2010/main" val="356785010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555625" y="247650"/>
            <a:ext cx="8105775" cy="6276975"/>
          </a:xfrm>
        </p:spPr>
        <p:txBody>
          <a:bodyPr>
            <a:normAutofit fontScale="92500"/>
          </a:bodyPr>
          <a:lstStyle/>
          <a:p>
            <a:r>
              <a:rPr lang="ru-RU" dirty="0"/>
              <a:t>Резолюция Генеральной Ассамблеи ООН 56/38 гласит, что:</a:t>
            </a:r>
          </a:p>
          <a:p>
            <a:r>
              <a:rPr lang="ru-RU" dirty="0"/>
              <a:t>- волонтерская деятельность позволяет гражданам участвовать в демократическом процессе;</a:t>
            </a:r>
          </a:p>
          <a:p>
            <a:r>
              <a:rPr lang="ru-RU" dirty="0"/>
              <a:t>- волонтерская деятельность является благом для добровольца, его близких родственников, различных сообществ и всего общества;</a:t>
            </a:r>
          </a:p>
          <a:p>
            <a:r>
              <a:rPr lang="ru-RU" dirty="0"/>
              <a:t>- волонтерская деятельность вносит вклад в интеграцию в общество людей, ранее изолированных и маргинальных;</a:t>
            </a:r>
          </a:p>
          <a:p>
            <a:r>
              <a:rPr lang="ru-RU" dirty="0"/>
              <a:t>- волонтерская деятельность является средством постоянного обучения и образования и содействует повышению степени готовности к работе;</a:t>
            </a:r>
          </a:p>
          <a:p>
            <a:r>
              <a:rPr lang="ru-RU" dirty="0"/>
              <a:t>- волонтерская деятельность обладает огромной экономической ценностью.</a:t>
            </a:r>
          </a:p>
          <a:p>
            <a:endParaRPr lang="ru-RU" dirty="0"/>
          </a:p>
        </p:txBody>
      </p:sp>
    </p:spTree>
    <p:extLst>
      <p:ext uri="{BB962C8B-B14F-4D97-AF65-F5344CB8AC3E}">
        <p14:creationId xmlns:p14="http://schemas.microsoft.com/office/powerpoint/2010/main" val="40015712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3428" y="420130"/>
            <a:ext cx="7551523" cy="536917"/>
          </a:xfrm>
        </p:spPr>
        <p:txBody>
          <a:bodyPr>
            <a:normAutofit fontScale="90000"/>
          </a:bodyPr>
          <a:lstStyle/>
          <a:p>
            <a:r>
              <a:rPr lang="ru-RU" sz="3600" dirty="0" smtClean="0"/>
              <a:t>2.</a:t>
            </a:r>
            <a:r>
              <a:rPr lang="ru-RU" sz="3600" b="1" dirty="0"/>
              <a:t> Что такое волонтёрское движение?</a:t>
            </a:r>
            <a:endParaRPr lang="ru-RU" sz="3600" dirty="0"/>
          </a:p>
        </p:txBody>
      </p:sp>
      <p:sp>
        <p:nvSpPr>
          <p:cNvPr id="3" name="Объект 2"/>
          <p:cNvSpPr>
            <a:spLocks noGrp="1"/>
          </p:cNvSpPr>
          <p:nvPr>
            <p:ph idx="1"/>
          </p:nvPr>
        </p:nvSpPr>
        <p:spPr>
          <a:xfrm>
            <a:off x="543697" y="1581665"/>
            <a:ext cx="8353167" cy="5832389"/>
          </a:xfrm>
        </p:spPr>
        <p:txBody>
          <a:bodyPr/>
          <a:lstStyle/>
          <a:p>
            <a:r>
              <a:rPr lang="ru-RU" sz="2400" dirty="0"/>
              <a:t> </a:t>
            </a:r>
            <a:r>
              <a:rPr lang="ru-RU" sz="2400" dirty="0" smtClean="0"/>
              <a:t>Слово </a:t>
            </a:r>
            <a:r>
              <a:rPr lang="ru-RU" sz="2400" dirty="0"/>
              <a:t>волонтер произошло от французского </a:t>
            </a:r>
            <a:r>
              <a:rPr lang="ru-RU" sz="2400" dirty="0" err="1"/>
              <a:t>volontaire</a:t>
            </a:r>
            <a:r>
              <a:rPr lang="ru-RU" sz="2400" dirty="0"/>
              <a:t>, которое в свою очередь произошло от латинского </a:t>
            </a:r>
            <a:r>
              <a:rPr lang="ru-RU" sz="2400" dirty="0" err="1"/>
              <a:t>voluntarius</a:t>
            </a:r>
            <a:r>
              <a:rPr lang="ru-RU" sz="2400" dirty="0"/>
              <a:t>, и в дословном переводе означает доброволец. В 18-19 веках волонтерами назывались люди, добровольно поступившие на военную </a:t>
            </a:r>
            <a:r>
              <a:rPr lang="ru-RU" sz="2400" dirty="0" smtClean="0"/>
              <a:t>службу.</a:t>
            </a:r>
            <a:br>
              <a:rPr lang="ru-RU" sz="2400" dirty="0" smtClean="0"/>
            </a:br>
            <a:r>
              <a:rPr lang="ru-RU" sz="2400" b="1" i="1" dirty="0" err="1"/>
              <a:t>Волонтерство</a:t>
            </a:r>
            <a:r>
              <a:rPr lang="ru-RU" sz="2400" b="1" i="1" dirty="0"/>
              <a:t> - это неоплачиваемая, сознательная, добровольная деятельность на благо других.</a:t>
            </a:r>
            <a:endParaRPr lang="ru-RU" sz="2400" dirty="0"/>
          </a:p>
          <a:p>
            <a:r>
              <a:rPr lang="ru-RU" sz="2400" b="1" i="1" dirty="0"/>
              <a:t>5 декабря является Международным Днём волонтера.</a:t>
            </a:r>
            <a:r>
              <a:rPr lang="ru-RU" sz="2400" dirty="0"/>
              <a:t> В 1985 году Генеральная Ассамблея ООН предложила правительствам ежегодно отмечать 5 декабря Международный день добровольцев во имя экономического и социального развития .</a:t>
            </a:r>
          </a:p>
          <a:p>
            <a:pPr marL="0" indent="0">
              <a:buNone/>
            </a:pPr>
            <a:r>
              <a:rPr lang="ru-RU" dirty="0"/>
              <a:t/>
            </a:r>
            <a:br>
              <a:rPr lang="ru-RU" dirty="0"/>
            </a:br>
            <a:endParaRPr lang="ru-RU" dirty="0"/>
          </a:p>
        </p:txBody>
      </p:sp>
    </p:spTree>
    <p:extLst>
      <p:ext uri="{BB962C8B-B14F-4D97-AF65-F5344CB8AC3E}">
        <p14:creationId xmlns:p14="http://schemas.microsoft.com/office/powerpoint/2010/main" val="302834552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864244" y="679450"/>
            <a:ext cx="8193087" cy="6178550"/>
          </a:xfrm>
        </p:spPr>
        <p:txBody>
          <a:bodyPr>
            <a:normAutofit fontScale="92500" lnSpcReduction="20000"/>
          </a:bodyPr>
          <a:lstStyle/>
          <a:p>
            <a:r>
              <a:rPr lang="ru-RU" b="1" u="sng" dirty="0"/>
              <a:t>Семь базовых принципов волонтёрского движения :</a:t>
            </a:r>
            <a:endParaRPr lang="ru-RU" dirty="0"/>
          </a:p>
          <a:p>
            <a:r>
              <a:rPr lang="ru-RU" sz="2400" dirty="0"/>
              <a:t>1.ДОБРОВОЛЬНОСТЬ </a:t>
            </a:r>
          </a:p>
          <a:p>
            <a:pPr marL="0" indent="0">
              <a:buNone/>
            </a:pPr>
            <a:r>
              <a:rPr lang="ru-RU" sz="2400" dirty="0"/>
              <a:t>Мы работаем круглые сутки, но никогда не берем денег;</a:t>
            </a:r>
          </a:p>
          <a:p>
            <a:r>
              <a:rPr lang="ru-RU" sz="2400" dirty="0"/>
              <a:t>2.НЕЗАВИСИМОСТЬ</a:t>
            </a:r>
          </a:p>
          <a:p>
            <a:pPr marL="0" indent="0">
              <a:buNone/>
            </a:pPr>
            <a:r>
              <a:rPr lang="ru-RU" sz="2400" dirty="0"/>
              <a:t>Нами руководят нужды, а не короли;</a:t>
            </a:r>
          </a:p>
          <a:p>
            <a:r>
              <a:rPr lang="ru-RU" sz="2400" dirty="0"/>
              <a:t>3.ЕДИНСТВО </a:t>
            </a:r>
          </a:p>
          <a:p>
            <a:pPr marL="0" indent="0">
              <a:buNone/>
            </a:pPr>
            <a:r>
              <a:rPr lang="ru-RU" sz="2400" dirty="0"/>
              <a:t>У нас много идей, но один идеал;</a:t>
            </a:r>
          </a:p>
          <a:p>
            <a:r>
              <a:rPr lang="ru-RU" sz="2400" dirty="0"/>
              <a:t>4.УНИВЕРСАЛЬНОСТЬ </a:t>
            </a:r>
          </a:p>
          <a:p>
            <a:pPr marL="0" indent="0">
              <a:buNone/>
            </a:pPr>
            <a:r>
              <a:rPr lang="ru-RU" sz="2400" dirty="0" smtClean="0"/>
              <a:t> Мы </a:t>
            </a:r>
            <a:r>
              <a:rPr lang="ru-RU" sz="2400" dirty="0"/>
              <a:t>уважаем нации, но пересекаем границы, чтобы оказать помощь;</a:t>
            </a:r>
          </a:p>
          <a:p>
            <a:r>
              <a:rPr lang="ru-RU" sz="2400" dirty="0"/>
              <a:t>5.ГУМАННОСТЬ </a:t>
            </a:r>
          </a:p>
          <a:p>
            <a:pPr marL="0" indent="0">
              <a:buNone/>
            </a:pPr>
            <a:r>
              <a:rPr lang="ru-RU" sz="2400" dirty="0"/>
              <a:t>Мы служим людям, а не системам;</a:t>
            </a:r>
          </a:p>
          <a:p>
            <a:r>
              <a:rPr lang="ru-RU" sz="2400" dirty="0"/>
              <a:t>6.БЕСПРИСТРАСТНОСТЬ </a:t>
            </a:r>
          </a:p>
          <a:p>
            <a:pPr marL="0" indent="0">
              <a:buNone/>
            </a:pPr>
            <a:r>
              <a:rPr lang="ru-RU" sz="2400" dirty="0"/>
              <a:t>Мы заботимся о жертвах- виновных и невиновных;</a:t>
            </a:r>
          </a:p>
          <a:p>
            <a:r>
              <a:rPr lang="ru-RU" sz="2400" dirty="0"/>
              <a:t>7.НЕЙТРАЛЬНОСТЬ </a:t>
            </a:r>
          </a:p>
          <a:p>
            <a:pPr marL="0" indent="0">
              <a:buNone/>
            </a:pPr>
            <a:r>
              <a:rPr lang="ru-RU" sz="2400" dirty="0"/>
              <a:t>Мы берем инициативы, но никогда не берем стороны.</a:t>
            </a:r>
          </a:p>
          <a:p>
            <a:endParaRPr lang="ru-RU" dirty="0"/>
          </a:p>
        </p:txBody>
      </p:sp>
    </p:spTree>
    <p:extLst>
      <p:ext uri="{BB962C8B-B14F-4D97-AF65-F5344CB8AC3E}">
        <p14:creationId xmlns:p14="http://schemas.microsoft.com/office/powerpoint/2010/main" val="178629462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2217" y="1417853"/>
            <a:ext cx="7886700" cy="4351338"/>
          </a:xfrm>
        </p:spPr>
        <p:txBody>
          <a:bodyPr/>
          <a:lstStyle/>
          <a:p>
            <a:pPr marL="0" indent="0">
              <a:buNone/>
            </a:pPr>
            <a:r>
              <a:rPr lang="ru-RU" dirty="0">
                <a:effectLst>
                  <a:outerShdw blurRad="38100" dist="38100" dir="2700000" algn="tl">
                    <a:srgbClr val="000000">
                      <a:alpha val="43137"/>
                    </a:srgbClr>
                  </a:outerShdw>
                </a:effectLst>
              </a:rPr>
              <a:t>Существует несколько  различных видов </a:t>
            </a:r>
            <a:r>
              <a:rPr lang="ru-RU" dirty="0" err="1">
                <a:effectLst>
                  <a:outerShdw blurRad="38100" dist="38100" dir="2700000" algn="tl">
                    <a:srgbClr val="000000">
                      <a:alpha val="43137"/>
                    </a:srgbClr>
                  </a:outerShdw>
                </a:effectLst>
              </a:rPr>
              <a:t>волонтерства</a:t>
            </a:r>
            <a:r>
              <a:rPr lang="ru-RU" dirty="0">
                <a:effectLst>
                  <a:outerShdw blurRad="38100" dist="38100" dir="2700000" algn="tl">
                    <a:srgbClr val="000000">
                      <a:alpha val="43137"/>
                    </a:srgbClr>
                  </a:outerShdw>
                </a:effectLst>
              </a:rPr>
              <a:t>. </a:t>
            </a:r>
          </a:p>
          <a:p>
            <a:pPr marL="0" indent="0">
              <a:buNone/>
            </a:pPr>
            <a:r>
              <a:rPr lang="ru-RU" dirty="0"/>
              <a:t>Как основные, можно выделить пять видов:</a:t>
            </a:r>
          </a:p>
          <a:p>
            <a:pPr lvl="0"/>
            <a:r>
              <a:rPr lang="ru-RU" dirty="0"/>
              <a:t>Социальное </a:t>
            </a:r>
            <a:r>
              <a:rPr lang="ru-RU" dirty="0" err="1"/>
              <a:t>волонтерство</a:t>
            </a:r>
            <a:endParaRPr lang="ru-RU" dirty="0"/>
          </a:p>
          <a:p>
            <a:pPr lvl="0"/>
            <a:r>
              <a:rPr lang="ru-RU" dirty="0"/>
              <a:t>Экологическое </a:t>
            </a:r>
            <a:r>
              <a:rPr lang="ru-RU" dirty="0" err="1"/>
              <a:t>волонтерство</a:t>
            </a:r>
            <a:endParaRPr lang="ru-RU" dirty="0"/>
          </a:p>
          <a:p>
            <a:pPr lvl="0"/>
            <a:r>
              <a:rPr lang="ru-RU" dirty="0"/>
              <a:t>Спортивное </a:t>
            </a:r>
            <a:r>
              <a:rPr lang="ru-RU" dirty="0" err="1"/>
              <a:t>волонтерство</a:t>
            </a:r>
            <a:endParaRPr lang="ru-RU" dirty="0"/>
          </a:p>
          <a:p>
            <a:pPr lvl="0"/>
            <a:r>
              <a:rPr lang="ru-RU" dirty="0"/>
              <a:t>Культурное </a:t>
            </a:r>
            <a:r>
              <a:rPr lang="ru-RU" dirty="0" err="1"/>
              <a:t>волонтерство</a:t>
            </a:r>
            <a:endParaRPr lang="ru-RU" dirty="0"/>
          </a:p>
          <a:p>
            <a:pPr lvl="0"/>
            <a:r>
              <a:rPr lang="ru-RU" dirty="0"/>
              <a:t>Гражданско-правовое </a:t>
            </a:r>
            <a:r>
              <a:rPr lang="ru-RU" dirty="0" err="1"/>
              <a:t>волонтерство</a:t>
            </a:r>
            <a:endParaRPr lang="ru-RU" dirty="0"/>
          </a:p>
          <a:p>
            <a:endParaRPr lang="ru-RU" dirty="0"/>
          </a:p>
        </p:txBody>
      </p:sp>
    </p:spTree>
    <p:extLst>
      <p:ext uri="{BB962C8B-B14F-4D97-AF65-F5344CB8AC3E}">
        <p14:creationId xmlns:p14="http://schemas.microsoft.com/office/powerpoint/2010/main" val="88188163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9861" y="1059506"/>
            <a:ext cx="7886700" cy="4351338"/>
          </a:xfrm>
        </p:spPr>
        <p:txBody>
          <a:bodyPr>
            <a:normAutofit lnSpcReduction="10000"/>
          </a:bodyPr>
          <a:lstStyle/>
          <a:p>
            <a:r>
              <a:rPr lang="ru-RU" b="1" dirty="0">
                <a:effectLst>
                  <a:outerShdw blurRad="38100" dist="38100" dir="2700000" algn="tl">
                    <a:srgbClr val="000000">
                      <a:alpha val="43137"/>
                    </a:srgbClr>
                  </a:outerShdw>
                </a:effectLst>
              </a:rPr>
              <a:t>Социальное </a:t>
            </a:r>
            <a:r>
              <a:rPr lang="ru-RU" b="1" dirty="0" err="1" smtClean="0">
                <a:effectLst>
                  <a:outerShdw blurRad="38100" dist="38100" dir="2700000" algn="tl">
                    <a:srgbClr val="000000">
                      <a:alpha val="43137"/>
                    </a:srgbClr>
                  </a:outerShdw>
                </a:effectLst>
              </a:rPr>
              <a:t>волонтёрство</a:t>
            </a:r>
            <a:endParaRPr lang="ru-RU" dirty="0">
              <a:effectLst>
                <a:outerShdw blurRad="38100" dist="38100" dir="2700000" algn="tl">
                  <a:srgbClr val="000000">
                    <a:alpha val="43137"/>
                  </a:srgbClr>
                </a:outerShdw>
              </a:effectLst>
            </a:endParaRPr>
          </a:p>
          <a:p>
            <a:pPr marL="0" indent="0">
              <a:buNone/>
            </a:pPr>
            <a:r>
              <a:rPr lang="ru-RU" dirty="0" smtClean="0"/>
              <a:t>Добровольцы</a:t>
            </a:r>
            <a:r>
              <a:rPr lang="ru-RU" dirty="0"/>
              <a:t>, выбравшие для себя это направление деятельности, отдают свое свободное время, оказывая помощь и поддержку пожилым людям, ветеранам Великой отечественной войны, сиротам в домах ребенка и детских домах. Людям, попавшим в тяжелую жизненную ситуацию. Старики и дети – это самые незащищенные категории, которые больше всего нуждаются в духовной поддержке, милосердии, ласке и внимании.</a:t>
            </a:r>
          </a:p>
          <a:p>
            <a:endParaRPr lang="ru-RU" dirty="0"/>
          </a:p>
        </p:txBody>
      </p:sp>
    </p:spTree>
    <p:extLst>
      <p:ext uri="{BB962C8B-B14F-4D97-AF65-F5344CB8AC3E}">
        <p14:creationId xmlns:p14="http://schemas.microsoft.com/office/powerpoint/2010/main" val="307381875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39112" y="926756"/>
            <a:ext cx="7811015" cy="5225493"/>
          </a:xfrm>
        </p:spPr>
        <p:txBody>
          <a:bodyPr>
            <a:normAutofit fontScale="77500" lnSpcReduction="20000"/>
          </a:bodyPr>
          <a:lstStyle/>
          <a:p>
            <a:r>
              <a:rPr lang="ru-RU" sz="3100" b="1" dirty="0">
                <a:effectLst>
                  <a:outerShdw blurRad="38100" dist="38100" dir="2700000" algn="tl">
                    <a:srgbClr val="000000">
                      <a:alpha val="43137"/>
                    </a:srgbClr>
                  </a:outerShdw>
                </a:effectLst>
              </a:rPr>
              <a:t>Экологическое </a:t>
            </a:r>
            <a:r>
              <a:rPr lang="ru-RU" sz="3100" b="1" dirty="0" err="1" smtClean="0">
                <a:effectLst>
                  <a:outerShdw blurRad="38100" dist="38100" dir="2700000" algn="tl">
                    <a:srgbClr val="000000">
                      <a:alpha val="43137"/>
                    </a:srgbClr>
                  </a:outerShdw>
                </a:effectLst>
              </a:rPr>
              <a:t>волонтёрство</a:t>
            </a:r>
            <a:endParaRPr lang="ru-RU" sz="3100" dirty="0">
              <a:effectLst>
                <a:outerShdw blurRad="38100" dist="38100" dir="2700000" algn="tl">
                  <a:srgbClr val="000000">
                    <a:alpha val="43137"/>
                  </a:srgbClr>
                </a:outerShdw>
              </a:effectLst>
            </a:endParaRPr>
          </a:p>
          <a:p>
            <a:pPr marL="0" indent="0">
              <a:buNone/>
            </a:pPr>
            <a:endParaRPr lang="ru-RU" dirty="0"/>
          </a:p>
          <a:p>
            <a:pPr marL="0" indent="0">
              <a:buNone/>
            </a:pPr>
            <a:r>
              <a:rPr lang="ru-RU" dirty="0"/>
              <a:t>Одна из основных сфер </a:t>
            </a:r>
            <a:r>
              <a:rPr lang="ru-RU" dirty="0" err="1" smtClean="0"/>
              <a:t>волонтёрства</a:t>
            </a:r>
            <a:r>
              <a:rPr lang="ru-RU" dirty="0" smtClean="0"/>
              <a:t> </a:t>
            </a:r>
            <a:r>
              <a:rPr lang="ru-RU" dirty="0"/>
              <a:t>– это природоохранная деятельность.</a:t>
            </a:r>
          </a:p>
          <a:p>
            <a:pPr marL="0" indent="0">
              <a:buNone/>
            </a:pPr>
            <a:r>
              <a:rPr lang="ru-RU" dirty="0"/>
              <a:t>Волонтеры экологических организаций  - это люди, которые на добровольной основе участвуют в экологической деятельности организаций вне зависимости от возраста, пола. Волонтеры – школьники могут быть вовлечены в такие направления эко-</a:t>
            </a:r>
            <a:r>
              <a:rPr lang="ru-RU" dirty="0" err="1"/>
              <a:t>волонтерства</a:t>
            </a:r>
            <a:r>
              <a:rPr lang="ru-RU" dirty="0"/>
              <a:t>, как:</a:t>
            </a:r>
          </a:p>
          <a:p>
            <a:r>
              <a:rPr lang="ru-RU" dirty="0"/>
              <a:t>уборку памятников, субботники на территории школы;</a:t>
            </a:r>
          </a:p>
          <a:p>
            <a:pPr lvl="0"/>
            <a:r>
              <a:rPr lang="ru-RU" dirty="0"/>
              <a:t>дни чистоты;</a:t>
            </a:r>
          </a:p>
          <a:p>
            <a:pPr lvl="0"/>
            <a:r>
              <a:rPr lang="ru-RU" dirty="0"/>
              <a:t>посадка деревьев;</a:t>
            </a:r>
          </a:p>
          <a:p>
            <a:pPr lvl="0"/>
            <a:r>
              <a:rPr lang="ru-RU" dirty="0"/>
              <a:t>помощь бездомным животным ( поиск для животных новых хозяев);</a:t>
            </a:r>
          </a:p>
          <a:p>
            <a:pPr lvl="0"/>
            <a:r>
              <a:rPr lang="ru-RU" dirty="0"/>
              <a:t>изготовление  скворечников, подкормка птиц в зимний период.</a:t>
            </a:r>
          </a:p>
          <a:p>
            <a:endParaRPr lang="ru-RU" dirty="0"/>
          </a:p>
        </p:txBody>
      </p:sp>
    </p:spTree>
    <p:extLst>
      <p:ext uri="{BB962C8B-B14F-4D97-AF65-F5344CB8AC3E}">
        <p14:creationId xmlns:p14="http://schemas.microsoft.com/office/powerpoint/2010/main" val="270589810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4639" y="1627917"/>
            <a:ext cx="7886700" cy="4351338"/>
          </a:xfrm>
        </p:spPr>
        <p:txBody>
          <a:bodyPr/>
          <a:lstStyle/>
          <a:p>
            <a:r>
              <a:rPr lang="ru-RU" b="1" dirty="0"/>
              <a:t>Спортивное </a:t>
            </a:r>
            <a:r>
              <a:rPr lang="ru-RU" b="1" dirty="0" err="1"/>
              <a:t>волонтёрство</a:t>
            </a:r>
            <a:endParaRPr lang="ru-RU" dirty="0"/>
          </a:p>
          <a:p>
            <a:pPr marL="0" indent="0">
              <a:buNone/>
            </a:pPr>
            <a:r>
              <a:rPr lang="ru-RU" dirty="0"/>
              <a:t> </a:t>
            </a:r>
          </a:p>
          <a:p>
            <a:pPr marL="0" indent="0">
              <a:buNone/>
            </a:pPr>
            <a:r>
              <a:rPr lang="ru-RU" dirty="0"/>
              <a:t>Спортивные волонтеры - это волонтеры, помогающие в проведении спортивных соревнований, участие в спортивных праздниках.</a:t>
            </a:r>
          </a:p>
          <a:p>
            <a:endParaRPr lang="ru-RU" dirty="0"/>
          </a:p>
        </p:txBody>
      </p:sp>
    </p:spTree>
    <p:extLst>
      <p:ext uri="{BB962C8B-B14F-4D97-AF65-F5344CB8AC3E}">
        <p14:creationId xmlns:p14="http://schemas.microsoft.com/office/powerpoint/2010/main" val="27125964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11710" y="1714414"/>
            <a:ext cx="7886700" cy="4351338"/>
          </a:xfrm>
        </p:spPr>
        <p:txBody>
          <a:bodyPr/>
          <a:lstStyle/>
          <a:p>
            <a:r>
              <a:rPr lang="ru-RU" b="1" dirty="0">
                <a:effectLst>
                  <a:outerShdw blurRad="38100" dist="38100" dir="2700000" algn="tl">
                    <a:srgbClr val="000000">
                      <a:alpha val="43137"/>
                    </a:srgbClr>
                  </a:outerShdw>
                </a:effectLst>
              </a:rPr>
              <a:t>Культурное </a:t>
            </a:r>
            <a:r>
              <a:rPr lang="ru-RU" b="1" dirty="0" err="1">
                <a:effectLst>
                  <a:outerShdw blurRad="38100" dist="38100" dir="2700000" algn="tl">
                    <a:srgbClr val="000000">
                      <a:alpha val="43137"/>
                    </a:srgbClr>
                  </a:outerShdw>
                </a:effectLst>
              </a:rPr>
              <a:t>волонтерство</a:t>
            </a:r>
            <a:endParaRPr lang="ru-RU" dirty="0">
              <a:effectLst>
                <a:outerShdw blurRad="38100" dist="38100" dir="2700000" algn="tl">
                  <a:srgbClr val="000000">
                    <a:alpha val="43137"/>
                  </a:srgbClr>
                </a:outerShdw>
              </a:effectLst>
            </a:endParaRPr>
          </a:p>
          <a:p>
            <a:pPr marL="0" indent="0">
              <a:buNone/>
            </a:pPr>
            <a:r>
              <a:rPr lang="ru-RU" dirty="0"/>
              <a:t> </a:t>
            </a:r>
          </a:p>
          <a:p>
            <a:pPr marL="0" indent="0">
              <a:buNone/>
            </a:pPr>
            <a:r>
              <a:rPr lang="ru-RU" dirty="0"/>
              <a:t>Одним из интереснейших направлений волонтерской деятельности является включение добровольцев в культурную жизнь. Это например помощь в организации масштабных культурно-развлекательных мероприятий и участие в них.</a:t>
            </a:r>
          </a:p>
          <a:p>
            <a:endParaRPr lang="ru-RU" dirty="0"/>
          </a:p>
        </p:txBody>
      </p:sp>
    </p:spTree>
    <p:extLst>
      <p:ext uri="{BB962C8B-B14F-4D97-AF65-F5344CB8AC3E}">
        <p14:creationId xmlns:p14="http://schemas.microsoft.com/office/powerpoint/2010/main" val="408866107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2550" y="1099751"/>
            <a:ext cx="7872799" cy="5077212"/>
          </a:xfrm>
        </p:spPr>
        <p:txBody>
          <a:bodyPr>
            <a:normAutofit fontScale="85000" lnSpcReduction="20000"/>
          </a:bodyPr>
          <a:lstStyle/>
          <a:p>
            <a:r>
              <a:rPr lang="ru-RU" b="1" dirty="0" err="1">
                <a:effectLst>
                  <a:outerShdw blurRad="38100" dist="38100" dir="2700000" algn="tl">
                    <a:srgbClr val="000000">
                      <a:alpha val="43137"/>
                    </a:srgbClr>
                  </a:outerShdw>
                </a:effectLst>
              </a:rPr>
              <a:t>Гражданско</a:t>
            </a:r>
            <a:r>
              <a:rPr lang="ru-RU" b="1" dirty="0">
                <a:effectLst>
                  <a:outerShdw blurRad="38100" dist="38100" dir="2700000" algn="tl">
                    <a:srgbClr val="000000">
                      <a:alpha val="43137"/>
                    </a:srgbClr>
                  </a:outerShdw>
                </a:effectLst>
              </a:rPr>
              <a:t> – правовое </a:t>
            </a:r>
            <a:r>
              <a:rPr lang="ru-RU" b="1" dirty="0" err="1">
                <a:effectLst>
                  <a:outerShdw blurRad="38100" dist="38100" dir="2700000" algn="tl">
                    <a:srgbClr val="000000">
                      <a:alpha val="43137"/>
                    </a:srgbClr>
                  </a:outerShdw>
                </a:effectLst>
              </a:rPr>
              <a:t>волонтерство</a:t>
            </a:r>
            <a:endParaRPr lang="ru-RU" dirty="0">
              <a:effectLst>
                <a:outerShdw blurRad="38100" dist="38100" dir="2700000" algn="tl">
                  <a:srgbClr val="000000">
                    <a:alpha val="43137"/>
                  </a:srgbClr>
                </a:outerShdw>
              </a:effectLst>
            </a:endParaRPr>
          </a:p>
          <a:p>
            <a:endParaRPr lang="ru-RU" dirty="0"/>
          </a:p>
          <a:p>
            <a:pPr marL="0" indent="0">
              <a:buNone/>
            </a:pPr>
            <a:r>
              <a:rPr lang="ru-RU" dirty="0"/>
              <a:t>Все мы являемся гражданами своей страны и обязаны исполнять долг по защите своих индивидуальных интересов, и интересов страны в целом.</a:t>
            </a:r>
          </a:p>
          <a:p>
            <a:pPr marL="0" indent="0">
              <a:buNone/>
            </a:pPr>
            <a:r>
              <a:rPr lang="ru-RU" dirty="0" err="1"/>
              <a:t>Гражданско</a:t>
            </a:r>
            <a:r>
              <a:rPr lang="ru-RU" dirty="0"/>
              <a:t> - правовое </a:t>
            </a:r>
            <a:r>
              <a:rPr lang="ru-RU" dirty="0" err="1"/>
              <a:t>волонтерство</a:t>
            </a:r>
            <a:r>
              <a:rPr lang="ru-RU" dirty="0"/>
              <a:t> включает в себя: </a:t>
            </a:r>
          </a:p>
          <a:p>
            <a:r>
              <a:rPr lang="ru-RU" dirty="0"/>
              <a:t>помощь в организации масштабных гражданско-правовых мероприятий (саммиты, форумы, митинги, дни памяти, дни голосования, встречи с политическими деятелями и т.д.</a:t>
            </a:r>
          </a:p>
          <a:p>
            <a:pPr marL="0" indent="0">
              <a:buNone/>
            </a:pPr>
            <a:r>
              <a:rPr lang="ru-RU" dirty="0"/>
              <a:t> </a:t>
            </a:r>
          </a:p>
          <a:p>
            <a:pPr marL="0" indent="0">
              <a:buNone/>
            </a:pPr>
            <a:endParaRPr lang="ru-RU" i="1" dirty="0" smtClean="0"/>
          </a:p>
          <a:p>
            <a:pPr marL="0" indent="0">
              <a:buNone/>
            </a:pPr>
            <a:r>
              <a:rPr lang="ru-RU" i="1" dirty="0" smtClean="0"/>
              <a:t>И </a:t>
            </a:r>
            <a:r>
              <a:rPr lang="ru-RU" i="1" dirty="0"/>
              <a:t>могу сказать что волонтёры нашей школы принимают участие во всех видах </a:t>
            </a:r>
            <a:r>
              <a:rPr lang="ru-RU" i="1" dirty="0" err="1"/>
              <a:t>волонтёрства</a:t>
            </a:r>
            <a:r>
              <a:rPr lang="ru-RU" i="1" dirty="0"/>
              <a:t> что я сейчас перечислила.</a:t>
            </a:r>
            <a:endParaRPr lang="ru-RU" dirty="0"/>
          </a:p>
          <a:p>
            <a:endParaRPr lang="ru-RU" dirty="0"/>
          </a:p>
        </p:txBody>
      </p:sp>
    </p:spTree>
    <p:extLst>
      <p:ext uri="{BB962C8B-B14F-4D97-AF65-F5344CB8AC3E}">
        <p14:creationId xmlns:p14="http://schemas.microsoft.com/office/powerpoint/2010/main" val="410930634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8076" y="661689"/>
            <a:ext cx="8008723" cy="845836"/>
          </a:xfrm>
        </p:spPr>
        <p:txBody>
          <a:bodyPr>
            <a:normAutofit fontScale="90000"/>
          </a:bodyPr>
          <a:lstStyle/>
          <a:p>
            <a:r>
              <a:rPr lang="ru-RU" sz="3600" dirty="0" smtClean="0"/>
              <a:t>3. </a:t>
            </a:r>
            <a:r>
              <a:rPr lang="ru-RU" sz="3600" b="1" dirty="0"/>
              <a:t>Волонтёрское движение в России</a:t>
            </a:r>
            <a:r>
              <a:rPr lang="ru-RU" sz="3600" dirty="0"/>
              <a:t/>
            </a:r>
            <a:br>
              <a:rPr lang="ru-RU" sz="3600" dirty="0"/>
            </a:br>
            <a:endParaRPr lang="ru-RU" sz="3600" dirty="0"/>
          </a:p>
        </p:txBody>
      </p:sp>
      <p:sp>
        <p:nvSpPr>
          <p:cNvPr id="3" name="Объект 2"/>
          <p:cNvSpPr>
            <a:spLocks noGrp="1"/>
          </p:cNvSpPr>
          <p:nvPr>
            <p:ph idx="1"/>
          </p:nvPr>
        </p:nvSpPr>
        <p:spPr>
          <a:xfrm>
            <a:off x="642552" y="1692875"/>
            <a:ext cx="8291384" cy="5535827"/>
          </a:xfrm>
        </p:spPr>
        <p:txBody>
          <a:bodyPr>
            <a:normAutofit/>
          </a:bodyPr>
          <a:lstStyle/>
          <a:p>
            <a:r>
              <a:rPr lang="ru-RU" sz="2400" dirty="0"/>
              <a:t>Девизом российских добровольцев</a:t>
            </a:r>
            <a:r>
              <a:rPr lang="ru-RU" sz="2400" b="1" i="1" dirty="0"/>
              <a:t>: "Если не я, то кто?" </a:t>
            </a:r>
            <a:r>
              <a:rPr lang="ru-RU" sz="2400" dirty="0"/>
              <a:t>В России волонтерское движение стало зарождаться в конце 1980 х годов, но если заглянуть в историю, оно существовало всегда, например, в виде службы сестер милосердия, тимуровского и пионерского движений, всевозможных обществ охраны природы и </a:t>
            </a:r>
            <a:r>
              <a:rPr lang="ru-RU" sz="2400" dirty="0" smtClean="0"/>
              <a:t>памятников.</a:t>
            </a:r>
          </a:p>
          <a:p>
            <a:r>
              <a:rPr lang="ru-RU" sz="2400" dirty="0"/>
              <a:t>Основными принципами волонтерской работы являются: </a:t>
            </a:r>
            <a:r>
              <a:rPr lang="ru-RU" sz="2400" i="1" dirty="0"/>
              <a:t>желание помогать людям добровольно, желание делиться своим опытом, учиться самому, добросовестность, законность </a:t>
            </a:r>
            <a:r>
              <a:rPr lang="ru-RU" sz="2400" dirty="0"/>
              <a:t>. </a:t>
            </a:r>
            <a:endParaRPr lang="ru-RU" sz="2400" dirty="0" smtClean="0"/>
          </a:p>
          <a:p>
            <a:endParaRPr lang="ru-RU" sz="2400" dirty="0"/>
          </a:p>
        </p:txBody>
      </p:sp>
    </p:spTree>
    <p:extLst>
      <p:ext uri="{BB962C8B-B14F-4D97-AF65-F5344CB8AC3E}">
        <p14:creationId xmlns:p14="http://schemas.microsoft.com/office/powerpoint/2010/main" val="40511496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49" y="365127"/>
            <a:ext cx="7749231" cy="635770"/>
          </a:xfrm>
        </p:spPr>
        <p:txBody>
          <a:bodyPr>
            <a:normAutofit/>
          </a:bodyPr>
          <a:lstStyle/>
          <a:p>
            <a:r>
              <a:rPr lang="ru-RU" sz="3200" dirty="0" smtClean="0">
                <a:effectLst>
                  <a:outerShdw blurRad="38100" dist="38100" dir="2700000" algn="tl">
                    <a:srgbClr val="000000">
                      <a:alpha val="43137"/>
                    </a:srgbClr>
                  </a:outerShdw>
                </a:effectLst>
              </a:rPr>
              <a:t>Волонтёрские группы в России</a:t>
            </a:r>
            <a:endParaRPr lang="ru-RU" sz="3200"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568411" y="1112108"/>
            <a:ext cx="8266670" cy="5239265"/>
          </a:xfrm>
        </p:spPr>
        <p:txBody>
          <a:bodyPr>
            <a:normAutofit fontScale="85000" lnSpcReduction="10000"/>
          </a:bodyPr>
          <a:lstStyle/>
          <a:p>
            <a:r>
              <a:rPr lang="ru-RU" dirty="0"/>
              <a:t>В</a:t>
            </a:r>
            <a:r>
              <a:rPr lang="ru-RU" dirty="0" smtClean="0"/>
              <a:t> </a:t>
            </a:r>
            <a:r>
              <a:rPr lang="ru-RU" dirty="0"/>
              <a:t>Москве существует группа </a:t>
            </a:r>
            <a:r>
              <a:rPr lang="ru-RU" b="1" dirty="0"/>
              <a:t>"Доноры – детям"</a:t>
            </a:r>
            <a:r>
              <a:rPr lang="ru-RU" dirty="0"/>
              <a:t>, представляющая собой полностью волонтерское объединение</a:t>
            </a:r>
            <a:r>
              <a:rPr lang="ru-RU" dirty="0" smtClean="0"/>
              <a:t>.</a:t>
            </a:r>
          </a:p>
          <a:p>
            <a:r>
              <a:rPr lang="ru-RU" dirty="0"/>
              <a:t>В феврале 2002 года при поддержке НИИ детской онкологии и гематологии РОНЦ РАМН им. </a:t>
            </a:r>
            <a:r>
              <a:rPr lang="ru-RU" dirty="0" err="1"/>
              <a:t>Н.Н.Блохина</a:t>
            </a:r>
            <a:r>
              <a:rPr lang="ru-RU" dirty="0"/>
              <a:t> </a:t>
            </a:r>
            <a:r>
              <a:rPr lang="ru-RU" dirty="0" smtClean="0"/>
              <a:t>создан </a:t>
            </a:r>
            <a:r>
              <a:rPr lang="ru-RU" dirty="0"/>
              <a:t>благотворительный </a:t>
            </a:r>
            <a:r>
              <a:rPr lang="ru-RU" b="1" dirty="0"/>
              <a:t>Фонд "Настенька"</a:t>
            </a:r>
            <a:r>
              <a:rPr lang="ru-RU" dirty="0"/>
              <a:t>, который своей целью ставит повышение качества диагностики и лечения детей с онкологическими </a:t>
            </a:r>
            <a:r>
              <a:rPr lang="ru-RU" dirty="0" smtClean="0"/>
              <a:t>заболеваниями.</a:t>
            </a:r>
          </a:p>
          <a:p>
            <a:r>
              <a:rPr lang="ru-RU" dirty="0"/>
              <a:t>В</a:t>
            </a:r>
            <a:r>
              <a:rPr lang="ru-RU" dirty="0" smtClean="0"/>
              <a:t>олонтерская </a:t>
            </a:r>
            <a:r>
              <a:rPr lang="ru-RU" dirty="0"/>
              <a:t>группа детского отделения Московского областного онкологического диспансера   </a:t>
            </a:r>
            <a:r>
              <a:rPr lang="ru-RU" b="1" dirty="0"/>
              <a:t>"Седьмой лепесток"</a:t>
            </a:r>
            <a:r>
              <a:rPr lang="ru-RU" dirty="0"/>
              <a:t>, пациентам  которого нужны друзья. </a:t>
            </a:r>
            <a:endParaRPr lang="ru-RU" dirty="0" smtClean="0"/>
          </a:p>
          <a:p>
            <a:r>
              <a:rPr lang="ru-RU" dirty="0"/>
              <a:t>Волонтерская группа </a:t>
            </a:r>
            <a:r>
              <a:rPr lang="ru-RU" b="1" dirty="0"/>
              <a:t>"Мир в ладошке"</a:t>
            </a:r>
            <a:r>
              <a:rPr lang="ru-RU" dirty="0"/>
              <a:t> - добровольное объединение людей, оказывающее помощь социальным учреждениям в основном по работе с детьми</a:t>
            </a:r>
            <a:r>
              <a:rPr lang="ru-RU" dirty="0" smtClean="0"/>
              <a:t>.</a:t>
            </a:r>
          </a:p>
          <a:p>
            <a:r>
              <a:rPr lang="ru-RU" dirty="0" smtClean="0"/>
              <a:t>И это далеко не всё.</a:t>
            </a:r>
            <a:endParaRPr lang="ru-RU" dirty="0"/>
          </a:p>
        </p:txBody>
      </p:sp>
    </p:spTree>
    <p:extLst>
      <p:ext uri="{BB962C8B-B14F-4D97-AF65-F5344CB8AC3E}">
        <p14:creationId xmlns:p14="http://schemas.microsoft.com/office/powerpoint/2010/main" val="140058556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smtClean="0">
                <a:effectLst>
                  <a:outerShdw blurRad="38100" dist="38100" dir="2700000" algn="tl">
                    <a:srgbClr val="000000">
                      <a:alpha val="43137"/>
                    </a:srgbClr>
                  </a:outerShdw>
                </a:effectLst>
              </a:rPr>
              <a:t>4.</a:t>
            </a:r>
            <a:r>
              <a:rPr lang="ru-RU" sz="2400" b="1" dirty="0">
                <a:effectLst>
                  <a:outerShdw blurRad="38100" dist="38100" dir="2700000" algn="tl">
                    <a:srgbClr val="000000">
                      <a:alpha val="43137"/>
                    </a:srgbClr>
                  </a:outerShdw>
                </a:effectLst>
              </a:rPr>
              <a:t> Волонтерское движение в Ульяновске и Ульяновской области.</a:t>
            </a:r>
            <a:r>
              <a:rPr lang="ru-RU" sz="2400" dirty="0">
                <a:effectLst>
                  <a:outerShdw blurRad="38100" dist="38100" dir="2700000" algn="tl">
                    <a:srgbClr val="000000">
                      <a:alpha val="43137"/>
                    </a:srgbClr>
                  </a:outerShdw>
                </a:effectLst>
              </a:rPr>
              <a:t/>
            </a:r>
            <a:br>
              <a:rPr lang="ru-RU" sz="2400" dirty="0">
                <a:effectLst>
                  <a:outerShdw blurRad="38100" dist="38100" dir="2700000" algn="tl">
                    <a:srgbClr val="000000">
                      <a:alpha val="43137"/>
                    </a:srgbClr>
                  </a:outerShdw>
                </a:effectLst>
              </a:rPr>
            </a:br>
            <a:endParaRPr lang="ru-RU" sz="2400"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172995" y="1396314"/>
            <a:ext cx="4485501" cy="5301048"/>
          </a:xfrm>
        </p:spPr>
        <p:txBody>
          <a:bodyPr>
            <a:normAutofit lnSpcReduction="10000"/>
          </a:bodyPr>
          <a:lstStyle/>
          <a:p>
            <a:r>
              <a:rPr lang="ru-RU" sz="2000" dirty="0"/>
              <a:t>Добровольческое движение в Ульяновской области активно развивается с 2009 года. Среди организаций -  «Волонтеры Победы», «Волонтеры медики», «Равный равному», «Сестры милосердия» и другие объединения. Волонтерское движение в Ульяновске все сильнее набирает обороты</a:t>
            </a:r>
            <a:r>
              <a:rPr lang="ru-RU" sz="2000" dirty="0" smtClean="0"/>
              <a:t>.</a:t>
            </a:r>
          </a:p>
          <a:p>
            <a:r>
              <a:rPr lang="ru-RU" sz="2000" dirty="0"/>
              <a:t>Интернет-портал «Ульяновский </a:t>
            </a:r>
            <a:r>
              <a:rPr lang="ru-RU" sz="2000" dirty="0" smtClean="0"/>
              <a:t>волонтер» связывает </a:t>
            </a:r>
            <a:r>
              <a:rPr lang="ru-RU" sz="2000" dirty="0"/>
              <a:t>жителей города, нуждающихся в помощи, с теми, кто в силах эту помощь оказать. Его создатель - обычная девушка с необычной душой - Вера </a:t>
            </a:r>
            <a:r>
              <a:rPr lang="ru-RU" sz="2000" dirty="0" err="1"/>
              <a:t>Чуракова</a:t>
            </a:r>
            <a:r>
              <a:rPr lang="ru-RU" sz="2000" dirty="0"/>
              <a:t>. Вере хотелось найти способ объединения неравнодушных людей, чтобы волонтерам стало проще воплощать в жизнь свои проекты.</a:t>
            </a:r>
          </a:p>
          <a:p>
            <a:endParaRPr lang="ru-RU" dirty="0" smtClean="0"/>
          </a:p>
          <a:p>
            <a:endParaRPr lang="ru-RU" dirty="0"/>
          </a:p>
        </p:txBody>
      </p:sp>
      <p:pic>
        <p:nvPicPr>
          <p:cNvPr id="4" name="Рисунок 3" descr="https://thumb.tildacdn.com/02b03f28-1521-459f-8884-a48c6906e7d1/-/resize/460x/-/format/webp/rLdVQEwbunE.jpg"/>
          <p:cNvPicPr/>
          <p:nvPr/>
        </p:nvPicPr>
        <p:blipFill>
          <a:blip r:embed="rId2" cstate="print"/>
          <a:srcRect/>
          <a:stretch>
            <a:fillRect/>
          </a:stretch>
        </p:blipFill>
        <p:spPr bwMode="auto">
          <a:xfrm>
            <a:off x="4990456" y="844761"/>
            <a:ext cx="3438525" cy="3438525"/>
          </a:xfrm>
          <a:prstGeom prst="rect">
            <a:avLst/>
          </a:prstGeom>
          <a:noFill/>
          <a:ln w="9525">
            <a:noFill/>
            <a:miter lim="800000"/>
            <a:headEnd/>
            <a:tailEnd/>
          </a:ln>
        </p:spPr>
      </p:pic>
      <p:sp>
        <p:nvSpPr>
          <p:cNvPr id="5" name="TextBox 4"/>
          <p:cNvSpPr txBox="1"/>
          <p:nvPr/>
        </p:nvSpPr>
        <p:spPr>
          <a:xfrm>
            <a:off x="4819137" y="4263018"/>
            <a:ext cx="4621426" cy="2862322"/>
          </a:xfrm>
          <a:prstGeom prst="rect">
            <a:avLst/>
          </a:prstGeom>
          <a:noFill/>
        </p:spPr>
        <p:txBody>
          <a:bodyPr wrap="square" rtlCol="0">
            <a:spAutoFit/>
          </a:bodyPr>
          <a:lstStyle/>
          <a:p>
            <a:r>
              <a:rPr lang="ru-RU" dirty="0"/>
              <a:t>На территории Ульяновской области </a:t>
            </a:r>
            <a:r>
              <a:rPr lang="ru-RU" dirty="0" err="1"/>
              <a:t>волонтёрство</a:t>
            </a:r>
            <a:r>
              <a:rPr lang="ru-RU" dirty="0"/>
              <a:t> развивается в различных направлениях: </a:t>
            </a:r>
          </a:p>
          <a:p>
            <a:r>
              <a:rPr lang="ru-RU" dirty="0"/>
              <a:t>1. </a:t>
            </a:r>
            <a:r>
              <a:rPr lang="ru-RU" dirty="0" err="1"/>
              <a:t>Волонтёрство</a:t>
            </a:r>
            <a:r>
              <a:rPr lang="ru-RU" dirty="0"/>
              <a:t> в сфере здорового образа жизни и профилактики асоциальных явлений.</a:t>
            </a:r>
          </a:p>
          <a:p>
            <a:r>
              <a:rPr lang="ru-RU" dirty="0"/>
              <a:t> 2. </a:t>
            </a:r>
            <a:r>
              <a:rPr lang="ru-RU" dirty="0" err="1"/>
              <a:t>Волонтёрство</a:t>
            </a:r>
            <a:r>
              <a:rPr lang="ru-RU" dirty="0"/>
              <a:t> Победы.</a:t>
            </a:r>
          </a:p>
          <a:p>
            <a:r>
              <a:rPr lang="ru-RU" dirty="0"/>
              <a:t>3. Спортивное </a:t>
            </a:r>
            <a:r>
              <a:rPr lang="ru-RU" dirty="0" err="1"/>
              <a:t>волонтёрство</a:t>
            </a:r>
            <a:r>
              <a:rPr lang="ru-RU" dirty="0"/>
              <a:t>. </a:t>
            </a:r>
          </a:p>
          <a:p>
            <a:r>
              <a:rPr lang="ru-RU" dirty="0"/>
              <a:t>4. Событийное </a:t>
            </a:r>
            <a:r>
              <a:rPr lang="ru-RU" dirty="0" err="1"/>
              <a:t>волонтёрство</a:t>
            </a:r>
            <a:r>
              <a:rPr lang="ru-RU" dirty="0"/>
              <a:t>. </a:t>
            </a:r>
          </a:p>
          <a:p>
            <a:endParaRPr lang="ru-RU" dirty="0"/>
          </a:p>
        </p:txBody>
      </p:sp>
    </p:spTree>
    <p:extLst>
      <p:ext uri="{BB962C8B-B14F-4D97-AF65-F5344CB8AC3E}">
        <p14:creationId xmlns:p14="http://schemas.microsoft.com/office/powerpoint/2010/main" val="384864883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617538" y="864887"/>
            <a:ext cx="8094662" cy="6142038"/>
          </a:xfrm>
        </p:spPr>
        <p:txBody>
          <a:bodyPr>
            <a:normAutofit lnSpcReduction="10000"/>
          </a:bodyPr>
          <a:lstStyle/>
          <a:p>
            <a:r>
              <a:rPr lang="ru-RU" sz="2000" dirty="0"/>
              <a:t>В регионе ежегодно проводят конкурсы, направленные на поддержку добровольческой деятельности. Одним из самых значимых стал Губернаторский конкурс молодёжных проектов Ульяновской области, развитие добровольческой деятельности обозначено как одна из номинаций. Лучшие проекты получают премии в соответствии с занятым местом.       </a:t>
            </a:r>
          </a:p>
          <a:p>
            <a:r>
              <a:rPr lang="ru-RU" sz="2000" dirty="0"/>
              <a:t>«Ульяновская область – Добрый регион, и это доказывается большим количеством общественных объединений и инициативных групп, осуществляющих добровольческую деятельность, а также  общественных организаций и фондов, занимающихся благотворительной деятельностью. Это не просто какой-нибудь один проект – это стиль жизни многих представителей молодежи, и наша задача это количество увеличивать», - подчеркнул губернатор Ульяновской области.</a:t>
            </a:r>
          </a:p>
          <a:p>
            <a:r>
              <a:rPr lang="ru-RU" sz="2000" dirty="0"/>
              <a:t> Ульяновская область вошла в число трёх регионов РФ, где будет реализован проект «Федеральная пилотная площадка по развитию добровольчества». </a:t>
            </a:r>
            <a:endParaRPr lang="ru-RU" sz="2000" dirty="0" smtClean="0"/>
          </a:p>
          <a:p>
            <a:r>
              <a:rPr lang="ru-RU" sz="2000" dirty="0"/>
              <a:t>В настоящее время Ульяновской области действует более 30 волонтерских объединений. Первые «Личные книжки волонтеров» в Ульяновской области были вручены Губернатором С.И. Морозовым 5 декабря 2009 г. во Всемирный день добровольца.</a:t>
            </a:r>
          </a:p>
          <a:p>
            <a:endParaRPr lang="ru-RU" sz="2000" dirty="0"/>
          </a:p>
        </p:txBody>
      </p:sp>
    </p:spTree>
    <p:extLst>
      <p:ext uri="{BB962C8B-B14F-4D97-AF65-F5344CB8AC3E}">
        <p14:creationId xmlns:p14="http://schemas.microsoft.com/office/powerpoint/2010/main" val="3375392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44843" y="617838"/>
            <a:ext cx="8340811" cy="5955957"/>
          </a:xfrm>
        </p:spPr>
        <p:txBody>
          <a:bodyPr>
            <a:normAutofit fontScale="92500" lnSpcReduction="20000"/>
          </a:bodyPr>
          <a:lstStyle/>
          <a:p>
            <a:pPr marL="0" indent="0">
              <a:buNone/>
            </a:pPr>
            <a:r>
              <a:rPr lang="ru-RU" b="1" dirty="0"/>
              <a:t>Волонтёры ежегодно организуют разнообразные  мероприятия:</a:t>
            </a:r>
            <a:endParaRPr lang="ru-RU" dirty="0"/>
          </a:p>
          <a:p>
            <a:r>
              <a:rPr lang="ru-RU" dirty="0"/>
              <a:t>14 ноября - Всемирный день профилактики сахарного диабета;</a:t>
            </a:r>
          </a:p>
          <a:p>
            <a:r>
              <a:rPr lang="ru-RU" dirty="0"/>
              <a:t>15 ноября - Международный день отказа от курения;</a:t>
            </a:r>
          </a:p>
          <a:p>
            <a:r>
              <a:rPr lang="ru-RU" dirty="0"/>
              <a:t>1 декабря - Всемирный день борьбы со СПИДом;</a:t>
            </a:r>
          </a:p>
          <a:p>
            <a:r>
              <a:rPr lang="ru-RU" dirty="0"/>
              <a:t>4 февраля - Всемирный день борьбы с раковыми заболеваниями;</a:t>
            </a:r>
          </a:p>
          <a:p>
            <a:r>
              <a:rPr lang="ru-RU" dirty="0"/>
              <a:t>24 марта - Всемирный день борьбы с туберкулезом;</a:t>
            </a:r>
          </a:p>
          <a:p>
            <a:r>
              <a:rPr lang="ru-RU" dirty="0"/>
              <a:t>7 апреля - Всемирный день здоровья;</a:t>
            </a:r>
          </a:p>
          <a:p>
            <a:r>
              <a:rPr lang="ru-RU" dirty="0"/>
              <a:t>15 мая - Всемирный день семей;</a:t>
            </a:r>
          </a:p>
          <a:p>
            <a:r>
              <a:rPr lang="ru-RU" dirty="0"/>
              <a:t>31 мая - Всемирный день без табака.</a:t>
            </a:r>
          </a:p>
          <a:p>
            <a:r>
              <a:rPr lang="ru-RU" dirty="0"/>
              <a:t>Таким образом, в Ульяновской области с каждым годом растет число волонтерских объединений, а также увеличивается количество молодых людей, которые хотят принимать участие в различных волонтерских движениях.</a:t>
            </a:r>
          </a:p>
          <a:p>
            <a:endParaRPr lang="ru-RU" dirty="0"/>
          </a:p>
        </p:txBody>
      </p:sp>
    </p:spTree>
    <p:extLst>
      <p:ext uri="{BB962C8B-B14F-4D97-AF65-F5344CB8AC3E}">
        <p14:creationId xmlns:p14="http://schemas.microsoft.com/office/powerpoint/2010/main" val="114762912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5785" y="426911"/>
            <a:ext cx="7526809" cy="771696"/>
          </a:xfrm>
        </p:spPr>
        <p:txBody>
          <a:bodyPr>
            <a:normAutofit fontScale="90000"/>
          </a:bodyPr>
          <a:lstStyle/>
          <a:p>
            <a:r>
              <a:rPr lang="ru-RU" sz="2800" dirty="0" smtClean="0"/>
              <a:t>5. </a:t>
            </a:r>
            <a:r>
              <a:rPr lang="ru-RU" sz="2800" b="1" dirty="0"/>
              <a:t>Волонтерское движение в селе Ореховка </a:t>
            </a:r>
            <a:r>
              <a:rPr lang="ru-RU" dirty="0"/>
              <a:t/>
            </a:r>
            <a:br>
              <a:rPr lang="ru-RU" dirty="0"/>
            </a:br>
            <a:endParaRPr lang="ru-RU" dirty="0"/>
          </a:p>
        </p:txBody>
      </p:sp>
      <p:sp>
        <p:nvSpPr>
          <p:cNvPr id="3" name="Объект 2"/>
          <p:cNvSpPr>
            <a:spLocks noGrp="1"/>
          </p:cNvSpPr>
          <p:nvPr>
            <p:ph idx="1"/>
          </p:nvPr>
        </p:nvSpPr>
        <p:spPr>
          <a:xfrm>
            <a:off x="518984" y="1210962"/>
            <a:ext cx="8563233" cy="6030097"/>
          </a:xfrm>
        </p:spPr>
        <p:txBody>
          <a:bodyPr>
            <a:normAutofit/>
          </a:bodyPr>
          <a:lstStyle/>
          <a:p>
            <a:r>
              <a:rPr lang="ru-RU" sz="2000" dirty="0"/>
              <a:t>В наше трудное время от нехватки внимания общества особенно страдают пожилые, тяжелобольные люди, инвалиды, дети - сироты. А помощь им, своим трудом, безвозмездно оказывают волонтеры.</a:t>
            </a:r>
          </a:p>
          <a:p>
            <a:r>
              <a:rPr lang="ru-RU" sz="2000" dirty="0"/>
              <a:t>Волонтерская группа в с. Ореховка была создана в 2018 году. В центре села Ореховка стоит памятник погибшим воинам в Великой Отечественной </a:t>
            </a:r>
            <a:r>
              <a:rPr lang="ru-RU" sz="2000" dirty="0" smtClean="0"/>
              <a:t>войне,    сохранился</a:t>
            </a:r>
            <a:r>
              <a:rPr lang="ru-RU" sz="2000" dirty="0"/>
              <a:t>  памятник  Владимиру Ильичу Ленину, который был установлен в 1973 году. На окраине села  находится братская могила 40 бойцов </a:t>
            </a:r>
            <a:r>
              <a:rPr lang="ru-RU" sz="2000" dirty="0" err="1"/>
              <a:t>Вольской</a:t>
            </a:r>
            <a:r>
              <a:rPr lang="ru-RU" sz="2000" dirty="0"/>
              <a:t> дивизии, погибших в боях с белогвардейцами в 1918 году, на этом месте поставлен обелиск. За этими памятниками и обелисками ребята активно ухаживают в любое время года. Ребята также участвуют в различных акциях: </a:t>
            </a:r>
            <a:r>
              <a:rPr lang="ru-RU" sz="2000" dirty="0" smtClean="0"/>
              <a:t>« </a:t>
            </a:r>
            <a:r>
              <a:rPr lang="ru-RU" sz="2000" dirty="0"/>
              <a:t>Сделаем территорию школы </a:t>
            </a:r>
            <a:r>
              <a:rPr lang="ru-RU" sz="2000" dirty="0" smtClean="0"/>
              <a:t>чистой», </a:t>
            </a:r>
            <a:r>
              <a:rPr lang="ru-RU" sz="2000" dirty="0"/>
              <a:t>акция </a:t>
            </a:r>
            <a:r>
              <a:rPr lang="ru-RU" sz="2000" dirty="0" smtClean="0"/>
              <a:t>«Вахта памяти», </a:t>
            </a:r>
            <a:r>
              <a:rPr lang="ru-RU" sz="2000" dirty="0"/>
              <a:t>акция </a:t>
            </a:r>
            <a:r>
              <a:rPr lang="ru-RU" sz="2000" dirty="0" smtClean="0"/>
              <a:t>«Кормушка. Покорми </a:t>
            </a:r>
            <a:r>
              <a:rPr lang="ru-RU" sz="2000" dirty="0"/>
              <a:t>птиц </a:t>
            </a:r>
            <a:r>
              <a:rPr lang="ru-RU" sz="2000" dirty="0" smtClean="0"/>
              <a:t>зимой», </a:t>
            </a:r>
            <a:r>
              <a:rPr lang="ru-RU" sz="2000" dirty="0"/>
              <a:t>акции на </a:t>
            </a:r>
            <a:r>
              <a:rPr lang="ru-RU" sz="2000" dirty="0" smtClean="0"/>
              <a:t>«День </a:t>
            </a:r>
            <a:r>
              <a:rPr lang="ru-RU" sz="2000" dirty="0"/>
              <a:t>пожилого </a:t>
            </a:r>
            <a:r>
              <a:rPr lang="ru-RU" sz="2000" dirty="0" smtClean="0"/>
              <a:t>человека». </a:t>
            </a:r>
            <a:r>
              <a:rPr lang="ru-RU" sz="2000" dirty="0"/>
              <a:t>А также наши волонтёры за здоровый образ жизни, участвовали в школьных акциях </a:t>
            </a:r>
            <a:r>
              <a:rPr lang="ru-RU" sz="2000" dirty="0" smtClean="0"/>
              <a:t>«Скажи </a:t>
            </a:r>
            <a:r>
              <a:rPr lang="ru-RU" sz="2000" dirty="0"/>
              <a:t>сигаретам, алкоголю и наркотикам  нет</a:t>
            </a:r>
            <a:r>
              <a:rPr lang="ru-RU" sz="2000" dirty="0" smtClean="0"/>
              <a:t>!».</a:t>
            </a:r>
            <a:r>
              <a:rPr lang="ru-RU" sz="2000" dirty="0"/>
              <a:t/>
            </a:r>
            <a:br>
              <a:rPr lang="ru-RU" sz="2000" dirty="0"/>
            </a:br>
            <a:endParaRPr lang="ru-RU" sz="2000" dirty="0" smtClean="0"/>
          </a:p>
          <a:p>
            <a:endParaRPr lang="ru-RU" sz="2000" dirty="0"/>
          </a:p>
        </p:txBody>
      </p:sp>
    </p:spTree>
    <p:extLst>
      <p:ext uri="{BB962C8B-B14F-4D97-AF65-F5344CB8AC3E}">
        <p14:creationId xmlns:p14="http://schemas.microsoft.com/office/powerpoint/2010/main" val="84256646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026" name="Picture 2" descr="C:\Users\Admin\Downloads\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pic>
        <p:nvPicPr>
          <p:cNvPr id="1027" name="Picture 3" descr="C:\Users\Admin\Downloads\4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Admin\Downloads\3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Admin\Downloads\4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Admin\Downloads\3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638" y="-111211"/>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Admin\Downloads\27 (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26569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circle(in)">
                                      <p:cBhvr>
                                        <p:cTn id="12" dur="20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circle(in)">
                                      <p:cBhvr>
                                        <p:cTn id="17" dur="20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circle(in)">
                                      <p:cBhvr>
                                        <p:cTn id="22" dur="2000"/>
                                        <p:tgtEl>
                                          <p:spTgt spid="102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031"/>
                                        </p:tgtEl>
                                        <p:attrNameLst>
                                          <p:attrName>style.visibility</p:attrName>
                                        </p:attrNameLst>
                                      </p:cBhvr>
                                      <p:to>
                                        <p:strVal val="visible"/>
                                      </p:to>
                                    </p:set>
                                    <p:animEffect transition="in" filter="circle(in)">
                                      <p:cBhvr>
                                        <p:cTn id="27" dur="2000"/>
                                        <p:tgtEl>
                                          <p:spTgt spid="1031"/>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030"/>
                                        </p:tgtEl>
                                        <p:attrNameLst>
                                          <p:attrName>style.visibility</p:attrName>
                                        </p:attrNameLst>
                                      </p:cBhvr>
                                      <p:to>
                                        <p:strVal val="visible"/>
                                      </p:to>
                                    </p:set>
                                    <p:animEffect transition="in" filter="circle(in)">
                                      <p:cBhvr>
                                        <p:cTn id="32"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0194" y="926757"/>
            <a:ext cx="8254314" cy="6079524"/>
          </a:xfrm>
        </p:spPr>
        <p:txBody>
          <a:bodyPr>
            <a:normAutofit/>
          </a:bodyPr>
          <a:lstStyle/>
          <a:p>
            <a:r>
              <a:rPr lang="ru-RU" sz="2000" dirty="0"/>
              <a:t>Н</a:t>
            </a:r>
            <a:r>
              <a:rPr lang="ru-RU" sz="2000" dirty="0" smtClean="0"/>
              <a:t>а </a:t>
            </a:r>
            <a:r>
              <a:rPr lang="ru-RU" sz="2000" dirty="0"/>
              <a:t>территории нашей школы был посажен  "Сад Победы" в честь победы в </a:t>
            </a:r>
            <a:r>
              <a:rPr lang="ru-RU" sz="2000" dirty="0" smtClean="0"/>
              <a:t>ВОВ.</a:t>
            </a:r>
          </a:p>
          <a:p>
            <a:r>
              <a:rPr lang="ru-RU" sz="2000" dirty="0"/>
              <a:t>Участвовали и продолжают участие  в акциях «Ветеран живет рядом», в 2019 году на 74-летие ВОВ участвовали в акции «Георгиевская ленточка</a:t>
            </a:r>
            <a:r>
              <a:rPr lang="ru-RU" sz="2000" dirty="0" smtClean="0"/>
              <a:t>».</a:t>
            </a:r>
          </a:p>
          <a:p>
            <a:r>
              <a:rPr lang="ru-RU" sz="2000" dirty="0"/>
              <a:t>Я считаю что работа в волонтерском отряде меняет ребят  внутренне, помогая обрести самоуважение, стать уверенным в себе. Эти навыки и умения  пригодятся ребятам в дальнейшей их жизни: проще будет общаться, взаимодействовать и включаться в любую деятельность, уметь оказывать положительное влияние на людей, легко занимать лидерские позиции, проявляя в то же время толерантность и уважение к окружающим. Ведь </a:t>
            </a:r>
            <a:r>
              <a:rPr lang="ru-RU" sz="2000" dirty="0" err="1"/>
              <a:t>волонтерство</a:t>
            </a:r>
            <a:r>
              <a:rPr lang="ru-RU" sz="2000" dirty="0"/>
              <a:t> – удивительное движение, которое помогает человеку подняться над собственными проблемами и увидеть беды и заботы других людей, а главное, щедро дарить окружающим радость, надежду и душевное тепло.</a:t>
            </a:r>
            <a:endParaRPr lang="ru-RU" sz="2000" dirty="0"/>
          </a:p>
        </p:txBody>
      </p:sp>
    </p:spTree>
    <p:extLst>
      <p:ext uri="{BB962C8B-B14F-4D97-AF65-F5344CB8AC3E}">
        <p14:creationId xmlns:p14="http://schemas.microsoft.com/office/powerpoint/2010/main" val="303424864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25861" y="0"/>
            <a:ext cx="7886700" cy="1325563"/>
          </a:xfrm>
        </p:spPr>
        <p:txBody>
          <a:bodyPr/>
          <a:lstStyle/>
          <a:p>
            <a:r>
              <a:rPr lang="ru-RU" sz="3200" b="1" dirty="0">
                <a:solidFill>
                  <a:srgbClr val="7030A0"/>
                </a:solidFill>
                <a:effectLst>
                  <a:outerShdw blurRad="38100" dist="38100" dir="2700000" algn="tl">
                    <a:srgbClr val="000000">
                      <a:alpha val="43137"/>
                    </a:srgbClr>
                  </a:outerShdw>
                </a:effectLst>
              </a:rPr>
              <a:t>Заключение</a:t>
            </a:r>
            <a:r>
              <a:rPr lang="ru-RU" dirty="0"/>
              <a:t/>
            </a:r>
            <a:br>
              <a:rPr lang="ru-RU" dirty="0"/>
            </a:br>
            <a:endParaRPr lang="ru-RU" dirty="0"/>
          </a:p>
        </p:txBody>
      </p:sp>
      <p:sp>
        <p:nvSpPr>
          <p:cNvPr id="3" name="Объект 2"/>
          <p:cNvSpPr>
            <a:spLocks noGrp="1"/>
          </p:cNvSpPr>
          <p:nvPr>
            <p:ph idx="1"/>
          </p:nvPr>
        </p:nvSpPr>
        <p:spPr>
          <a:xfrm>
            <a:off x="321275" y="790832"/>
            <a:ext cx="8538519" cy="5844746"/>
          </a:xfrm>
        </p:spPr>
        <p:txBody>
          <a:bodyPr>
            <a:noAutofit/>
          </a:bodyPr>
          <a:lstStyle/>
          <a:p>
            <a:pPr marL="0" indent="0" algn="r">
              <a:lnSpc>
                <a:spcPct val="100000"/>
              </a:lnSpc>
              <a:buNone/>
            </a:pPr>
            <a:r>
              <a:rPr lang="ru-RU" sz="2000" b="1" i="1" dirty="0"/>
              <a:t>«Благотворительность - это, прежде всего,</a:t>
            </a:r>
            <a:endParaRPr lang="ru-RU" sz="2000" dirty="0"/>
          </a:p>
          <a:p>
            <a:pPr marL="0" indent="0" algn="r">
              <a:lnSpc>
                <a:spcPct val="100000"/>
              </a:lnSpc>
              <a:buNone/>
            </a:pPr>
            <a:r>
              <a:rPr lang="ru-RU" sz="2000" b="1" i="1" dirty="0"/>
              <a:t>мощный источник духовного и эмоционального</a:t>
            </a:r>
            <a:endParaRPr lang="ru-RU" sz="2000" dirty="0"/>
          </a:p>
          <a:p>
            <a:pPr marL="0" indent="0" algn="r">
              <a:lnSpc>
                <a:spcPct val="100000"/>
              </a:lnSpc>
              <a:buNone/>
            </a:pPr>
            <a:r>
              <a:rPr lang="ru-RU" sz="2000" b="1" i="1" dirty="0"/>
              <a:t>обогащения самих благотворителей.</a:t>
            </a:r>
            <a:endParaRPr lang="ru-RU" sz="2000" dirty="0"/>
          </a:p>
          <a:p>
            <a:pPr marL="0" indent="0" algn="r">
              <a:lnSpc>
                <a:spcPct val="100000"/>
              </a:lnSpc>
              <a:buNone/>
            </a:pPr>
            <a:r>
              <a:rPr lang="ru-RU" sz="2000" b="1" i="1" dirty="0"/>
              <a:t>В современных российских условиях она необходима</a:t>
            </a:r>
            <a:endParaRPr lang="ru-RU" sz="2000" dirty="0"/>
          </a:p>
          <a:p>
            <a:pPr marL="0" indent="0" algn="r">
              <a:lnSpc>
                <a:spcPct val="100000"/>
              </a:lnSpc>
              <a:buNone/>
            </a:pPr>
            <a:r>
              <a:rPr lang="ru-RU" sz="2000" b="1" i="1" dirty="0"/>
              <a:t>как воздух...»</a:t>
            </a:r>
            <a:endParaRPr lang="ru-RU" sz="2000" dirty="0"/>
          </a:p>
          <a:p>
            <a:pPr marL="0" indent="0" algn="r">
              <a:lnSpc>
                <a:spcPct val="100000"/>
              </a:lnSpc>
              <a:buNone/>
            </a:pPr>
            <a:r>
              <a:rPr lang="ru-RU" sz="2000" dirty="0"/>
              <a:t>Георгий Полтавченко</a:t>
            </a:r>
          </a:p>
          <a:p>
            <a:pPr marL="0" indent="0">
              <a:buNone/>
            </a:pPr>
            <a:r>
              <a:rPr lang="ru-RU" sz="2000" dirty="0"/>
              <a:t> </a:t>
            </a:r>
          </a:p>
          <a:p>
            <a:pPr marL="0" indent="0">
              <a:buNone/>
            </a:pPr>
            <a:r>
              <a:rPr lang="ru-RU" sz="2000" dirty="0" smtClean="0"/>
              <a:t> Современное </a:t>
            </a:r>
            <a:r>
              <a:rPr lang="ru-RU" sz="2000" dirty="0"/>
              <a:t>развитие волонтерское движение получило в связи с растущим числом социальных проблем, в решении которых при современной экономической ситуации волонтеры незаменимы. И в своем проекте я попыталась дать ответы на вопросы, которые были наиболее интересны и актуальны для меня: что такое волонтёрское движение и рассказала про деятельность волонтёров в России</a:t>
            </a:r>
            <a:r>
              <a:rPr lang="ru-RU" sz="2000" dirty="0" smtClean="0"/>
              <a:t>, в </a:t>
            </a:r>
            <a:r>
              <a:rPr lang="ru-RU" sz="2000" dirty="0"/>
              <a:t>Ульяновске и моём селе Ореховка.</a:t>
            </a:r>
          </a:p>
          <a:p>
            <a:endParaRPr lang="ru-RU" sz="2000" dirty="0"/>
          </a:p>
        </p:txBody>
      </p:sp>
    </p:spTree>
    <p:extLst>
      <p:ext uri="{BB962C8B-B14F-4D97-AF65-F5344CB8AC3E}">
        <p14:creationId xmlns:p14="http://schemas.microsoft.com/office/powerpoint/2010/main" val="9409108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39613" y="2604101"/>
            <a:ext cx="7886700" cy="4351338"/>
          </a:xfrm>
        </p:spPr>
        <p:txBody>
          <a:bodyPr>
            <a:normAutofit/>
          </a:bodyPr>
          <a:lstStyle/>
          <a:p>
            <a:pPr marL="0" indent="0">
              <a:buNone/>
            </a:pPr>
            <a:r>
              <a:rPr lang="ru-RU" sz="4400" dirty="0" smtClean="0">
                <a:solidFill>
                  <a:srgbClr val="7030A0"/>
                </a:solidFill>
                <a:effectLst>
                  <a:outerShdw blurRad="38100" dist="38100" dir="2700000" algn="tl">
                    <a:srgbClr val="000000">
                      <a:alpha val="43137"/>
                    </a:srgbClr>
                  </a:outerShdw>
                </a:effectLst>
              </a:rPr>
              <a:t>Спасибо за внимание!</a:t>
            </a:r>
            <a:endParaRPr lang="ru-RU" sz="4400" dirty="0">
              <a:solidFill>
                <a:srgbClr val="7030A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5951529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278</TotalTime>
  <Words>957</Words>
  <Application>Microsoft Office PowerPoint</Application>
  <PresentationFormat>Экран (4:3)</PresentationFormat>
  <Paragraphs>124</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Office Theme</vt:lpstr>
      <vt:lpstr>Исследовательская работа Тема: «Волонтёрское движение»</vt:lpstr>
      <vt:lpstr>1. Вступление</vt:lpstr>
      <vt:lpstr>Целью в моём проекте является изучить волонтёрскую деятельность и его роль. </vt:lpstr>
      <vt:lpstr>Презентация PowerPoint</vt:lpstr>
      <vt:lpstr>Презентация PowerPoint</vt:lpstr>
      <vt:lpstr>2. Что такое волонтёрское движение?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Волонтёрское движение в России </vt:lpstr>
      <vt:lpstr>Волонтёрские группы в России</vt:lpstr>
      <vt:lpstr>4. Волонтерское движение в Ульяновске и Ульяновской области. </vt:lpstr>
      <vt:lpstr>Презентация PowerPoint</vt:lpstr>
      <vt:lpstr>Презентация PowerPoint</vt:lpstr>
      <vt:lpstr>5. Волонтерское движение в селе Ореховка  </vt:lpstr>
      <vt:lpstr>Презентация PowerPoint</vt:lpstr>
      <vt:lpstr>Презентация PowerPoint</vt:lpstr>
      <vt:lpstr>Заключение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User</dc:creator>
  <cp:lastModifiedBy>Admin</cp:lastModifiedBy>
  <cp:revision>7</cp:revision>
  <dcterms:created xsi:type="dcterms:W3CDTF">2020-01-15T13:43:36Z</dcterms:created>
  <dcterms:modified xsi:type="dcterms:W3CDTF">2020-03-23T12:05:11Z</dcterms:modified>
</cp:coreProperties>
</file>