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300" r:id="rId3"/>
    <p:sldId id="258" r:id="rId4"/>
    <p:sldId id="284" r:id="rId5"/>
    <p:sldId id="287" r:id="rId6"/>
    <p:sldId id="259" r:id="rId7"/>
    <p:sldId id="289" r:id="rId8"/>
    <p:sldId id="264" r:id="rId9"/>
    <p:sldId id="261" r:id="rId10"/>
    <p:sldId id="262" r:id="rId11"/>
    <p:sldId id="291" r:id="rId12"/>
    <p:sldId id="263" r:id="rId13"/>
    <p:sldId id="265" r:id="rId14"/>
    <p:sldId id="292" r:id="rId15"/>
    <p:sldId id="266" r:id="rId16"/>
    <p:sldId id="286" r:id="rId17"/>
    <p:sldId id="285" r:id="rId18"/>
    <p:sldId id="293" r:id="rId19"/>
    <p:sldId id="268" r:id="rId20"/>
    <p:sldId id="269" r:id="rId21"/>
    <p:sldId id="294" r:id="rId22"/>
    <p:sldId id="270" r:id="rId23"/>
    <p:sldId id="271" r:id="rId24"/>
    <p:sldId id="295" r:id="rId25"/>
    <p:sldId id="296" r:id="rId26"/>
    <p:sldId id="301" r:id="rId27"/>
    <p:sldId id="297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98" r:id="rId38"/>
    <p:sldId id="281" r:id="rId39"/>
    <p:sldId id="299" r:id="rId40"/>
    <p:sldId id="282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113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5A06B-714F-4D9F-8D73-AC8778596AA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215A2-C075-4EDF-B1B3-0EA1E0B8D1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4;&#1051;&#1071;\&#1086;&#1083;&#1103;\&#1086;&#1083;&#1103;\&#1082;%20&#1091;&#1088;&#1086;&#1082;&#1091;%20&#1078;&#1074;&#1089;\Bethoven_-_Simfoniya_9_(xMusic.me)(1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4;&#1051;&#1071;\&#1086;&#1083;&#1103;\&#1086;&#1083;&#1103;\&#1082;%20&#1091;&#1088;&#1086;&#1082;&#1091;%20&#1078;&#1074;&#1089;\&#1089;&#1086;&#1073;&#1072;&#1095;&#1100;&#1077;%20&#1089;&#1077;&#1088;&#1076;&#1094;&#1077;%20(convert-video-online.com).mp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3;&#1086;&#1074;&#1099;&#1081;%20&#1087;&#1088;&#1086;&#1077;&#1082;&#1090;.mov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4;&#1051;&#1071;\&#1086;&#1083;&#1103;\&#1086;&#1083;&#1103;\&#1082;%20&#1091;&#1088;&#1086;&#1082;&#1091;%20&#1078;&#1074;&#1089;\Bethoven_-_Simfoniya_9_(xMusic.me)(1)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Двум дирижёрам слава!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Двум палочкам поклон!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Ансамблем нашим правят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 нервы, и гормоны. 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1026" name="Picture 2" descr="http://img0.liveinternet.ru/images/attach/c/2/65/343/65343344_28rostropovi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643182"/>
            <a:ext cx="6697310" cy="3714776"/>
          </a:xfrm>
          <a:prstGeom prst="rect">
            <a:avLst/>
          </a:prstGeom>
          <a:noFill/>
        </p:spPr>
      </p:pic>
      <p:pic>
        <p:nvPicPr>
          <p:cNvPr id="6" name="Bethoven_-_Simfoniya_9_(xMusic.me)(1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9586" y="5643578"/>
            <a:ext cx="661990" cy="66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1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Гипофиз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Содержимое 8" descr="&amp;Rcy;&amp;iecy;&amp;gcy;&amp;ucy;&amp;lcy;&amp;yacy;&amp;tscy;&amp;icy;&amp;yacy; &amp;fcy;&amp;ucy;&amp;ncy;&amp;kcy;&amp;tscy;&amp;icy;&amp;jcy; &amp;gcy;&amp;icy;&amp;pcy;&amp;ocy;&amp;fcy;&amp;icy;&amp;zcy;&amp;acy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85860"/>
            <a:ext cx="657229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Функция желез внутренней секреции.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5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56213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Железа, строение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Гормоны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Действие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Гипер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Гипо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195621">
                <a:tc>
                  <a:txBody>
                    <a:bodyPr/>
                    <a:lstStyle/>
                    <a:p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Гипофиз 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Мозговой придаток, состоящий из трех долей: передней, промежуточной и задней.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Ростовые </a:t>
                      </a:r>
                      <a:endParaRPr lang="ru-RU" sz="280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Регуляторные</a:t>
                      </a:r>
                      <a:endParaRPr lang="ru-RU" sz="28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Регулируют </a:t>
                      </a:r>
                      <a:endParaRPr lang="ru-RU" sz="20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just"/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-рост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организма.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--деятельность половых, 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щитовидной желез и надпочечников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Гигантизм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,</a:t>
                      </a:r>
                    </a:p>
                    <a:p>
                      <a:pPr algn="just"/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акромегалия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algn="just"/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Усиливают гормональную активность всех желез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Карликовость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Задача 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2060"/>
                </a:solidFill>
              </a:rPr>
              <a:t>До 14 лет у девочки было отличное здоровье. Но вдруг она стала сильно худеть, пропал аппетит, мучила неукротимая </a:t>
            </a:r>
            <a:r>
              <a:rPr lang="ru-RU" b="1" dirty="0" err="1" smtClean="0">
                <a:solidFill>
                  <a:srgbClr val="002060"/>
                </a:solidFill>
              </a:rPr>
              <a:t>жажда.Анализ</a:t>
            </a:r>
            <a:r>
              <a:rPr lang="ru-RU" b="1" dirty="0" smtClean="0">
                <a:solidFill>
                  <a:srgbClr val="002060"/>
                </a:solidFill>
              </a:rPr>
              <a:t> мочи показал содержание сахара.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 каком заболевании идет речь? С функцией какой железы оно связано?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Поджелудочная железа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&amp;pcy;&amp;ocy;&amp;dcy;&amp;zhcy;&amp;iecy;&amp;lcy;&amp;ucy;&amp;dcy;&amp;ocy;&amp;chcy;&amp;ncy;&amp;acy;&amp;yacy; &amp;zhcy;&amp;iecy;&amp;lcy;&amp;iecy;&amp;zcy;&amp;acy; &amp;rcy;&amp;acy;&amp;scy;&amp;pcy;&amp;ocy;&amp;lcy;&amp;ocy;&amp;zhcy;&amp;iecy;&amp;ncy;&amp;icy;&amp;iecy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435768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pcy;&amp;ocy;&amp;dcy;&amp;zhcy;&amp;iecy;&amp;lcy;&amp;ucy;&amp;dcy;&amp;ocy;&amp;chcy;&amp;ncy;&amp;acy;&amp;yacy; &amp;zhcy;&amp;iecy;&amp;lcy;&amp;iecy;&amp;zcy;&amp;acy; &amp;icy; &amp;dcy;&amp;vcy;&amp;iecy;&amp;ncy;&amp;acy;&amp;dcy;&amp;tscy;&amp;acy;&amp;tcy;&amp;icy;&amp;pcy;&amp;iecy;&amp;rcy;&amp;scy;&amp;tcy;&amp;ncy;&amp;acy;&amp;yacy; &amp;kcy;&amp;icy;&amp;shcy;&amp;kcy;&amp;acy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357562"/>
            <a:ext cx="442912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Функция желез внутренней секреции.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5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56213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Железа, строение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Гормоны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Действие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Гипер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Гипо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195621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Поджелудочная железа    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"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Островки" клеток, расположенные в разных местах железы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Инсулин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Регулирует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содержание глюкозы в крови, синтез гликогена из избытка глюкозы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Потеря сознания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Сахарный диабет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Задача 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К врачу обратилась женщина с  жалобами  на повышенную потливость тела, неустойчивый </a:t>
            </a:r>
            <a:r>
              <a:rPr lang="ru-RU" b="1" dirty="0" err="1" smtClean="0">
                <a:solidFill>
                  <a:srgbClr val="002060"/>
                </a:solidFill>
              </a:rPr>
              <a:t>психоэмоциональный</a:t>
            </a:r>
            <a:r>
              <a:rPr lang="ru-RU" b="1" dirty="0" smtClean="0">
                <a:solidFill>
                  <a:srgbClr val="002060"/>
                </a:solidFill>
              </a:rPr>
              <a:t> фон, нарушения сна, дрожь в конечностях, приступы ускоренного сердцебиения. У пациентки наблюдалась сильная потеря веса при хорошем аппетите. Глазные яблоки стали необыкновенно крупными и выпяченными.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О каком заболевании идет речь? С функцией какой железы оно связано?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Щитовидная железа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&amp;ZHcy;&amp;iecy;&amp;lcy;&amp;iecy;&amp;zcy;&amp;ycy; &amp;vcy;&amp;ncy;&amp;ucy;&amp;tcy;&amp;rcy;&amp;iecy;&amp;ncy;&amp;ncy;&amp;iecy;&amp;jcy; &amp;scy;&amp;iecy;&amp;kcy;&amp;rcy;&amp;iecy;&amp;tscy;&amp;icy;&amp;icy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428736"/>
            <a:ext cx="6858048" cy="519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&amp;ZHcy;&amp;iecy;&amp;lcy;&amp;iecy;&amp;zcy;&amp;ycy; &amp;vcy;&amp;ncy;&amp;ucy;&amp;tcy;&amp;rcy;&amp;iecy;&amp;ncy;&amp;ncy;&amp;iecy;&amp;jcy; &amp;scy;&amp;iecy;&amp;kcy;&amp;rcy;&amp;iecy;&amp;tscy;&amp;icy;&amp;icy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671517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&amp;ZHcy;&amp;iecy;&amp;lcy;&amp;iecy;&amp;zcy;&amp;ycy; &amp;vcy;&amp;ncy;&amp;ucy;&amp;tcy;&amp;rcy;&amp;iecy;&amp;ncy;&amp;ncy;&amp;iecy;&amp;jcy; &amp;scy;&amp;iecy;&amp;kcy;&amp;rcy;&amp;iecy;&amp;tscy;&amp;icy;&amp;icy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5376" y="1581136"/>
            <a:ext cx="671517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&amp;ZHcy;&amp;iecy;&amp;lcy;&amp;iecy;&amp;zcy;&amp;ycy; &amp;vcy;&amp;ncy;&amp;ucy;&amp;tcy;&amp;rcy;&amp;iecy;&amp;ncy;&amp;ncy;&amp;iecy;&amp;jcy; &amp;scy;&amp;iecy;&amp;kcy;&amp;rcy;&amp;iecy;&amp;tscy;&amp;icy;&amp;icy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7776" y="1733536"/>
            <a:ext cx="671517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0" y="571500"/>
            <a:ext cx="4040188" cy="92868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</a:t>
            </a:r>
            <a:r>
              <a:rPr lang="ru-RU" sz="5100" b="1" dirty="0" smtClean="0">
                <a:solidFill>
                  <a:srgbClr val="C00000"/>
                </a:solidFill>
              </a:rPr>
              <a:t>Базедова болезнь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4294967295"/>
          </p:nvPr>
        </p:nvSpPr>
        <p:spPr>
          <a:xfrm>
            <a:off x="5102225" y="428604"/>
            <a:ext cx="4041775" cy="8572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Микседема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&amp;Bcy;&amp;acy;&amp;zcy;&amp;iecy;&amp;dcy;&amp;ocy;&amp;vcy;&amp;acy; &amp;bcy;&amp;ocy;&amp;lcy;&amp;iecy;&amp;zcy;&amp;ncy;&amp;sof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61268"/>
            <a:ext cx="3500462" cy="4861752"/>
          </a:xfrm>
          <a:prstGeom prst="rect">
            <a:avLst/>
          </a:prstGeom>
          <a:noFill/>
        </p:spPr>
      </p:pic>
      <p:pic>
        <p:nvPicPr>
          <p:cNvPr id="1028" name="Picture 4" descr="http://dommedika.com/endocrinologia/Pic/3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428736"/>
            <a:ext cx="3288524" cy="4892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Функция желез внутренней секреции.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900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28067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Железа, строение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Гормоны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Действие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Гипер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Гипо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619832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Щитовидная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Две доли, соединенные перемычкой и состоящие из пузырьков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Тироксин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Регулирует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обмен 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веществ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Базедова болезнь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,                                            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Микседема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Задача 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В название этой группы  гормонов спрятано мужское имя Андрей, что означает-«мужественный».Это андрогены, они значительно повышают мышечную массу и  силу.  Дополнительное увеличение гормона используют в </a:t>
            </a:r>
            <a:r>
              <a:rPr lang="ru-RU" b="1" dirty="0" err="1" smtClean="0">
                <a:solidFill>
                  <a:srgbClr val="002060"/>
                </a:solidFill>
              </a:rPr>
              <a:t>боди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билдинге</a:t>
            </a:r>
            <a:r>
              <a:rPr lang="ru-RU" b="1" dirty="0" smtClean="0">
                <a:solidFill>
                  <a:srgbClr val="002060"/>
                </a:solidFill>
              </a:rPr>
              <a:t>, когда необходимо наращивание мышечной массы при помощи белковых соединений. Профессиональные спортсмены идут на такие жертвы, в дальнейшем жалея об этом, ведь любые нарушения концентрации его в крови может привести к необратимым процессам. О какой железе идет речь?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    </a:t>
            </a:r>
            <a:r>
              <a:rPr lang="ru-RU" sz="3600" b="1" dirty="0" smtClean="0">
                <a:solidFill>
                  <a:srgbClr val="FF0000"/>
                </a:solidFill>
              </a:rPr>
              <a:t>Как у человека регулируется слаженная       работа всего организма?</a:t>
            </a:r>
          </a:p>
          <a:p>
            <a:endParaRPr lang="ru-RU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       Какие существуют два способа        регуляции функций организма?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Половые железы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&amp;Gcy;&amp;ocy;&amp;rcy;&amp;mcy;&amp;ocy;&amp;ncy;&amp;ycy; &amp;pcy;&amp;ocy;&amp;lcy;&amp;ocy;&amp;vcy;&amp;ycy;&amp;khcy; &amp;zhcy;&amp;iecy;&amp;lcy;&amp;iecy;&amp;zcy;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142984"/>
            <a:ext cx="742955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Функция желез внутренней секреции.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900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28067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Железа, строение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Гормоны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Действие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Гипер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Гипо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619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Половые железы  </a:t>
                      </a:r>
                      <a:endParaRPr lang="ru-RU" sz="240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Мужские-семенники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Женские –яичники.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Мужские и женские 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половые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гормоны</a:t>
                      </a:r>
                      <a:endParaRPr lang="ru-RU" sz="16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</a:rPr>
                        <a:t>Обеспечивают </a:t>
                      </a:r>
                      <a:r>
                        <a:rPr lang="ru-RU" sz="1600" b="1" dirty="0" err="1" smtClean="0">
                          <a:latin typeface="Times New Roman"/>
                          <a:ea typeface="Calibri"/>
                        </a:rPr>
                        <a:t>репродуктив</a:t>
                      </a:r>
                      <a:endParaRPr lang="ru-RU" sz="1600" b="1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</a:rPr>
                        <a:t>ную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 dirty="0">
                          <a:latin typeface="Times New Roman"/>
                          <a:ea typeface="Calibri"/>
                        </a:rPr>
                        <a:t>функцию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</a:rPr>
                        <a:t>.</a:t>
                      </a:r>
                      <a:endParaRPr lang="ru-RU" sz="18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нарушения </a:t>
                      </a:r>
                      <a:r>
                        <a:rPr lang="ru-RU" sz="1600" b="1" dirty="0" err="1" smtClean="0">
                          <a:latin typeface="Times New Roman"/>
                          <a:ea typeface="Times New Roman"/>
                        </a:rPr>
                        <a:t>репродуктив</a:t>
                      </a:r>
                      <a:endParaRPr lang="ru-RU" sz="1600" b="1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ной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функции.</a:t>
                      </a:r>
                      <a:endParaRPr lang="ru-RU" sz="18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арушения </a:t>
                      </a:r>
                      <a:r>
                        <a:rPr lang="ru-RU" sz="1600" b="1" dirty="0" err="1" smtClean="0">
                          <a:latin typeface="Times New Roman"/>
                          <a:ea typeface="Times New Roman"/>
                        </a:rPr>
                        <a:t>репродуктив</a:t>
                      </a:r>
                      <a:endParaRPr lang="ru-RU" sz="1600" b="1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ной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функции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Задача 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929718" cy="564360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    В жизни бывают  ситуации, когда человеку  приходится проявлять фантастичную выносливость. Например, перемахнуть через высоченный забор, убегая от разъяренного пса, или установить новый мировой рекорд в беге на короткую дистанцию, спасаясь от хулиганов. Все эти подвиги, как и первое знакомство, позволяет совершить «гормон активных действий». В таких экстремальных ситуациях он вырабатывается в больших количествах. Сердце учащенно бьется, кровеносные сосуды сужаются, мысли шевелятся быстрее. И вообще, если не хватает энергии и сил, на помощь приходит этот гормон. В считанные секунды он мобилизует все силы. С таким допингом не страшны повседневные трудности и стрессы . О каком гормоне идет речь? С функцией какой железы он связан?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Надпочечники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review-image" descr="https://nebolet.com/medimg/content/patologii-nadpochechnikov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7143799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Функция желез внутренней секреции.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00200"/>
          <a:ext cx="8258204" cy="3900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4524"/>
                <a:gridCol w="1645920"/>
                <a:gridCol w="1645920"/>
                <a:gridCol w="1645920"/>
                <a:gridCol w="1645920"/>
              </a:tblGrid>
              <a:tr h="128067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Железа, строение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Гормоны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Действие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Гипер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Гипо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619832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Надпочечники 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Двухслойные. Наружный слой - корковый, внутренний – мозговой.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Адреналин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Ускоряет работу сердца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сужает кровеносные сосуды, тормозит 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пищеварение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Учащенное сердцебиение, повышение пульса и кровяного давления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Не бывает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бачье сердце (convert-video-online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26" y="214290"/>
            <a:ext cx="8786874" cy="640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Новый проект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428604"/>
            <a:ext cx="8072494" cy="6054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cf2.ppt-online.org/files2/slide/h/hzn94ZFWVcJBaDrwo7sqPl2vLbEuQ1yg5OSMdNTxjt/slide-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598" y="254699"/>
            <a:ext cx="8804402" cy="6603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Факторы, вызывающие эндокринные заболевания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1</a:t>
            </a:r>
            <a:r>
              <a:rPr lang="ru-RU" b="1" dirty="0">
                <a:solidFill>
                  <a:srgbClr val="002060"/>
                </a:solidFill>
              </a:rPr>
              <a:t>. Наследственная предрасположенность.</a:t>
            </a:r>
          </a:p>
          <a:p>
            <a:r>
              <a:rPr lang="ru-RU" b="1" dirty="0">
                <a:solidFill>
                  <a:srgbClr val="002060"/>
                </a:solidFill>
              </a:rPr>
              <a:t>2. Неправильное питание (недостаток йода, избыток сахара и т. д.).</a:t>
            </a:r>
          </a:p>
          <a:p>
            <a:r>
              <a:rPr lang="ru-RU" b="1" dirty="0">
                <a:solidFill>
                  <a:srgbClr val="002060"/>
                </a:solidFill>
              </a:rPr>
              <a:t>3. Стрессы (существует стрессовая или посттравматическая форма сахарного диабета).</a:t>
            </a:r>
          </a:p>
          <a:p>
            <a:r>
              <a:rPr lang="ru-RU" b="1" dirty="0">
                <a:solidFill>
                  <a:srgbClr val="002060"/>
                </a:solidFill>
              </a:rPr>
              <a:t>4. Последствия тяжелых инфекционных заболеваний.</a:t>
            </a:r>
          </a:p>
          <a:p>
            <a:r>
              <a:rPr lang="ru-RU" b="1" dirty="0">
                <a:solidFill>
                  <a:srgbClr val="002060"/>
                </a:solidFill>
              </a:rPr>
              <a:t>5. Осложнения после операций, беременности и родов.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Профилактика эндокринных заболеваний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1</a:t>
            </a:r>
            <a:r>
              <a:rPr lang="ru-RU" sz="3600" b="1" dirty="0">
                <a:solidFill>
                  <a:srgbClr val="002060"/>
                </a:solidFill>
              </a:rPr>
              <a:t>. Обращение в службу медико-генетического консультирования в том случае, если будущие родители страдают эндокринными заболеваниями.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2. Ранняя и своевременная диагностика наследственных эндокринных расстройств.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3. Сбалансированное питание с наличием необходимых микроэлементов и витаминов.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4. Здоровый образ жизни.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5. Умение справляться со стрессовыми ситуациями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Регуляция функций организма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(нейрогуморальная)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sz="half" idx="1"/>
          </p:nvPr>
        </p:nvSpPr>
        <p:spPr>
          <a:xfrm>
            <a:off x="642910" y="2000240"/>
            <a:ext cx="8072494" cy="435771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Нервная</a:t>
            </a:r>
            <a:r>
              <a:rPr lang="ru-RU" sz="4400" b="1" dirty="0"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-</a:t>
            </a:r>
            <a:r>
              <a:rPr lang="ru-RU" sz="3600" b="1" dirty="0" smtClean="0">
                <a:solidFill>
                  <a:srgbClr val="002060"/>
                </a:solidFill>
              </a:rPr>
              <a:t>осуществляется с помощью нервной системы</a:t>
            </a:r>
          </a:p>
          <a:p>
            <a:pPr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Гуморальная- </a:t>
            </a:r>
            <a:r>
              <a:rPr lang="ru-RU" sz="3600" b="1" dirty="0" smtClean="0">
                <a:solidFill>
                  <a:srgbClr val="002060"/>
                </a:solidFill>
              </a:rPr>
              <a:t>осуществляется за счет веществ, выделяемых во внутреннюю среду организма</a:t>
            </a:r>
          </a:p>
          <a:p>
            <a:pPr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sz="half" idx="2"/>
          </p:nvPr>
        </p:nvSpPr>
        <p:spPr>
          <a:xfrm>
            <a:off x="9144000" y="1428736"/>
            <a:ext cx="4038600" cy="4340237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Закончить предложения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800" b="1" dirty="0" smtClean="0">
                <a:solidFill>
                  <a:srgbClr val="002060"/>
                </a:solidFill>
              </a:rPr>
              <a:t>     </a:t>
            </a:r>
            <a:r>
              <a:rPr lang="ru-RU" sz="3800" b="1" dirty="0">
                <a:solidFill>
                  <a:srgbClr val="002060"/>
                </a:solidFill>
              </a:rPr>
              <a:t>Биологически активные вещества, вырабатываемые железами внутренней секреции и поступающие в кровь</a:t>
            </a:r>
            <a:r>
              <a:rPr lang="ru-RU" sz="3800" b="1" dirty="0" smtClean="0">
                <a:solidFill>
                  <a:srgbClr val="002060"/>
                </a:solidFill>
              </a:rPr>
              <a:t>……</a:t>
            </a:r>
            <a:endParaRPr lang="ru-RU" sz="38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14612" y="3643314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ГОРМОНЫ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rgbClr val="002060"/>
                </a:solidFill>
              </a:rPr>
              <a:t>Соматотропный гормон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(</a:t>
            </a:r>
            <a:r>
              <a:rPr lang="ru-RU" sz="4000" b="1" dirty="0">
                <a:solidFill>
                  <a:srgbClr val="002060"/>
                </a:solidFill>
              </a:rPr>
              <a:t>гормон роста) вырабатывает</a:t>
            </a:r>
            <a:r>
              <a:rPr lang="ru-RU" sz="4000" b="1" dirty="0" smtClean="0">
                <a:solidFill>
                  <a:srgbClr val="002060"/>
                </a:solidFill>
              </a:rPr>
              <a:t>….</a:t>
            </a:r>
            <a:endParaRPr lang="ru-RU" sz="40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57818" y="328612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ГИПОФИЗ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1"/>
            <a:ext cx="8229600" cy="24717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b="1" dirty="0" smtClean="0">
                <a:solidFill>
                  <a:srgbClr val="002060"/>
                </a:solidFill>
              </a:rPr>
              <a:t>Йодсодержащие </a:t>
            </a:r>
            <a:r>
              <a:rPr lang="ru-RU" sz="3600" b="1" dirty="0">
                <a:solidFill>
                  <a:srgbClr val="002060"/>
                </a:solidFill>
              </a:rPr>
              <a:t>гормоны, регулирующие обмен </a:t>
            </a:r>
            <a:r>
              <a:rPr lang="ru-RU" sz="3600" b="1" dirty="0" smtClean="0">
                <a:solidFill>
                  <a:srgbClr val="002060"/>
                </a:solidFill>
              </a:rPr>
              <a:t>веществ, </a:t>
            </a:r>
            <a:r>
              <a:rPr lang="ru-RU" sz="3600" b="1" dirty="0">
                <a:solidFill>
                  <a:srgbClr val="002060"/>
                </a:solidFill>
              </a:rPr>
              <a:t>рост и развитие организма, а также на нервную систему, </a:t>
            </a:r>
            <a:r>
              <a:rPr lang="ru-RU" sz="3600" b="1" dirty="0" smtClean="0">
                <a:solidFill>
                  <a:srgbClr val="002060"/>
                </a:solidFill>
              </a:rPr>
              <a:t>вырабатывает……..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43372" y="392906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ЩИТОВИДНАЯ ЖЕЛЕЗА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1"/>
            <a:ext cx="8229600" cy="247174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 </a:t>
            </a:r>
            <a:r>
              <a:rPr lang="ru-RU" sz="3600" b="1" dirty="0">
                <a:solidFill>
                  <a:srgbClr val="002060"/>
                </a:solidFill>
              </a:rPr>
              <a:t>Этот гормон регулирует содержание сахара в крови (уменьшает) и вырабатывается поджелудочной </a:t>
            </a:r>
            <a:r>
              <a:rPr lang="ru-RU" sz="3600" b="1" dirty="0" smtClean="0">
                <a:solidFill>
                  <a:srgbClr val="002060"/>
                </a:solidFill>
              </a:rPr>
              <a:t>железой…….</a:t>
            </a:r>
            <a:endParaRPr lang="ru-RU" sz="3600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600" b="1" dirty="0">
                <a:solidFill>
                  <a:srgbClr val="002060"/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488" y="3286124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ИНСУЛИН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599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4000" b="1" dirty="0">
                <a:solidFill>
                  <a:srgbClr val="002060"/>
                </a:solidFill>
              </a:rPr>
              <a:t>Гормон «активных действий» - адреналин  </a:t>
            </a:r>
            <a:r>
              <a:rPr lang="ru-RU" sz="4000" b="1" dirty="0" smtClean="0">
                <a:solidFill>
                  <a:srgbClr val="002060"/>
                </a:solidFill>
              </a:rPr>
              <a:t>вырабатывают  ………..</a:t>
            </a:r>
            <a:endParaRPr lang="ru-RU" sz="4000" b="1" dirty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628" y="3571876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НАДПОЧЕЧНИКИ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39005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</a:t>
            </a:r>
            <a:r>
              <a:rPr lang="ru-RU" sz="4000" b="1" dirty="0">
                <a:solidFill>
                  <a:srgbClr val="002060"/>
                </a:solidFill>
              </a:rPr>
              <a:t>Эти железы вырабатывают гормоны, которые  влияют на формирование вторичных половых признаков и обеспечивают репродуктивную функцию организма</a:t>
            </a:r>
            <a:r>
              <a:rPr lang="ru-RU" sz="4000" b="1" dirty="0" smtClean="0">
                <a:solidFill>
                  <a:srgbClr val="002060"/>
                </a:solidFill>
              </a:rPr>
              <a:t>………</a:t>
            </a:r>
            <a:r>
              <a:rPr lang="ru-RU" sz="4000" b="1" dirty="0">
                <a:solidFill>
                  <a:srgbClr val="002060"/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7620" y="4143380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ПОЛОВЫЕ ЖЕЛЕЗЫ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285992"/>
            <a:ext cx="8229600" cy="17145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5200" b="1" dirty="0">
                <a:solidFill>
                  <a:srgbClr val="002060"/>
                </a:solidFill>
              </a:rPr>
              <a:t>Эта железа координирует работу всех </a:t>
            </a:r>
            <a:r>
              <a:rPr lang="ru-RU" sz="5200" b="1" dirty="0" smtClean="0">
                <a:solidFill>
                  <a:srgbClr val="002060"/>
                </a:solidFill>
              </a:rPr>
              <a:t>желез….</a:t>
            </a:r>
            <a:endParaRPr lang="ru-RU" sz="4400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4400" b="1" dirty="0">
                <a:solidFill>
                  <a:srgbClr val="002060"/>
                </a:solidFill>
              </a:rPr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2066" y="421481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ГИПОФИЗ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Железы  внутренней секреции</a:t>
            </a:r>
            <a:endParaRPr lang="ru-RU" dirty="0"/>
          </a:p>
        </p:txBody>
      </p:sp>
      <p:pic>
        <p:nvPicPr>
          <p:cNvPr id="6" name="Picture 4" descr="http://900igr.net/datai/biologija/ZHelezy-vnutrennej-sekretsii/0006-002-ZHelezy-vnutrennej-i-smeshannoj-sekretsii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64628" y="1077100"/>
            <a:ext cx="7422148" cy="5566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Творческое задание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b="1" dirty="0" smtClean="0">
                <a:solidFill>
                  <a:srgbClr val="002060"/>
                </a:solidFill>
              </a:rPr>
              <a:t>Если </a:t>
            </a:r>
            <a:r>
              <a:rPr lang="ru-RU" sz="4000" b="1" dirty="0">
                <a:solidFill>
                  <a:srgbClr val="002060"/>
                </a:solidFill>
              </a:rPr>
              <a:t>бы вы создали модель идеального человека, то какую еще  железу добавили в </a:t>
            </a:r>
            <a:r>
              <a:rPr lang="ru-RU" sz="4000" b="1" dirty="0" smtClean="0">
                <a:solidFill>
                  <a:srgbClr val="002060"/>
                </a:solidFill>
              </a:rPr>
              <a:t>организм, </a:t>
            </a:r>
            <a:r>
              <a:rPr lang="ru-RU" sz="4000" b="1" dirty="0">
                <a:solidFill>
                  <a:srgbClr val="002060"/>
                </a:solidFill>
              </a:rPr>
              <a:t>с какими </a:t>
            </a:r>
            <a:r>
              <a:rPr lang="ru-RU" sz="4000" b="1" dirty="0" smtClean="0">
                <a:solidFill>
                  <a:srgbClr val="002060"/>
                </a:solidFill>
              </a:rPr>
              <a:t>функциями?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im2-tub-ru.yandex.net/i?id=ad32e2f5fefcf855ad8567c9a9f4589b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2065287" cy="206528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28860" y="642918"/>
            <a:ext cx="67315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Мне понравилось, у меня все получилось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48134" name="Picture 6" descr="http://st03.kakprosto.ru/tumb/680/images/article/2014/10/8/101861_5435434661d005435434661d3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2381266" cy="17859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786050" y="3143248"/>
            <a:ext cx="585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Мне понравилось, но были трудности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4857760"/>
            <a:ext cx="1928826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928926" y="5214950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Мне было не интересно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285720" y="928670"/>
            <a:ext cx="7943880" cy="524034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sz="4000" b="1" dirty="0" smtClean="0">
                <a:solidFill>
                  <a:srgbClr val="FF0000"/>
                </a:solidFill>
              </a:rPr>
              <a:t>Гормоны</a:t>
            </a:r>
            <a:r>
              <a:rPr lang="ru-RU" sz="4000" b="1" dirty="0" smtClean="0">
                <a:solidFill>
                  <a:srgbClr val="002060"/>
                </a:solidFill>
              </a:rPr>
              <a:t> - это биологически активные вещества, образующиеся в железах внутренней секреции и оказывающие регулирующее влияние на обмен веществ и физиологические функции.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57224" y="2071688"/>
            <a:ext cx="7372376" cy="4054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</a:rPr>
              <a:t>Спасибо за внимание!!!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Железы  внутренней секреции</a:t>
            </a:r>
            <a:endParaRPr lang="ru-RU" dirty="0"/>
          </a:p>
        </p:txBody>
      </p:sp>
      <p:pic>
        <p:nvPicPr>
          <p:cNvPr id="6" name="Picture 4" descr="http://900igr.net/datai/biologija/ZHelezy-vnutrennej-sekretsii/0006-002-ZHelezy-vnutrennej-i-smeshannoj-sekretsii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64628" y="1077100"/>
            <a:ext cx="7422148" cy="5566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21444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Тема урока: «Функция желез внутренней секреции»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Основные понятия урока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</a:rPr>
              <a:t>Железы </a:t>
            </a:r>
            <a:r>
              <a:rPr lang="ru-RU" dirty="0">
                <a:solidFill>
                  <a:srgbClr val="002060"/>
                </a:solidFill>
              </a:rPr>
              <a:t>внутренней секреции.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Расположение в организме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Гормоны , вырабатываемые железами.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Действие гормонов на организм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Нарушения в организме, возникающие при гиперфункции  </a:t>
            </a:r>
            <a:r>
              <a:rPr lang="ru-RU" dirty="0" err="1">
                <a:solidFill>
                  <a:srgbClr val="002060"/>
                </a:solidFill>
              </a:rPr>
              <a:t>жвс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ru-RU" dirty="0">
                <a:solidFill>
                  <a:srgbClr val="002060"/>
                </a:solidFill>
              </a:rPr>
              <a:t>Нарушения в организме, возникающие при гипофункции  </a:t>
            </a:r>
            <a:r>
              <a:rPr lang="ru-RU" dirty="0" err="1">
                <a:solidFill>
                  <a:srgbClr val="002060"/>
                </a:solidFill>
              </a:rPr>
              <a:t>жвс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ru-RU" dirty="0">
                <a:solidFill>
                  <a:srgbClr val="002060"/>
                </a:solidFill>
              </a:rPr>
              <a:t>Профилактика гормональных нарушений.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Функция желез внутренней секреции.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329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2266208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Железа, строение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Гормоны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Действие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Гипер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Гипо</a:t>
                      </a:r>
                      <a:endParaRPr lang="ru-RU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6292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Bethoven_-_Simfoniya_9_(xMusic.me)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643834" y="5357826"/>
            <a:ext cx="857232" cy="857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1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Задача 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</a:t>
            </a:r>
            <a:r>
              <a:rPr lang="ru-RU" b="1" dirty="0" err="1">
                <a:solidFill>
                  <a:srgbClr val="002060"/>
                </a:solidFill>
              </a:rPr>
              <a:t>Хэ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Пинпин</a:t>
            </a:r>
            <a:r>
              <a:rPr lang="ru-RU" b="1" dirty="0">
                <a:solidFill>
                  <a:srgbClr val="002060"/>
                </a:solidFill>
              </a:rPr>
              <a:t> родился в </a:t>
            </a:r>
            <a:r>
              <a:rPr lang="ru-RU" b="1" dirty="0" smtClean="0">
                <a:solidFill>
                  <a:srgbClr val="002060"/>
                </a:solidFill>
              </a:rPr>
              <a:t>Монголии </a:t>
            </a:r>
            <a:r>
              <a:rPr lang="ru-RU" b="1" dirty="0">
                <a:solidFill>
                  <a:srgbClr val="002060"/>
                </a:solidFill>
              </a:rPr>
              <a:t>в 1988 году. При рождении его рост был меньше размера ладони взрослого человека, а вес составлял менее 500 граммов. В детстве родители были вынуждены кормить его молоком через тонкую соломинку, так как его рот был слишком маленьким для принятия пищи. Ходить и говорить </a:t>
            </a:r>
            <a:r>
              <a:rPr lang="ru-RU" b="1" dirty="0" err="1">
                <a:solidFill>
                  <a:srgbClr val="002060"/>
                </a:solidFill>
              </a:rPr>
              <a:t>Пинпин</a:t>
            </a:r>
            <a:r>
              <a:rPr lang="ru-RU" b="1" dirty="0">
                <a:solidFill>
                  <a:srgbClr val="002060"/>
                </a:solidFill>
              </a:rPr>
              <a:t> начал лишь в 3-4 года. В 18 лет его рост остановился на 74 сантиметрах, а вес - на 7 килограммах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7969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Нарушение функции гипофиза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4294967295"/>
          </p:nvPr>
        </p:nvSpPr>
        <p:spPr>
          <a:xfrm>
            <a:off x="0" y="5857892"/>
            <a:ext cx="3786188" cy="7143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 Карликовость и гигантизм</a:t>
            </a:r>
            <a:endParaRPr lang="ru-RU" sz="2800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294967295"/>
          </p:nvPr>
        </p:nvSpPr>
        <p:spPr>
          <a:xfrm>
            <a:off x="5145088" y="6000750"/>
            <a:ext cx="3998912" cy="85725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Акромегалия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5362" name="Picture 2" descr="http://fs00.infourok.ru/images/doc/240/190125/1/hello_html_69d66ea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3154867" cy="4572509"/>
          </a:xfrm>
          <a:prstGeom prst="rect">
            <a:avLst/>
          </a:prstGeom>
          <a:noFill/>
        </p:spPr>
      </p:pic>
      <p:pic>
        <p:nvPicPr>
          <p:cNvPr id="15368" name="Picture 8" descr="http://med36.com/files/uploads/images/ills/acromegal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142984"/>
            <a:ext cx="2928958" cy="3624586"/>
          </a:xfrm>
          <a:prstGeom prst="rect">
            <a:avLst/>
          </a:prstGeom>
          <a:noFill/>
        </p:spPr>
      </p:pic>
      <p:pic>
        <p:nvPicPr>
          <p:cNvPr id="16" name="Picture 4" descr="http://medicalplanet.su/gormonalnie_narushenia/Img/2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643314"/>
            <a:ext cx="3045976" cy="24717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925</Words>
  <Application>Microsoft Office PowerPoint</Application>
  <PresentationFormat>Экран (4:3)</PresentationFormat>
  <Paragraphs>161</Paragraphs>
  <Slides>40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Двум дирижёрам слава! Двум палочкам поклон! Ансамблем нашим правят И нервы, и гормоны.  </vt:lpstr>
      <vt:lpstr>Слайд 2</vt:lpstr>
      <vt:lpstr>Регуляция функций организма (нейрогуморальная)</vt:lpstr>
      <vt:lpstr>Слайд 4</vt:lpstr>
      <vt:lpstr>Железы  внутренней секреции</vt:lpstr>
      <vt:lpstr>Тема урока: «Функция желез внутренней секреции» Основные понятия урока</vt:lpstr>
      <vt:lpstr>Функция желез внутренней секреции.</vt:lpstr>
      <vt:lpstr>Задача 1</vt:lpstr>
      <vt:lpstr>Нарушение функции гипофиза</vt:lpstr>
      <vt:lpstr>Гипофиз</vt:lpstr>
      <vt:lpstr>Функция желез внутренней секреции.</vt:lpstr>
      <vt:lpstr>Задача 2</vt:lpstr>
      <vt:lpstr>Поджелудочная железа</vt:lpstr>
      <vt:lpstr>Функция желез внутренней секреции.</vt:lpstr>
      <vt:lpstr>Задача 3</vt:lpstr>
      <vt:lpstr>Щитовидная железа</vt:lpstr>
      <vt:lpstr>Слайд 17</vt:lpstr>
      <vt:lpstr>Функция желез внутренней секреции.</vt:lpstr>
      <vt:lpstr>Задача 4</vt:lpstr>
      <vt:lpstr>Половые железы</vt:lpstr>
      <vt:lpstr>Функция желез внутренней секреции.</vt:lpstr>
      <vt:lpstr>Задача 5</vt:lpstr>
      <vt:lpstr>Надпочечники</vt:lpstr>
      <vt:lpstr>Функция желез внутренней секреции.</vt:lpstr>
      <vt:lpstr>Слайд 25</vt:lpstr>
      <vt:lpstr>Слайд 26</vt:lpstr>
      <vt:lpstr>Слайд 27</vt:lpstr>
      <vt:lpstr>Факторы, вызывающие эндокринные заболевания</vt:lpstr>
      <vt:lpstr>Профилактика эндокринных заболеваний</vt:lpstr>
      <vt:lpstr>Закончить предложения</vt:lpstr>
      <vt:lpstr>Слайд 31</vt:lpstr>
      <vt:lpstr>Слайд 32</vt:lpstr>
      <vt:lpstr>Слайд 33</vt:lpstr>
      <vt:lpstr>Слайд 34</vt:lpstr>
      <vt:lpstr>Слайд 35</vt:lpstr>
      <vt:lpstr>Слайд 36</vt:lpstr>
      <vt:lpstr>Железы  внутренней секреции</vt:lpstr>
      <vt:lpstr>Творческое задание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Функция желез внутренней секреции</dc:title>
  <dc:creator>АЛЕКСАНДР</dc:creator>
  <cp:lastModifiedBy>АЛЕКСАНДР</cp:lastModifiedBy>
  <cp:revision>46</cp:revision>
  <dcterms:created xsi:type="dcterms:W3CDTF">2017-03-14T18:46:44Z</dcterms:created>
  <dcterms:modified xsi:type="dcterms:W3CDTF">2021-01-21T16:26:09Z</dcterms:modified>
</cp:coreProperties>
</file>