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7" r:id="rId4"/>
    <p:sldId id="285" r:id="rId5"/>
    <p:sldId id="287" r:id="rId6"/>
    <p:sldId id="286" r:id="rId7"/>
    <p:sldId id="288" r:id="rId8"/>
    <p:sldId id="270" r:id="rId9"/>
    <p:sldId id="269" r:id="rId10"/>
    <p:sldId id="260" r:id="rId11"/>
    <p:sldId id="261" r:id="rId12"/>
    <p:sldId id="265" r:id="rId13"/>
    <p:sldId id="262" r:id="rId14"/>
    <p:sldId id="264" r:id="rId15"/>
    <p:sldId id="263" r:id="rId16"/>
    <p:sldId id="284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43" autoAdjust="0"/>
    <p:restoredTop sz="94660"/>
  </p:normalViewPr>
  <p:slideViewPr>
    <p:cSldViewPr snapToGrid="0">
      <p:cViewPr varScale="1">
        <p:scale>
          <a:sx n="69" d="100"/>
          <a:sy n="69" d="100"/>
        </p:scale>
        <p:origin x="-340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0A9FF-E094-4FF2-AF8E-79FAB80CEFAF}" type="datetimeFigureOut">
              <a:rPr lang="ru-RU" smtClean="0"/>
              <a:t>21.09.2022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5B511-7F8C-43EE-85A9-71C6DA77EE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17518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0A9FF-E094-4FF2-AF8E-79FAB80CEFAF}" type="datetimeFigureOut">
              <a:rPr lang="ru-RU" smtClean="0"/>
              <a:t>21.09.2022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5B511-7F8C-43EE-85A9-71C6DA77EE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19412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0A9FF-E094-4FF2-AF8E-79FAB80CEFAF}" type="datetimeFigureOut">
              <a:rPr lang="ru-RU" smtClean="0"/>
              <a:t>21.09.2022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5B511-7F8C-43EE-85A9-71C6DA77EE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83686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0A9FF-E094-4FF2-AF8E-79FAB80CEFAF}" type="datetimeFigureOut">
              <a:rPr lang="ru-RU" smtClean="0"/>
              <a:t>21.09.2022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5B511-7F8C-43EE-85A9-71C6DA77EE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48033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0A9FF-E094-4FF2-AF8E-79FAB80CEFAF}" type="datetimeFigureOut">
              <a:rPr lang="ru-RU" smtClean="0"/>
              <a:t>21.09.2022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5B511-7F8C-43EE-85A9-71C6DA77EE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02145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0A9FF-E094-4FF2-AF8E-79FAB80CEFAF}" type="datetimeFigureOut">
              <a:rPr lang="ru-RU" smtClean="0"/>
              <a:t>21.09.2022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5B511-7F8C-43EE-85A9-71C6DA77EE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80296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0A9FF-E094-4FF2-AF8E-79FAB80CEFAF}" type="datetimeFigureOut">
              <a:rPr lang="ru-RU" smtClean="0"/>
              <a:t>21.09.2022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5B511-7F8C-43EE-85A9-71C6DA77EE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30003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0A9FF-E094-4FF2-AF8E-79FAB80CEFAF}" type="datetimeFigureOut">
              <a:rPr lang="ru-RU" smtClean="0"/>
              <a:t>21.09.2022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5B511-7F8C-43EE-85A9-71C6DA77EE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50124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0A9FF-E094-4FF2-AF8E-79FAB80CEFAF}" type="datetimeFigureOut">
              <a:rPr lang="ru-RU" smtClean="0"/>
              <a:t>21.09.2022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5B511-7F8C-43EE-85A9-71C6DA77EE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46019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0A9FF-E094-4FF2-AF8E-79FAB80CEFAF}" type="datetimeFigureOut">
              <a:rPr lang="ru-RU" smtClean="0"/>
              <a:t>21.09.2022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5B511-7F8C-43EE-85A9-71C6DA77EE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47086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0A9FF-E094-4FF2-AF8E-79FAB80CEFAF}" type="datetimeFigureOut">
              <a:rPr lang="ru-RU" smtClean="0"/>
              <a:t>21.09.2022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5B511-7F8C-43EE-85A9-71C6DA77EE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03581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D0A9FF-E094-4FF2-AF8E-79FAB80CEFAF}" type="datetimeFigureOut">
              <a:rPr lang="ru-RU" smtClean="0"/>
              <a:t>21.09.2022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25B511-7F8C-43EE-85A9-71C6DA77EE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56110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1032" y="1505181"/>
            <a:ext cx="9671302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Физика в познании</a:t>
            </a:r>
          </a:p>
          <a:p>
            <a:pPr algn="ctr"/>
            <a:r>
              <a:rPr lang="ru-RU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вещества, поля, пространства и времени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932329" y="1147482"/>
            <a:ext cx="10470777" cy="2438400"/>
          </a:xfrm>
          <a:prstGeom prst="round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5788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47817" y="4897973"/>
            <a:ext cx="868121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Физика, как и любая другая естественная наука, основывается на количественных наблюдениях.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738371" y="255780"/>
            <a:ext cx="420647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Что изучает физика</a:t>
            </a:r>
            <a:endParaRPr lang="ru-RU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88893" y="1078068"/>
            <a:ext cx="1088315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Физика как экспериментальная наука возникла из астрономии.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197891" y="2578698"/>
            <a:ext cx="957768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Физика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- наука о наиболее общих и фундаментальных закономерностях, определяющих структуру и эволюцию материального мира.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039906" y="2362022"/>
            <a:ext cx="9914965" cy="180915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021977" y="4738533"/>
            <a:ext cx="9932894" cy="1272988"/>
          </a:xfrm>
          <a:prstGeom prst="round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3780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504329" y="1005924"/>
            <a:ext cx="638287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Галиле́о</a:t>
            </a:r>
            <a:r>
              <a:rPr lang="ru-RU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Галиле́й</a:t>
            </a:r>
            <a:endParaRPr lang="ru-RU" sz="2800" b="1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(1564 - 1642)</a:t>
            </a:r>
          </a:p>
          <a:p>
            <a:pPr algn="ctr"/>
            <a:endParaRPr lang="ru-RU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итальянский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физик, механик, астроном, философ,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математик.</a:t>
            </a:r>
          </a:p>
          <a:p>
            <a:pPr algn="ctr"/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399" y="171094"/>
            <a:ext cx="4866342" cy="6501752"/>
          </a:xfrm>
          <a:prstGeom prst="rect">
            <a:avLst/>
          </a:prstGeom>
        </p:spPr>
      </p:pic>
      <p:sp>
        <p:nvSpPr>
          <p:cNvPr id="4" name="Скругленный прямоугольник 3"/>
          <p:cNvSpPr/>
          <p:nvPr/>
        </p:nvSpPr>
        <p:spPr>
          <a:xfrm>
            <a:off x="5898776" y="3532094"/>
            <a:ext cx="5576048" cy="2305922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5985933" y="3532094"/>
            <a:ext cx="5488891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Первым предложил </a:t>
            </a:r>
            <a:r>
              <a:rPr lang="ru-RU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количественный подход </a:t>
            </a:r>
          </a:p>
          <a:p>
            <a:pPr lvl="0" algn="ctr"/>
            <a:r>
              <a:rPr lang="ru-RU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физических экспериментах и  </a:t>
            </a:r>
            <a:r>
              <a:rPr lang="ru-RU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теоретическое обоснование</a:t>
            </a:r>
            <a:r>
              <a:rPr lang="ru-RU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движения тел.</a:t>
            </a:r>
          </a:p>
        </p:txBody>
      </p:sp>
    </p:spTree>
    <p:extLst>
      <p:ext uri="{BB962C8B-B14F-4D97-AF65-F5344CB8AC3E}">
        <p14:creationId xmlns:p14="http://schemas.microsoft.com/office/powerpoint/2010/main" val="257123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21896" y="0"/>
            <a:ext cx="1090863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Дав количественное описание падения тел на землю, </a:t>
            </a:r>
            <a:r>
              <a:rPr lang="ru-RU" sz="32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Галилей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 не ответил на вопрос, почему они падают.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063230" y="1623753"/>
            <a:ext cx="7662415" cy="2062103"/>
          </a:xfrm>
          <a:prstGeom prst="rect">
            <a:avLst/>
          </a:prstGeom>
          <a:ln w="5715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Основоположник 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фундаментальной физической теории, высказал гипотезу, согласно которой причина падения тел 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притяжение их к Земле.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063230" y="4007780"/>
            <a:ext cx="7662415" cy="107721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5715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Ньютоном была создана классическая теория тяготения.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1896" y="1098214"/>
            <a:ext cx="3017570" cy="414774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19814" y="5406922"/>
            <a:ext cx="523824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Исаа́к</a:t>
            </a:r>
            <a:r>
              <a:rPr lang="ru-RU" sz="3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Нью́то́н</a:t>
            </a:r>
            <a:endParaRPr lang="ru-RU" sz="3200" b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английский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физик, математик, механик и астроном</a:t>
            </a:r>
          </a:p>
        </p:txBody>
      </p:sp>
    </p:spTree>
    <p:extLst>
      <p:ext uri="{BB962C8B-B14F-4D97-AF65-F5344CB8AC3E}">
        <p14:creationId xmlns:p14="http://schemas.microsoft.com/office/powerpoint/2010/main" val="2138411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5799" y="141231"/>
            <a:ext cx="1078653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Механика </a:t>
            </a:r>
            <a:r>
              <a:rPr lang="ru-RU" sz="32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Ньютона 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в течение двух столетий прекрасно описывала наблюдаемое поведение макроскопических тел. Однако движение тел со скоростью, близкой к скорости света, она объяснить не смогла.</a:t>
            </a:r>
            <a:endParaRPr lang="ru-RU" sz="32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517" y="2203334"/>
            <a:ext cx="3443816" cy="460219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326466" y="2322437"/>
            <a:ext cx="707813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Майкл </a:t>
            </a:r>
            <a:r>
              <a:rPr lang="ru-RU" sz="3200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Фараде́й</a:t>
            </a:r>
            <a:r>
              <a:rPr lang="ru-RU" sz="32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английский 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физик-экспериментатор и химик.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555067" y="4130302"/>
            <a:ext cx="7340599" cy="255454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5715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Открыл электромагнитную индукцию, лежащую в основе современного промышленного производства электричества. 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Основоположник 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учения об электромагнитном поле</a:t>
            </a:r>
          </a:p>
        </p:txBody>
      </p:sp>
    </p:spTree>
    <p:extLst>
      <p:ext uri="{BB962C8B-B14F-4D97-AF65-F5344CB8AC3E}">
        <p14:creationId xmlns:p14="http://schemas.microsoft.com/office/powerpoint/2010/main" val="594511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87014" y="2287146"/>
            <a:ext cx="585733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Джеймс Клерк </a:t>
            </a:r>
            <a:r>
              <a:rPr lang="ru-RU" sz="3200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Ма́ксвелл</a:t>
            </a:r>
            <a:endParaRPr lang="ru-RU" sz="3200" b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британский 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физик, математик и механик.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b="9892"/>
          <a:stretch/>
        </p:blipFill>
        <p:spPr>
          <a:xfrm>
            <a:off x="317773" y="1293317"/>
            <a:ext cx="2968889" cy="355731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239450" y="5316301"/>
            <a:ext cx="7917612" cy="107721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5715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Максвелл заложил основы современной классической электродинамики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65668" y="25898"/>
            <a:ext cx="1126066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Фарадей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основоположник учения об электромагнитном 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поле, 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которое затем математически оформил и 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развил…</a:t>
            </a:r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5292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7200" y="0"/>
            <a:ext cx="1128606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Расхождение теории 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с корректно поставленным экспериментом приводит к совершенствованию старой или созданию принципиально новой теории, дающей новые законы и более глубокое понимание физической реальности.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351866" y="2224807"/>
            <a:ext cx="7289801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Альбе́рт</a:t>
            </a:r>
            <a:r>
              <a:rPr lang="ru-RU" sz="3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Эйнште́йн</a:t>
            </a:r>
            <a:endParaRPr lang="ru-RU" sz="3200" b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физик-теоретик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, один из основателей современной теоретической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физики.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1078" y="2554545"/>
            <a:ext cx="3413655" cy="425748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504267" y="3671357"/>
            <a:ext cx="7188200" cy="304698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5715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Предсказал и количественно описал отклонение светового луча в поле тяготения - эффект, который нельзя было объяснить в рамках теории тяготения и определил границы применимости теории Ньютона.</a:t>
            </a:r>
          </a:p>
        </p:txBody>
      </p:sp>
    </p:spTree>
    <p:extLst>
      <p:ext uri="{BB962C8B-B14F-4D97-AF65-F5344CB8AC3E}">
        <p14:creationId xmlns:p14="http://schemas.microsoft.com/office/powerpoint/2010/main" val="1993982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442338" y="2706347"/>
            <a:ext cx="35207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</a:rPr>
              <a:t>Физический закон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</a:rPr>
              <a:t> 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697480" y="481830"/>
            <a:ext cx="1877309" cy="523220"/>
          </a:xfrm>
          <a:prstGeom prst="rect">
            <a:avLst/>
          </a:prstGeom>
          <a:ln w="57150">
            <a:solidFill>
              <a:srgbClr val="0070C0"/>
            </a:solidFill>
          </a:ln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</a:rPr>
              <a:t>Гипотеза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</a:rPr>
              <a:t> </a:t>
            </a: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556853" y="470755"/>
            <a:ext cx="1556580" cy="523220"/>
          </a:xfrm>
          <a:prstGeom prst="rect">
            <a:avLst/>
          </a:prstGeom>
          <a:ln w="57150">
            <a:solidFill>
              <a:srgbClr val="0070C0"/>
            </a:solidFill>
          </a:ln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</a:rPr>
              <a:t>Теория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</a:rPr>
              <a:t> </a:t>
            </a:r>
            <a:endParaRPr lang="ru-RU" sz="2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8965579" y="470755"/>
            <a:ext cx="2531527" cy="523220"/>
          </a:xfrm>
          <a:prstGeom prst="rect">
            <a:avLst/>
          </a:prstGeom>
          <a:ln w="57150">
            <a:solidFill>
              <a:srgbClr val="0070C0"/>
            </a:solidFill>
          </a:ln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</a:rPr>
              <a:t>Эксперимент</a:t>
            </a:r>
            <a:endParaRPr lang="ru-RU" sz="2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87628" y="470755"/>
            <a:ext cx="2461700" cy="523220"/>
          </a:xfrm>
          <a:prstGeom prst="rect">
            <a:avLst/>
          </a:prstGeom>
          <a:ln w="57150">
            <a:solidFill>
              <a:srgbClr val="0070C0"/>
            </a:solidFill>
          </a:ln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</a:rPr>
              <a:t>Наблюдения</a:t>
            </a:r>
            <a:endParaRPr lang="ru-RU" sz="2800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185634" y="2510757"/>
            <a:ext cx="4034117" cy="914400"/>
          </a:xfrm>
          <a:prstGeom prst="round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9" name="Прямая со стрелкой 8"/>
          <p:cNvCxnSpPr/>
          <p:nvPr/>
        </p:nvCxnSpPr>
        <p:spPr>
          <a:xfrm>
            <a:off x="3104030" y="743440"/>
            <a:ext cx="467590" cy="0"/>
          </a:xfrm>
          <a:prstGeom prst="straightConnector1">
            <a:avLst/>
          </a:prstGeom>
          <a:ln w="38100">
            <a:tailEnd type="stealth" w="lg" len="lg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>
            <a:off x="5832025" y="732365"/>
            <a:ext cx="467590" cy="0"/>
          </a:xfrm>
          <a:prstGeom prst="straightConnector1">
            <a:avLst/>
          </a:prstGeom>
          <a:ln w="38100">
            <a:tailEnd type="stealth" w="lg" len="lg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8346243" y="732365"/>
            <a:ext cx="467590" cy="0"/>
          </a:xfrm>
          <a:prstGeom prst="straightConnector1">
            <a:avLst/>
          </a:prstGeom>
          <a:ln w="38100">
            <a:tailEnd type="stealth" w="lg" len="lg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2" name="Стрелка вниз 31"/>
          <p:cNvSpPr/>
          <p:nvPr/>
        </p:nvSpPr>
        <p:spPr>
          <a:xfrm>
            <a:off x="4888804" y="1331319"/>
            <a:ext cx="2354032" cy="853169"/>
          </a:xfrm>
          <a:prstGeom prst="down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Прямоугольник 32"/>
          <p:cNvSpPr/>
          <p:nvPr/>
        </p:nvSpPr>
        <p:spPr>
          <a:xfrm>
            <a:off x="2765602" y="4914497"/>
            <a:ext cx="7068025" cy="523220"/>
          </a:xfrm>
          <a:prstGeom prst="rect">
            <a:avLst/>
          </a:prstGeom>
          <a:ln w="57150"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Фундаментальная физическая теория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Стрелка вниз 12"/>
          <p:cNvSpPr/>
          <p:nvPr/>
        </p:nvSpPr>
        <p:spPr>
          <a:xfrm>
            <a:off x="4981111" y="3767935"/>
            <a:ext cx="2354032" cy="853169"/>
          </a:xfrm>
          <a:prstGeom prst="down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7849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  <p:bldP spid="5" grpId="0" animBg="1"/>
      <p:bldP spid="6" grpId="0" animBg="1"/>
      <p:bldP spid="7" grpId="0" animBg="1"/>
      <p:bldP spid="32" grpId="0" animBg="1"/>
      <p:bldP spid="33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25641" y="1214285"/>
            <a:ext cx="10780295" cy="2062103"/>
          </a:xfrm>
          <a:prstGeom prst="rect">
            <a:avLst/>
          </a:prstGeom>
          <a:ln w="5715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indent="360363" algn="just">
              <a:spcAft>
                <a:spcPts val="0"/>
              </a:spcAft>
            </a:pPr>
            <a:r>
              <a:rPr lang="ru-RU" sz="3200" dirty="0" smtClean="0">
                <a:effectLst/>
                <a:latin typeface="Arial" panose="020B0604020202020204" pitchFamily="34" charset="0"/>
                <a:ea typeface="Arial Unicode MS" panose="020B0604020202020204" pitchFamily="34" charset="-128"/>
              </a:rPr>
              <a:t>Ни одна физическая теория не может быть признана окончательной и верной навсегда. Всегда существует вероятность, что новые наблюдения потребуют уточнения теории. </a:t>
            </a:r>
            <a:endParaRPr lang="ru-RU" sz="3200" dirty="0">
              <a:effectLst/>
              <a:latin typeface="Arial Unicode MS" panose="020B0604020202020204" pitchFamily="34" charset="-128"/>
              <a:ea typeface="Arial Unicode MS" panose="020B0604020202020204" pitchFamily="34" charset="-128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8748" y="312142"/>
            <a:ext cx="2072820" cy="85961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731766" y="4059785"/>
            <a:ext cx="1078029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0363" algn="just">
              <a:spcAft>
                <a:spcPts val="0"/>
              </a:spcAft>
            </a:pPr>
            <a:r>
              <a:rPr lang="ru-RU" sz="3200" dirty="0">
                <a:latin typeface="Arial" panose="020B0604020202020204" pitchFamily="34" charset="0"/>
                <a:ea typeface="Arial Unicode MS" panose="020B0604020202020204" pitchFamily="34" charset="-128"/>
              </a:rPr>
              <a:t>В этом смысле всё изучается лишь для того, чтобы через некоторое время снова стать непонятным или в лучшем случае потребовать исправления.</a:t>
            </a:r>
            <a:endParaRPr lang="ru-RU" sz="3200" dirty="0">
              <a:latin typeface="Arial Unicode MS" panose="020B0604020202020204" pitchFamily="34" charset="-128"/>
              <a:ea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204635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36377" y="470211"/>
            <a:ext cx="774550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Органы чувств как источник информации об окружающем мире</a:t>
            </a:r>
            <a:endParaRPr lang="ru-RU" sz="32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19953" y="2413338"/>
            <a:ext cx="11295529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Являясь источником информации об окружающем мире, они обеспечивают необходимый уровень адаптации человека к возможным изменениям внешней среды.</a:t>
            </a:r>
          </a:p>
          <a:p>
            <a:pPr marL="342900" indent="-342900">
              <a:buAutoNum type="arabicPeriod"/>
            </a:pPr>
            <a:endParaRPr lang="ru-RU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Вместе с тем органы чувств ограничивают возможности познания человеком природных явлений из-за сравнительно </a:t>
            </a:r>
            <a:r>
              <a:rPr lang="ru-RU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узкого диапазона воспринимаемых ими информационных сигналов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1156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50260" y="1839597"/>
            <a:ext cx="1021976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Не позволяют отличать друг от друга достаточно мелкие шероховатости и различать слабые раздражители.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ru-RU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Диапазон воспринимаемой температуры, а также концентрации вредных жидкостей на коже невелик и обеспечивает лишь режим биологического выживания организма.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373966" y="550347"/>
            <a:ext cx="37421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Органы осязания</a:t>
            </a:r>
          </a:p>
        </p:txBody>
      </p:sp>
    </p:spTree>
    <p:extLst>
      <p:ext uri="{BB962C8B-B14F-4D97-AF65-F5344CB8AC3E}">
        <p14:creationId xmlns:p14="http://schemas.microsoft.com/office/powerpoint/2010/main" val="2890643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43523" y="513367"/>
            <a:ext cx="39716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270510">
              <a:spcAft>
                <a:spcPts val="0"/>
              </a:spcAft>
            </a:pPr>
            <a:r>
              <a:rPr lang="ru-RU" sz="3200" b="1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</a:rPr>
              <a:t>Рецепторы вкуса</a:t>
            </a:r>
            <a:endParaRPr lang="ru-RU" sz="3200" dirty="0">
              <a:solidFill>
                <a:srgbClr val="000000"/>
              </a:solidFill>
              <a:effectLst/>
              <a:latin typeface="Arial Unicode MS" panose="020B0604020202020204" pitchFamily="34" charset="-128"/>
              <a:ea typeface="Arial Unicode MS" panose="020B0604020202020204" pitchFamily="34" charset="-128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55812" y="1470750"/>
            <a:ext cx="1113416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28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Чувствительны только к ограниченному набору химических соединений и веществ, потребляемых организмом.</a:t>
            </a:r>
          </a:p>
          <a:p>
            <a:pPr marL="457200" indent="-457200">
              <a:spcAft>
                <a:spcPts val="0"/>
              </a:spcAft>
              <a:buFont typeface="Wingdings" panose="05000000000000000000" pitchFamily="2" charset="2"/>
              <a:buChar char="Ø"/>
            </a:pPr>
            <a:endParaRPr lang="ru-RU" sz="2800" dirty="0" smtClean="0">
              <a:solidFill>
                <a:srgbClr val="000000"/>
              </a:solidFill>
              <a:effectLst/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pPr marL="457200" indent="-457200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28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Органы обоняния реагируют лишь на некоторые газы, пары и их смеси в узком диапазоне концентрации.</a:t>
            </a:r>
            <a:endParaRPr lang="ru-RU" sz="2800" dirty="0">
              <a:solidFill>
                <a:srgbClr val="000000"/>
              </a:solidFill>
              <a:effectLst/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9156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59717" y="693409"/>
            <a:ext cx="33107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270510">
              <a:spcAft>
                <a:spcPts val="0"/>
              </a:spcAft>
            </a:pPr>
            <a:r>
              <a:rPr lang="ru-RU" sz="3200" b="1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Органы слуха</a:t>
            </a:r>
            <a:endParaRPr lang="ru-RU" sz="3200" dirty="0">
              <a:solidFill>
                <a:srgbClr val="000000"/>
              </a:solidFill>
              <a:effectLst/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45459" y="1950281"/>
            <a:ext cx="11223811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28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Достаточно велики пороговые возможности восприятия малой и большой интенсивности звука.</a:t>
            </a:r>
          </a:p>
          <a:p>
            <a:pPr marL="457200" indent="-457200">
              <a:spcAft>
                <a:spcPts val="0"/>
              </a:spcAft>
              <a:buFont typeface="Wingdings" panose="05000000000000000000" pitchFamily="2" charset="2"/>
              <a:buChar char="Ø"/>
            </a:pPr>
            <a:endParaRPr lang="ru-RU" sz="2800" dirty="0" smtClean="0">
              <a:solidFill>
                <a:srgbClr val="000000"/>
              </a:solidFill>
              <a:effectLst/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pPr marL="457200" indent="-457200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28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Однако частотный диапазон сигналов, принимаемых человеческим ухом, ограничен (16 Гц - 20 кГц).</a:t>
            </a:r>
            <a:endParaRPr lang="ru-RU" sz="2800" dirty="0">
              <a:solidFill>
                <a:srgbClr val="000000"/>
              </a:solidFill>
              <a:effectLst/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0826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12471" y="148471"/>
            <a:ext cx="304185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270510">
              <a:spcAft>
                <a:spcPts val="0"/>
              </a:spcAft>
            </a:pPr>
            <a:r>
              <a:rPr lang="ru-RU" sz="2800" b="1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Орган </a:t>
            </a:r>
            <a:r>
              <a:rPr lang="ru-RU" sz="3200" b="1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зрения</a:t>
            </a:r>
            <a:endParaRPr lang="ru-RU" sz="3200" dirty="0">
              <a:solidFill>
                <a:srgbClr val="000000"/>
              </a:solidFill>
              <a:effectLst/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09261" y="733246"/>
            <a:ext cx="11385176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28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Человек получает наибольший объём информации по сравнению с другими органами чувств.</a:t>
            </a:r>
          </a:p>
          <a:p>
            <a:pPr marL="457200" indent="-457200">
              <a:spcAft>
                <a:spcPts val="0"/>
              </a:spcAft>
              <a:buFont typeface="Wingdings" panose="05000000000000000000" pitchFamily="2" charset="2"/>
              <a:buChar char="Ø"/>
            </a:pPr>
            <a:endParaRPr lang="ru-RU" sz="2800" dirty="0" smtClean="0">
              <a:solidFill>
                <a:srgbClr val="000000"/>
              </a:solidFill>
              <a:effectLst/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pPr marL="457200" indent="-457200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28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Человеческий глаз не может воспринимать излучение сверхвысокой интенсивности и различать последовательные короткие сигналы (длительностью менее 0,05 с).</a:t>
            </a:r>
          </a:p>
          <a:p>
            <a:pPr marL="457200" indent="-457200">
              <a:spcAft>
                <a:spcPts val="0"/>
              </a:spcAft>
              <a:buFont typeface="Wingdings" panose="05000000000000000000" pitchFamily="2" charset="2"/>
              <a:buChar char="Ø"/>
            </a:pPr>
            <a:endParaRPr lang="ru-RU" sz="2800" dirty="0" smtClean="0">
              <a:solidFill>
                <a:srgbClr val="000000"/>
              </a:solidFill>
              <a:effectLst/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pPr marL="457200" indent="-457200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28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Видимый свет занимает чрезвычайно узкий (по сравнению со спектром возможных излучений) диапазон длин волн: от 0,38 до 0,78 мкм.</a:t>
            </a:r>
          </a:p>
          <a:p>
            <a:pPr marL="457200" indent="-457200">
              <a:spcAft>
                <a:spcPts val="0"/>
              </a:spcAft>
              <a:buFont typeface="Wingdings" panose="05000000000000000000" pitchFamily="2" charset="2"/>
              <a:buChar char="Ø"/>
            </a:pPr>
            <a:endParaRPr lang="ru-RU" sz="2800" dirty="0" smtClean="0">
              <a:solidFill>
                <a:srgbClr val="000000"/>
              </a:solidFill>
              <a:effectLst/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pPr marL="457200" indent="-457200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28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Крайне невелика и разрешающая способность глаза: минимальный размер объекта, различаемого глазом, оказывается около 50-80 мкм.</a:t>
            </a:r>
            <a:endParaRPr lang="ru-RU" sz="2800" dirty="0">
              <a:solidFill>
                <a:srgbClr val="000000"/>
              </a:solidFill>
              <a:effectLst/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7460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764" y="1844798"/>
            <a:ext cx="1007633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>
              <a:spcAft>
                <a:spcPts val="0"/>
              </a:spcAft>
            </a:pPr>
            <a:r>
              <a:rPr lang="ru-RU" sz="28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Узкий диапазон восприятия органов чувств, неизбежно должен был привести к неоднозначным и противоречивым представлениям о структуре окружающего мира.</a:t>
            </a:r>
          </a:p>
          <a:p>
            <a:pPr indent="270510">
              <a:spcAft>
                <a:spcPts val="0"/>
              </a:spcAft>
            </a:pPr>
            <a:endParaRPr lang="ru-RU" sz="2800" dirty="0" smtClean="0">
              <a:solidFill>
                <a:srgbClr val="000000"/>
              </a:solidFill>
              <a:effectLst/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pPr indent="270510">
              <a:spcAft>
                <a:spcPts val="0"/>
              </a:spcAft>
            </a:pPr>
            <a:r>
              <a:rPr lang="ru-RU" sz="28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Дополнительную информацию можно получить лишь с помощью экспериментальных установок, существенно расширяющих диапазон принимаемых информационных сигналов, и нетривиальных физических теорий.</a:t>
            </a:r>
            <a:endParaRPr lang="ru-RU" sz="2800" dirty="0">
              <a:solidFill>
                <a:srgbClr val="000000"/>
              </a:solidFill>
              <a:effectLst/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854014" y="549039"/>
            <a:ext cx="177529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</a:rPr>
              <a:t>ВЫВОД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076653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705600" y="746920"/>
            <a:ext cx="54864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Домашнее задание: </a:t>
            </a:r>
          </a:p>
          <a:p>
            <a:endParaRPr lang="ru-RU" sz="2800" b="1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8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§1-4.</a:t>
            </a:r>
          </a:p>
          <a:p>
            <a:r>
              <a:rPr lang="ru-RU" sz="28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Вопросы в конце параграфов.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506" y="0"/>
            <a:ext cx="6580094" cy="6580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350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258</TotalTime>
  <Words>616</Words>
  <Application>Microsoft Office PowerPoint</Application>
  <PresentationFormat>Произвольный</PresentationFormat>
  <Paragraphs>69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Andrey Novikov</dc:creator>
  <cp:lastModifiedBy>Admin</cp:lastModifiedBy>
  <cp:revision>25</cp:revision>
  <dcterms:created xsi:type="dcterms:W3CDTF">2017-09-04T08:33:26Z</dcterms:created>
  <dcterms:modified xsi:type="dcterms:W3CDTF">2022-09-20T19:15:00Z</dcterms:modified>
</cp:coreProperties>
</file>